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C9D6C-1D22-46A0-AB06-F1EE3C36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64128"/>
            <a:ext cx="8904404" cy="1877736"/>
          </a:xfrm>
        </p:spPr>
        <p:txBody>
          <a:bodyPr>
            <a:normAutofit/>
          </a:bodyPr>
          <a:lstStyle/>
          <a:p>
            <a:r>
              <a:rPr lang="cs-CZ" sz="5200" dirty="0"/>
              <a:t>Tabulkový Kalkulátor II.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B309CE-3A99-4B03-B1A8-151CDC115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Ondřej Němec</a:t>
            </a:r>
          </a:p>
          <a:p>
            <a:r>
              <a:rPr lang="cs-CZ" sz="3200" dirty="0"/>
              <a:t>Petr Novotný</a:t>
            </a:r>
          </a:p>
        </p:txBody>
      </p:sp>
    </p:spTree>
    <p:extLst>
      <p:ext uri="{BB962C8B-B14F-4D97-AF65-F5344CB8AC3E}">
        <p14:creationId xmlns:p14="http://schemas.microsoft.com/office/powerpoint/2010/main" val="180926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Relativní kombinování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Je běžné adresování v Excelu a kdykoliv napíšeme vzorec např.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=C3*B3</a:t>
            </a:r>
            <a:r>
              <a:rPr lang="cs-CZ" dirty="0"/>
              <a:t>, tak se jedná o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relativní adresování</a:t>
            </a:r>
          </a:p>
          <a:p>
            <a:r>
              <a:rPr lang="cs-CZ" dirty="0"/>
              <a:t>Nejprve píšeme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název sloupce </a:t>
            </a:r>
            <a:r>
              <a:rPr lang="cs-CZ" dirty="0"/>
              <a:t>a pak okamžitě a bez mezery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číslo řádku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B1D1B8E-622E-47F1-A569-6896494F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34" y="4497717"/>
            <a:ext cx="228631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Kombinované grafy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0470"/>
            <a:ext cx="8534400" cy="4132820"/>
          </a:xfrm>
        </p:spPr>
        <p:txBody>
          <a:bodyPr/>
          <a:lstStyle/>
          <a:p>
            <a:r>
              <a:rPr lang="cs-CZ" dirty="0"/>
              <a:t>Minimálně 2 grafy</a:t>
            </a:r>
          </a:p>
          <a:p>
            <a:r>
              <a:rPr lang="cs-CZ" dirty="0"/>
              <a:t>Mohou být různě kombinované</a:t>
            </a:r>
          </a:p>
          <a:p>
            <a:r>
              <a:rPr lang="cs-CZ" dirty="0"/>
              <a:t>Vytvoření: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návrh</a:t>
            </a:r>
            <a:r>
              <a:rPr lang="cs-CZ" dirty="0"/>
              <a:t> &gt;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změnit typ grafu </a:t>
            </a:r>
            <a:r>
              <a:rPr lang="cs-CZ" dirty="0"/>
              <a:t>&gt;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kombinovaný</a:t>
            </a:r>
            <a:r>
              <a:rPr lang="cs-CZ" dirty="0"/>
              <a:t>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21956B-D49C-4FEC-AFEA-19500135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71" y="3886880"/>
            <a:ext cx="4359858" cy="26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7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Kontingenční tabulky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Slouží k </a:t>
            </a:r>
            <a:r>
              <a:rPr lang="cs-CZ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analyzaci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dat</a:t>
            </a:r>
          </a:p>
          <a:p>
            <a:r>
              <a:rPr lang="cs-CZ" dirty="0"/>
              <a:t>Vytváření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souhrnů</a:t>
            </a:r>
            <a:r>
              <a:rPr lang="cs-CZ" dirty="0"/>
              <a:t> a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kontingenčních grafů</a:t>
            </a: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Třídění</a:t>
            </a:r>
            <a:r>
              <a:rPr lang="cs-CZ" dirty="0"/>
              <a:t>,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výpočty</a:t>
            </a:r>
            <a:r>
              <a:rPr lang="cs-CZ" dirty="0"/>
              <a:t> a tak dále..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427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Souhrny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Rozsáhlejší tabulku můžeme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zpřehlednit</a:t>
            </a:r>
            <a:r>
              <a:rPr lang="cs-CZ" dirty="0"/>
              <a:t> a doplnit ji o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součty</a:t>
            </a:r>
            <a:r>
              <a:rPr lang="cs-CZ" dirty="0"/>
              <a:t>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sloupců</a:t>
            </a:r>
            <a:r>
              <a:rPr lang="cs-CZ" dirty="0"/>
              <a:t>, které požadujeme (např.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cena</a:t>
            </a:r>
            <a:r>
              <a:rPr lang="cs-CZ" dirty="0"/>
              <a:t>,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prodané kusy</a:t>
            </a:r>
            <a:r>
              <a:rPr lang="cs-CZ" dirty="0"/>
              <a:t>)</a:t>
            </a: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Tyto součty </a:t>
            </a:r>
            <a:r>
              <a:rPr lang="cs-CZ" dirty="0"/>
              <a:t>budou provedeny na základě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seskupení shodných dat </a:t>
            </a:r>
            <a:r>
              <a:rPr lang="cs-CZ" dirty="0"/>
              <a:t>v dalších sloupcích (např.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roční období</a:t>
            </a:r>
            <a:r>
              <a:rPr lang="cs-CZ" dirty="0"/>
              <a:t>,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lokalita</a:t>
            </a:r>
            <a:r>
              <a:rPr lang="cs-CZ" dirty="0"/>
              <a:t>)</a:t>
            </a:r>
          </a:p>
          <a:p>
            <a:r>
              <a:rPr lang="cs-CZ" dirty="0"/>
              <a:t>Místo souhrnu lze využít i jiné možnosti např.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kontingenční tabulku </a:t>
            </a:r>
            <a:r>
              <a:rPr lang="cs-CZ" dirty="0"/>
              <a:t>nebo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VBA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947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5CC1FE-2890-4A64-BE1C-F949317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329565-3E1E-499A-A90A-E177260C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  <a:p>
            <a:pPr lvl="1"/>
            <a:r>
              <a:rPr lang="cs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https://cs.wikipedia.org/wiki/Tabulkov%C3%BD_procesor</a:t>
            </a:r>
          </a:p>
          <a:p>
            <a:pPr lvl="1"/>
            <a:r>
              <a:rPr lang="cs-CZ" dirty="0"/>
              <a:t>A jiné prezentace a PDF soubory co jsme našli</a:t>
            </a:r>
          </a:p>
        </p:txBody>
      </p:sp>
    </p:spTree>
    <p:extLst>
      <p:ext uri="{BB962C8B-B14F-4D97-AF65-F5344CB8AC3E}">
        <p14:creationId xmlns:p14="http://schemas.microsoft.com/office/powerpoint/2010/main" val="17532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4D695-A94B-4F9C-95EC-7E5FDFE7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4782"/>
            <a:ext cx="8534400" cy="1507067"/>
          </a:xfrm>
        </p:spPr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DC56C0-290B-4AD3-81F7-E52D86F8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41195"/>
            <a:ext cx="8534400" cy="3338819"/>
          </a:xfrm>
        </p:spPr>
        <p:txBody>
          <a:bodyPr/>
          <a:lstStyle/>
          <a:p>
            <a:r>
              <a:rPr lang="cs-CZ" dirty="0"/>
              <a:t>Software, který používá tabulkové kalkulátory:</a:t>
            </a:r>
          </a:p>
          <a:p>
            <a:pPr marL="0" indent="0">
              <a:buNone/>
            </a:pPr>
            <a:r>
              <a:rPr lang="cs-CZ" dirty="0"/>
              <a:t>	Microsoft Excel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LibreOffice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OpenOffice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Quatro</a:t>
            </a:r>
            <a:r>
              <a:rPr lang="cs-CZ" dirty="0"/>
              <a:t> Pro</a:t>
            </a:r>
          </a:p>
          <a:p>
            <a:pPr marL="0" indent="0">
              <a:buNone/>
            </a:pPr>
            <a:r>
              <a:rPr lang="cs-CZ" dirty="0"/>
              <a:t>	Lotus 1-2-3</a:t>
            </a:r>
          </a:p>
          <a:p>
            <a:pPr marL="0" indent="0">
              <a:buNone/>
            </a:pPr>
            <a:r>
              <a:rPr lang="cs-CZ" dirty="0"/>
              <a:t>	Lotus </a:t>
            </a:r>
            <a:r>
              <a:rPr lang="cs-CZ" dirty="0" err="1"/>
              <a:t>Improve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314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Funkce Tab. Kalkulátoru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Datum a čas (DATUM, DENTYDNE, DNES)</a:t>
            </a:r>
          </a:p>
          <a:p>
            <a:r>
              <a:rPr lang="cs-CZ" dirty="0"/>
              <a:t>Logické (A, KDYŽ, NEBO)</a:t>
            </a:r>
          </a:p>
          <a:p>
            <a:r>
              <a:rPr lang="cs-CZ" dirty="0"/>
              <a:t>Matematické (SUMA, ZAOKROUHLIT)</a:t>
            </a:r>
          </a:p>
          <a:p>
            <a:r>
              <a:rPr lang="cs-CZ" dirty="0"/>
              <a:t>Text (ČÁST, HODNOTA.NA.TEXT)</a:t>
            </a:r>
          </a:p>
          <a:p>
            <a:r>
              <a:rPr lang="cs-CZ" dirty="0"/>
              <a:t>Vyhledávací (VYHLEDAT)</a:t>
            </a:r>
          </a:p>
          <a:p>
            <a:r>
              <a:rPr lang="cs-CZ" dirty="0"/>
              <a:t>Databáze, Finanční, Informační, Kompatibilita, Statické a další…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25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Vnořené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,,Několik funkcí v jednom řádku,,</a:t>
            </a:r>
          </a:p>
          <a:p>
            <a:r>
              <a:rPr lang="pl-PL" dirty="0"/>
              <a:t>Používají funkci jako jeden z argumentů jiné funkce:</a:t>
            </a:r>
          </a:p>
          <a:p>
            <a:pPr marL="0" indent="0">
              <a:buNone/>
            </a:pPr>
            <a:r>
              <a:rPr lang="pl-PL" dirty="0"/>
              <a:t>	např: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chemeClr val="bg1">
                    <a:lumMod val="95000"/>
                    <a:lumOff val="5000"/>
                  </a:schemeClr>
                </a:solidFill>
              </a:rPr>
              <a:t>=KDYŽ(PRŮMĚR(F2:F5)&gt;50;SUMA(G2:G5);0)</a:t>
            </a:r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Data pro analýzu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2590"/>
            <a:ext cx="8534400" cy="4132820"/>
          </a:xfrm>
        </p:spPr>
        <p:txBody>
          <a:bodyPr/>
          <a:lstStyle/>
          <a:p>
            <a:r>
              <a:rPr lang="cs-CZ" dirty="0"/>
              <a:t>Přímo z daného programu</a:t>
            </a:r>
          </a:p>
          <a:p>
            <a:r>
              <a:rPr lang="cs-CZ" dirty="0"/>
              <a:t>Importované z jiného dokumentu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86DF54-3D68-4F54-9B0A-96E9FE1C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15" y="3373337"/>
            <a:ext cx="579200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Řazení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Řadit: </a:t>
            </a:r>
          </a:p>
          <a:p>
            <a:pPr marL="0" indent="0">
              <a:buNone/>
            </a:pPr>
            <a:r>
              <a:rPr lang="cs-CZ" dirty="0"/>
              <a:t>	od A do Z (a opačně)</a:t>
            </a:r>
          </a:p>
          <a:p>
            <a:pPr marL="0" indent="0">
              <a:buNone/>
            </a:pPr>
            <a:r>
              <a:rPr lang="cs-CZ" dirty="0"/>
              <a:t>	od nejmenší po největší</a:t>
            </a:r>
          </a:p>
          <a:p>
            <a:pPr marL="0" indent="0">
              <a:buNone/>
            </a:pPr>
            <a:r>
              <a:rPr lang="cs-CZ" dirty="0"/>
              <a:t>	od nejstarší po nejnovější</a:t>
            </a:r>
          </a:p>
          <a:p>
            <a:pPr marL="0" indent="0">
              <a:buNone/>
            </a:pPr>
            <a:r>
              <a:rPr lang="cs-CZ" dirty="0"/>
              <a:t>	vlastní řazení – barvy buněk, písma a další..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55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Filtry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Jsou snadný a rychlý způsob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hledání a práce </a:t>
            </a:r>
            <a:r>
              <a:rPr lang="cs-CZ" dirty="0"/>
              <a:t>v množinách dat</a:t>
            </a:r>
          </a:p>
          <a:p>
            <a:r>
              <a:rPr lang="cs-CZ" dirty="0"/>
              <a:t>Zobrazují se pouze řádky, které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splňují kritéria </a:t>
            </a:r>
            <a:r>
              <a:rPr lang="cs-CZ" dirty="0"/>
              <a:t>pro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výsledek</a:t>
            </a: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Zbylé řádky nejsou vidět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4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Ověřování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/>
              <a:t>Funkce sloužící pro ověření dat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6B5E6C-A185-41F0-AC43-5563E381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14" y="3844312"/>
            <a:ext cx="4956372" cy="22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472D7-A9F2-4787-BB9E-61A0619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8534400" cy="1507067"/>
          </a:xfrm>
        </p:spPr>
        <p:txBody>
          <a:bodyPr/>
          <a:lstStyle/>
          <a:p>
            <a:r>
              <a:rPr lang="cs-CZ" dirty="0"/>
              <a:t>Absolutní adresování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3BD6D88-6FD0-4F77-BE82-E692C04B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675"/>
            <a:ext cx="8534400" cy="4132820"/>
          </a:xfrm>
        </p:spPr>
        <p:txBody>
          <a:bodyPr/>
          <a:lstStyle/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Definuje pozici </a:t>
            </a:r>
            <a:r>
              <a:rPr lang="cs-CZ" dirty="0"/>
              <a:t>bez možnosti další automatické změny</a:t>
            </a:r>
          </a:p>
          <a:p>
            <a:r>
              <a:rPr lang="cs-CZ" dirty="0"/>
              <a:t>Pomocí znaku </a:t>
            </a: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$</a:t>
            </a:r>
            <a:r>
              <a:rPr lang="cs-CZ" dirty="0"/>
              <a:t> například: $D$4	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725A612-300E-46FD-99D1-B7574CF7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31" y="4398085"/>
            <a:ext cx="315321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5952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270</TotalTime>
  <Words>313</Words>
  <Application>Microsoft Office PowerPoint</Application>
  <PresentationFormat>Širokoúhlá obrazovka</PresentationFormat>
  <Paragraphs>75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Řez</vt:lpstr>
      <vt:lpstr>Tabulkový Kalkulátor II.</vt:lpstr>
      <vt:lpstr>Software</vt:lpstr>
      <vt:lpstr>Funkce Tab. Kalkulátoru</vt:lpstr>
      <vt:lpstr>Vnořené Funkce</vt:lpstr>
      <vt:lpstr>Data pro analýzu</vt:lpstr>
      <vt:lpstr>Řazení</vt:lpstr>
      <vt:lpstr>Filtry</vt:lpstr>
      <vt:lpstr>Ověřování dat</vt:lpstr>
      <vt:lpstr>Absolutní adresování</vt:lpstr>
      <vt:lpstr>Relativní kombinování</vt:lpstr>
      <vt:lpstr>Kombinované grafy</vt:lpstr>
      <vt:lpstr>Kontingenční tabulky</vt:lpstr>
      <vt:lpstr>Souhrny</vt:lpstr>
      <vt:lpstr>Děkujeme za pozornost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II.</dc:title>
  <dc:creator>Ondra</dc:creator>
  <cp:lastModifiedBy>Novotný Petr</cp:lastModifiedBy>
  <cp:revision>12</cp:revision>
  <dcterms:created xsi:type="dcterms:W3CDTF">2017-11-12T08:10:32Z</dcterms:created>
  <dcterms:modified xsi:type="dcterms:W3CDTF">2018-02-04T21:21:48Z</dcterms:modified>
</cp:coreProperties>
</file>