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8" r:id="rId4"/>
    <p:sldId id="257" r:id="rId5"/>
    <p:sldId id="259" r:id="rId6"/>
    <p:sldId id="260" r:id="rId7"/>
    <p:sldId id="261" r:id="rId8"/>
    <p:sldId id="265" r:id="rId9"/>
    <p:sldId id="262" r:id="rId10"/>
    <p:sldId id="263" r:id="rId11"/>
    <p:sldId id="264" r:id="rId12"/>
    <p:sldId id="270" r:id="rId13"/>
    <p:sldId id="271" r:id="rId14"/>
    <p:sldId id="266" r:id="rId15"/>
    <p:sldId id="267" r:id="rId16"/>
    <p:sldId id="268" r:id="rId17"/>
    <p:sldId id="269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3D29D-69F5-4176-8AAE-C1EAC4813EC8}" type="datetimeFigureOut">
              <a:rPr lang="cs-CZ" smtClean="0"/>
              <a:t>28.02.2019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4AF6F-C48F-4D8B-A3F6-DED9E0C2B50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612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kubista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4AF6F-C48F-4D8B-A3F6-DED9E0C2B50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6531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kubista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4AF6F-C48F-4D8B-A3F6-DED9E0C2B50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5456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poky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4AF6F-C48F-4D8B-A3F6-DED9E0C2B50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4344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poky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4AF6F-C48F-4D8B-A3F6-DED9E0C2B50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1025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kubista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4AF6F-C48F-4D8B-A3F6-DED9E0C2B50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7843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kubista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4AF6F-C48F-4D8B-A3F6-DED9E0C2B50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2056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kubista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4AF6F-C48F-4D8B-A3F6-DED9E0C2B50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590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poky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4AF6F-C48F-4D8B-A3F6-DED9E0C2B50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8716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poky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4AF6F-C48F-4D8B-A3F6-DED9E0C2B50F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89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poky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4AF6F-C48F-4D8B-A3F6-DED9E0C2B50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4886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poky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4AF6F-C48F-4D8B-A3F6-DED9E0C2B50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3962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kubsita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4AF6F-C48F-4D8B-A3F6-DED9E0C2B50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0928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poky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4AF6F-C48F-4D8B-A3F6-DED9E0C2B50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9927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kubista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4AF6F-C48F-4D8B-A3F6-DED9E0C2B50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2483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kubista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4AF6F-C48F-4D8B-A3F6-DED9E0C2B50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1772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kubista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4AF6F-C48F-4D8B-A3F6-DED9E0C2B50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113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kubista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4AF6F-C48F-4D8B-A3F6-DED9E0C2B50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413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kubista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4AF6F-C48F-4D8B-A3F6-DED9E0C2B50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7853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kubista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4AF6F-C48F-4D8B-A3F6-DED9E0C2B50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5939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kubista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4AF6F-C48F-4D8B-A3F6-DED9E0C2B50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905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blipFill dpi="0" rotWithShape="1">
          <a:blip r:embed="rId2">
            <a:alphaModFix amt="4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DDDB01-3878-406E-B7B9-04E4F02D96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Nadpis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E3C1C93-7066-4570-A3B8-32ED14ED8E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Text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D9423A9-015A-4E87-BF07-A40AD579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8465-500B-4269-9D6E-CB5CEFA1B3A0}" type="datetimeFigureOut">
              <a:rPr lang="cs-CZ" smtClean="0"/>
              <a:t>28.02.2019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7CC2551-026B-40DD-8925-F3B07F64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2769AA8-7C25-44BF-912A-B2B2FE24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C74B-7AAD-46B2-A54D-D5BBC3132EA2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3552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636B4A-29B2-473F-A89B-FF7F51D0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B69018D-E127-429F-BDB9-28EB893F8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2265BC7-652E-4E90-B84E-65BE5FD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8465-500B-4269-9D6E-CB5CEFA1B3A0}" type="datetimeFigureOut">
              <a:rPr lang="cs-CZ" smtClean="0"/>
              <a:t>28.02.2019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B43FEEA-5BCE-4173-AE9C-7C96C531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BE7C5B3-DA39-49BA-9232-4EC19F41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C74B-7AAD-46B2-A54D-D5BBC3132E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735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21BE9053-1CBA-4F06-B00B-0C8247B68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A2D6540-BD96-475E-A88E-5F21462BC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F18DA0C-779D-4166-B86D-8F0F59D02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8465-500B-4269-9D6E-CB5CEFA1B3A0}" type="datetimeFigureOut">
              <a:rPr lang="cs-CZ" smtClean="0"/>
              <a:t>28.02.2019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26CE714-0034-485A-B3AA-EDC7E104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DBDDDD8-E8F6-4BD0-92BC-840EA35D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C74B-7AAD-46B2-A54D-D5BBC3132E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1810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4232A1-58D9-4925-9078-7D59A7D43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85C6808-1969-45F3-B70D-CC083B456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F0782E6-D3C0-439E-95B8-BE26C447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6512-B546-4535-AC16-4D755C6E792A}" type="datetimeFigureOut">
              <a:rPr lang="cs-CZ" smtClean="0"/>
              <a:t>28.02.2019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612B56A-0629-447D-B4B7-93AC560F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924B5A5-2FE8-42FC-BAC6-7A165691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1589-DCCF-4CA9-AA64-146458F14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0181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68A185-C328-470D-AC0F-44B49B16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BB06E5-AB94-4658-B5C4-91C42B26A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EB63916-66B6-4451-BEC5-52F304BE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6512-B546-4535-AC16-4D755C6E792A}" type="datetimeFigureOut">
              <a:rPr lang="cs-CZ" smtClean="0"/>
              <a:t>28.02.2019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24A4DAA-12AE-4014-BD32-8654B59A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F7A79A6-A26C-48D1-A090-2FDB58A8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1589-DCCF-4CA9-AA64-146458F14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230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5D1378-A6F6-43C7-B9D9-C4CE7883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5240D64-675F-452A-9D37-267907F63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F9EBEFF-D409-484D-819F-B54D28C5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6512-B546-4535-AC16-4D755C6E792A}" type="datetimeFigureOut">
              <a:rPr lang="cs-CZ" smtClean="0"/>
              <a:t>28.02.2019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F8BC2F4-60D3-4FB7-A33B-36476D7E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E66D9B1-BDFC-4AA0-B58F-AE83F787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1589-DCCF-4CA9-AA64-146458F14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6336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9697E3-C07A-4176-9210-5E593129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1343BF-FE62-4EBB-97D6-70C2E3DF2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037D317-64F9-4C17-AB32-F230A34B9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056E5BA-6B76-41DF-A399-9404DCD9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6512-B546-4535-AC16-4D755C6E792A}" type="datetimeFigureOut">
              <a:rPr lang="cs-CZ" smtClean="0"/>
              <a:t>28.02.2019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6256E92-4060-43C2-970F-BE42D6B4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7D20DA3-F75D-4902-B04E-E5E82E25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1589-DCCF-4CA9-AA64-146458F14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4424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4425A-9ADD-4CFE-9B22-E55F0A49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BC236FE-DB74-498C-8D77-11076A8CC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DABA044-CC49-4A17-9F65-2EEBE65A2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1E2234A-5F80-4557-B30A-5C3E28F49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E46535F-9F0A-496F-9C99-2A58963B9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9C2D751-6904-4D5C-82D4-85B6E815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6512-B546-4535-AC16-4D755C6E792A}" type="datetimeFigureOut">
              <a:rPr lang="cs-CZ" smtClean="0"/>
              <a:t>28.02.2019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AE8CD85-7DE0-46A0-ABA5-8F7130F1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96F2D28-CF3C-4750-82EE-E44AC74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1589-DCCF-4CA9-AA64-146458F14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9261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E1CBDB-4DCB-4F4A-993C-0093A3F3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B1FBAFE-C663-44A0-AF6B-EF3C6A2B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6512-B546-4535-AC16-4D755C6E792A}" type="datetimeFigureOut">
              <a:rPr lang="cs-CZ" smtClean="0"/>
              <a:t>28.02.2019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0C076ED-5840-402B-A26E-3B53B7F4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34709DF-AA37-4058-8BE3-F34736CE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1589-DCCF-4CA9-AA64-146458F14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2183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F351EA2-347E-4E76-8E16-0D9E31BC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6512-B546-4535-AC16-4D755C6E792A}" type="datetimeFigureOut">
              <a:rPr lang="cs-CZ" smtClean="0"/>
              <a:t>28.02.2019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CF498DF-276A-4755-8115-4758B010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1CF23EF-C723-4EE6-9C3E-6DC4E773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1589-DCCF-4CA9-AA64-146458F14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076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AE3751-D66C-4E5F-8EFA-C71B13B8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D4638D-8A34-46B2-8198-589BB9361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91B2275-7FE2-4C34-AE49-016D1B078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D60963B-FD65-4728-910D-50E36B2E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6512-B546-4535-AC16-4D755C6E792A}" type="datetimeFigureOut">
              <a:rPr lang="cs-CZ" smtClean="0"/>
              <a:t>28.02.2019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A646403-EA2D-4991-A047-79FBC159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1D9977A-75A5-4DA8-A96C-9D2DADB9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1589-DCCF-4CA9-AA64-146458F14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39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Pr>
        <a:blipFill dpi="0" rotWithShape="1">
          <a:blip r:embed="rId2">
            <a:alphaModFix amt="4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6A08DA-EBB5-4B17-A938-EC4273D1BE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Nadpis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65B60BC-2665-4644-B290-D15267669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3"/>
              </a:buBlip>
              <a:defRPr/>
            </a:lvl1pPr>
            <a:lvl2pPr marL="685800" indent="-228600">
              <a:buFontTx/>
              <a:buBlip>
                <a:blip r:embed="rId3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4pPr marL="1600200" indent="-228600">
              <a:buFontTx/>
              <a:buBlip>
                <a:blip r:embed="rId3"/>
              </a:buBlip>
              <a:defRPr/>
            </a:lvl4pPr>
            <a:lvl5pPr marL="2057400" indent="-228600"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C70BB7D-DA9F-4595-ADDA-0882891C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8465-500B-4269-9D6E-CB5CEFA1B3A0}" type="datetimeFigureOut">
              <a:rPr lang="cs-CZ" smtClean="0"/>
              <a:t>28.02.2019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F51591D-5828-473D-A227-0D5F5DF1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74F755-910A-4C33-8ECC-69636D4D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1F5BC74B-7AAD-46B2-A54D-D5BBC3132EA2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21080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8704DD-D62E-47B9-9A6C-1A805789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B2B8C41-2A71-45A2-B392-B05992C7A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E5BAD20-96B7-4936-BA41-F8FF244A9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D149CBC-3781-42B5-A540-2D76C422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6512-B546-4535-AC16-4D755C6E792A}" type="datetimeFigureOut">
              <a:rPr lang="cs-CZ" smtClean="0"/>
              <a:t>28.02.2019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83F9105-EB6F-4B08-AE79-1A3E4321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9AD9B77-3F6C-4634-B7FE-9C53E48E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1589-DCCF-4CA9-AA64-146458F14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7399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5B233F-AF92-4DAD-8B79-65D2BC9D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D813E7C-4640-48F3-8346-DDF163B4D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B9376A6-4081-4725-A35E-A64F37E4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6512-B546-4535-AC16-4D755C6E792A}" type="datetimeFigureOut">
              <a:rPr lang="cs-CZ" smtClean="0"/>
              <a:t>28.02.2019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D3CCF55-03B5-450D-BE7A-747F469A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371391E-B4B3-4C4D-B709-A411712E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1589-DCCF-4CA9-AA64-146458F14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551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255395B2-A311-45A1-B710-1151428D4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C69CEB1-F4E4-4B2B-AB8F-3EF3EA8C6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87375B6-2FEC-477B-8ACD-73FB7B88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6512-B546-4535-AC16-4D755C6E792A}" type="datetimeFigureOut">
              <a:rPr lang="cs-CZ" smtClean="0"/>
              <a:t>28.02.2019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B142F66-B8D7-4523-8BF1-A726B138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E0D6883-92AB-4D2B-AA8F-457E0865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1589-DCCF-4CA9-AA64-146458F14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205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86908F-FBAA-4171-93EA-537F897D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B4386D0-E9AF-4EFA-8D9E-C2E1B50E5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40E4BE2-E412-4981-91B7-B4DFD25D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8465-500B-4269-9D6E-CB5CEFA1B3A0}" type="datetimeFigureOut">
              <a:rPr lang="cs-CZ" smtClean="0"/>
              <a:t>28.02.2019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F0E637D-24FE-4D8F-813A-4FBAA712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A29B5CC-864A-4820-8236-F9B25F3F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C74B-7AAD-46B2-A54D-D5BBC3132E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851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CBEAF5-0A03-40CB-A5EC-A614F3DB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AD8B0E-2272-4970-BA2B-3217FDBA9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E571236-8B18-4AF4-A053-8E4CDC669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C0EC40F-197D-4D53-9813-D95A1304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8465-500B-4269-9D6E-CB5CEFA1B3A0}" type="datetimeFigureOut">
              <a:rPr lang="cs-CZ" smtClean="0"/>
              <a:t>28.02.2019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750F902-B02E-4254-AADA-50423D5D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C1DB04A-F3D6-4410-BF16-7DE10176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C74B-7AAD-46B2-A54D-D5BBC3132E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117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EAEC1C-B2F0-4B32-8DD6-EEB607E27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F6A499E-D068-4E0C-9E90-E8316410E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31241-4411-4EE2-97EF-990F81C04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52C3F5B-DCE6-4261-81C9-DAEFF03F4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0E9FE3D-848C-4623-96BA-B65A9405D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E479899-09CF-4FF3-9C5D-B73984B3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8465-500B-4269-9D6E-CB5CEFA1B3A0}" type="datetimeFigureOut">
              <a:rPr lang="cs-CZ" smtClean="0"/>
              <a:t>28.02.2019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DBD7143-755B-49DD-A816-46D38856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09B2482-4F31-451A-BBC4-054AC090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C74B-7AAD-46B2-A54D-D5BBC3132E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827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6CA3E9-8987-4BA3-A480-21A7923C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A6A19BB-8A44-47A8-B55E-B1EDB822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8465-500B-4269-9D6E-CB5CEFA1B3A0}" type="datetimeFigureOut">
              <a:rPr lang="cs-CZ" smtClean="0"/>
              <a:t>28.02.2019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F2C2499-6B45-47FF-B979-32EC6709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83684DE-5DD5-48A2-A956-7056DC3A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C74B-7AAD-46B2-A54D-D5BBC3132E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823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5A99E0B-12DA-4162-9266-989B0362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8465-500B-4269-9D6E-CB5CEFA1B3A0}" type="datetimeFigureOut">
              <a:rPr lang="cs-CZ" smtClean="0"/>
              <a:t>28.02.2019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D83F23B-955A-4094-81BC-6468F54FA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F6FD6F4-5ED6-4E9B-961C-AB5B55E9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C74B-7AAD-46B2-A54D-D5BBC3132E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114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5427B8-07EF-4B69-B541-7D289B4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45BC81-5CFE-4917-A469-34AD0F9E7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BC7D3A5-EC19-415A-9F97-6F4B41753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E4360FF-9C74-4B7A-B0C0-C29B978E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8465-500B-4269-9D6E-CB5CEFA1B3A0}" type="datetimeFigureOut">
              <a:rPr lang="cs-CZ" smtClean="0"/>
              <a:t>28.02.2019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A94C7AA-FA3E-4691-A08D-3C1951D2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7DBB445-BEB5-446B-BB8A-4D56E23F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C74B-7AAD-46B2-A54D-D5BBC3132E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581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BAE6DF-A789-4F08-B044-6AB0865A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34A6653-64CA-4B1C-B620-EDFB33406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6461E18-EEAC-4E27-8BAF-33FCCE3BA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0095882-3D4A-4744-88F7-A8C53674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8465-500B-4269-9D6E-CB5CEFA1B3A0}" type="datetimeFigureOut">
              <a:rPr lang="cs-CZ" smtClean="0"/>
              <a:t>28.02.2019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AF54637-0C9E-465B-8CA1-77044544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F2D69A1-2D66-4A58-860B-35215CBD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C74B-7AAD-46B2-A54D-D5BBC3132E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15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30A356E-68ED-4505-9952-92BE76A1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22A7558-E2F1-4514-B24A-8DF8956BE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38498D7-FF99-49AF-9F2B-A771513FB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68465-500B-4269-9D6E-CB5CEFA1B3A0}" type="datetimeFigureOut">
              <a:rPr lang="cs-CZ" smtClean="0"/>
              <a:t>28.02.2019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BF0193B-025F-4500-9911-B4A036916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482D301-96DD-44BB-9B07-AD1299AD1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BC74B-7AAD-46B2-A54D-D5BBC3132E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834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6CEC906-5589-4477-B175-94EC35D88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F1D7177-E87C-4BE0-98B7-4CBA1DAE7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2F845B-87F9-4526-B57F-1FDFD0ABF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06512-B546-4535-AC16-4D755C6E792A}" type="datetimeFigureOut">
              <a:rPr lang="cs-CZ" smtClean="0"/>
              <a:t>28.02.2019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6D1E8E2-B8BF-42AC-AADF-587429759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8B74152-1D09-4867-BB0F-8A5492CCB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81589-DCCF-4CA9-AA64-146458F14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291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9B3712-AD41-4D4C-8439-1914741E2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 8 - </a:t>
            </a:r>
            <a:r>
              <a:rPr lang="en-US" dirty="0" err="1"/>
              <a:t>Tabulkový</a:t>
            </a:r>
            <a:r>
              <a:rPr lang="en-US" dirty="0"/>
              <a:t> </a:t>
            </a:r>
            <a:r>
              <a:rPr lang="en-US" dirty="0" err="1"/>
              <a:t>kalkulátor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A13D3FC-ABB1-49F3-95FE-4C43FC24B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Jakub </a:t>
            </a:r>
            <a:r>
              <a:rPr lang="en-US" dirty="0" err="1"/>
              <a:t>Zíka</a:t>
            </a:r>
            <a:r>
              <a:rPr lang="en-US" dirty="0"/>
              <a:t> &amp; </a:t>
            </a:r>
            <a:r>
              <a:rPr lang="en-US" dirty="0" err="1"/>
              <a:t>Tomáš</a:t>
            </a:r>
            <a:r>
              <a:rPr lang="en-US" dirty="0"/>
              <a:t> </a:t>
            </a:r>
            <a:r>
              <a:rPr lang="en-US" dirty="0" err="1"/>
              <a:t>Pokorný</a:t>
            </a:r>
            <a:endParaRPr lang="en-US" dirty="0"/>
          </a:p>
          <a:p>
            <a:r>
              <a:rPr lang="en-US" dirty="0"/>
              <a:t>4ITA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76716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6FA159-0DC4-4365-AC6B-AFEF6FAF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Vzorce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7A69210-AB30-49E8-9D7A-078143D78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6811"/>
            <a:ext cx="10515600" cy="337015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Přímo</a:t>
            </a:r>
            <a:r>
              <a:rPr lang="en-US" dirty="0"/>
              <a:t> </a:t>
            </a:r>
            <a:r>
              <a:rPr lang="en-US" dirty="0" err="1"/>
              <a:t>karta</a:t>
            </a:r>
            <a:r>
              <a:rPr lang="en-US" dirty="0"/>
              <a:t> v </a:t>
            </a:r>
            <a:r>
              <a:rPr lang="en-US" dirty="0" err="1"/>
              <a:t>Excelu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Složen</a:t>
            </a:r>
            <a:r>
              <a:rPr lang="en-US" dirty="0"/>
              <a:t> z </a:t>
            </a:r>
            <a:r>
              <a:rPr lang="en-US" dirty="0" err="1"/>
              <a:t>funkcí</a:t>
            </a:r>
            <a:endParaRPr lang="en-US" dirty="0"/>
          </a:p>
          <a:p>
            <a:r>
              <a:rPr lang="en-US" dirty="0"/>
              <a:t> Pro </a:t>
            </a:r>
            <a:r>
              <a:rPr lang="en-US" dirty="0" err="1"/>
              <a:t>provádění</a:t>
            </a:r>
            <a:r>
              <a:rPr lang="en-US" dirty="0"/>
              <a:t> </a:t>
            </a:r>
            <a:r>
              <a:rPr lang="en-US" dirty="0" err="1"/>
              <a:t>různých</a:t>
            </a:r>
            <a:r>
              <a:rPr lang="en-US" dirty="0"/>
              <a:t> </a:t>
            </a:r>
            <a:r>
              <a:rPr lang="en-US" dirty="0" err="1"/>
              <a:t>operací</a:t>
            </a:r>
            <a:r>
              <a:rPr lang="en-US" dirty="0"/>
              <a:t> s </a:t>
            </a:r>
            <a:r>
              <a:rPr lang="en-US" dirty="0" err="1"/>
              <a:t>různými</a:t>
            </a:r>
            <a:r>
              <a:rPr lang="en-US" dirty="0"/>
              <a:t> </a:t>
            </a:r>
            <a:r>
              <a:rPr lang="en-US" dirty="0" err="1"/>
              <a:t>typy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Nejčastější</a:t>
            </a:r>
            <a:r>
              <a:rPr lang="en-US" dirty="0"/>
              <a:t>: </a:t>
            </a:r>
            <a:r>
              <a:rPr lang="en-US" b="1" dirty="0"/>
              <a:t>KDYŽ, MAX, MIN, POČET, PRŮMĚR, HODNOTA, ZVOLIT</a:t>
            </a:r>
          </a:p>
          <a:p>
            <a:r>
              <a:rPr lang="en-US" dirty="0"/>
              <a:t> </a:t>
            </a:r>
            <a:r>
              <a:rPr lang="en-US" b="1" u="sng" dirty="0" err="1"/>
              <a:t>Překlad</a:t>
            </a:r>
            <a:r>
              <a:rPr lang="en-US" b="1" u="sng" dirty="0"/>
              <a:t>!</a:t>
            </a:r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1BE93D06-179E-4793-A977-91D83BFD4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63" y="1358910"/>
            <a:ext cx="11418073" cy="12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32F831-C354-4DA0-A076-E757B53B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Použití</a:t>
            </a:r>
            <a:r>
              <a:rPr lang="en-US" dirty="0"/>
              <a:t> </a:t>
            </a:r>
            <a:r>
              <a:rPr lang="en-US" dirty="0" err="1"/>
              <a:t>vzorců</a:t>
            </a:r>
            <a:r>
              <a:rPr lang="en-US" dirty="0"/>
              <a:t> / </a:t>
            </a:r>
            <a:r>
              <a:rPr lang="en-US" dirty="0" err="1"/>
              <a:t>funkcí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938ED8-69AF-47A7-9D41-DB8862D4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Do </a:t>
            </a:r>
            <a:r>
              <a:rPr lang="en-US" dirty="0" err="1"/>
              <a:t>buňky</a:t>
            </a:r>
            <a:r>
              <a:rPr lang="en-US" dirty="0"/>
              <a:t> </a:t>
            </a:r>
            <a:r>
              <a:rPr lang="en-US" dirty="0" err="1"/>
              <a:t>napište</a:t>
            </a:r>
            <a:r>
              <a:rPr lang="en-US" dirty="0"/>
              <a:t> "=" a </a:t>
            </a:r>
            <a:r>
              <a:rPr lang="en-US" dirty="0" err="1"/>
              <a:t>napište</a:t>
            </a:r>
            <a:r>
              <a:rPr lang="en-US" dirty="0"/>
              <a:t> </a:t>
            </a:r>
            <a:r>
              <a:rPr lang="en-US" dirty="0" err="1"/>
              <a:t>název</a:t>
            </a:r>
            <a:r>
              <a:rPr lang="en-US" dirty="0"/>
              <a:t> </a:t>
            </a:r>
            <a:r>
              <a:rPr lang="en-US" dirty="0" err="1"/>
              <a:t>funkce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Pokud</a:t>
            </a:r>
            <a:r>
              <a:rPr lang="en-US" dirty="0"/>
              <a:t> </a:t>
            </a:r>
            <a:r>
              <a:rPr lang="en-US" dirty="0" err="1"/>
              <a:t>nevíte</a:t>
            </a:r>
            <a:r>
              <a:rPr lang="en-US" dirty="0"/>
              <a:t> </a:t>
            </a:r>
            <a:r>
              <a:rPr lang="en-US" dirty="0" err="1"/>
              <a:t>jak</a:t>
            </a:r>
            <a:r>
              <a:rPr lang="en-US" dirty="0"/>
              <a:t> se </a:t>
            </a:r>
            <a:r>
              <a:rPr lang="en-US" dirty="0" err="1"/>
              <a:t>funkce</a:t>
            </a:r>
            <a:r>
              <a:rPr lang="en-US" dirty="0"/>
              <a:t> </a:t>
            </a:r>
            <a:r>
              <a:rPr lang="en-US" dirty="0" err="1"/>
              <a:t>jmenuje,můžete</a:t>
            </a:r>
            <a:r>
              <a:rPr lang="en-US" dirty="0"/>
              <a:t> </a:t>
            </a:r>
            <a:r>
              <a:rPr lang="en-US" dirty="0" err="1"/>
              <a:t>funkci</a:t>
            </a:r>
            <a:r>
              <a:rPr lang="en-US" dirty="0"/>
              <a:t> </a:t>
            </a:r>
            <a:r>
              <a:rPr lang="en-US" dirty="0" err="1"/>
              <a:t>najít</a:t>
            </a:r>
            <a:r>
              <a:rPr lang="en-US" dirty="0"/>
              <a:t> v </a:t>
            </a:r>
            <a:r>
              <a:rPr lang="en-US" dirty="0" err="1"/>
              <a:t>seznamu</a:t>
            </a:r>
            <a:r>
              <a:rPr lang="en-US" dirty="0"/>
              <a:t> </a:t>
            </a:r>
            <a:r>
              <a:rPr lang="en-US" dirty="0" err="1"/>
              <a:t>všech</a:t>
            </a:r>
            <a:r>
              <a:rPr lang="en-US" dirty="0"/>
              <a:t> </a:t>
            </a:r>
            <a:r>
              <a:rPr lang="en-US" dirty="0" err="1"/>
              <a:t>funkcí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Nadále</a:t>
            </a:r>
            <a:r>
              <a:rPr lang="en-US" dirty="0"/>
              <a:t> </a:t>
            </a:r>
            <a:r>
              <a:rPr lang="en-US" dirty="0" err="1"/>
              <a:t>vypište</a:t>
            </a:r>
            <a:r>
              <a:rPr lang="en-US" dirty="0"/>
              <a:t> </a:t>
            </a:r>
            <a:r>
              <a:rPr lang="en-US" dirty="0" err="1"/>
              <a:t>všechny</a:t>
            </a:r>
            <a:r>
              <a:rPr lang="en-US" dirty="0"/>
              <a:t> </a:t>
            </a:r>
            <a:r>
              <a:rPr lang="en-US" dirty="0" err="1"/>
              <a:t>argumenty</a:t>
            </a:r>
            <a:r>
              <a:rPr lang="en-US" dirty="0"/>
              <a:t> </a:t>
            </a:r>
            <a:r>
              <a:rPr lang="en-US" dirty="0" err="1"/>
              <a:t>funkce</a:t>
            </a:r>
            <a:r>
              <a:rPr lang="en-US" dirty="0"/>
              <a:t> a </a:t>
            </a:r>
            <a:r>
              <a:rPr lang="en-US" dirty="0" err="1"/>
              <a:t>poté</a:t>
            </a:r>
            <a:r>
              <a:rPr lang="en-US" dirty="0"/>
              <a:t> </a:t>
            </a:r>
            <a:r>
              <a:rPr lang="en-US" dirty="0" err="1"/>
              <a:t>zkontrolujte</a:t>
            </a:r>
            <a:r>
              <a:rPr lang="en-US" dirty="0"/>
              <a:t> </a:t>
            </a:r>
            <a:r>
              <a:rPr lang="en-US" dirty="0" err="1"/>
              <a:t>výsledek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01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2C3899-E157-4E29-92C6-EE5DA08C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Vnořené</a:t>
            </a:r>
            <a:r>
              <a:rPr lang="en-US" dirty="0"/>
              <a:t> </a:t>
            </a:r>
            <a:r>
              <a:rPr lang="en-US" dirty="0" err="1"/>
              <a:t>funkce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85D0C8-7CE1-49C0-A106-184F6D2BE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Více</a:t>
            </a:r>
            <a:r>
              <a:rPr lang="en-US" dirty="0"/>
              <a:t> </a:t>
            </a:r>
            <a:r>
              <a:rPr lang="en-US" dirty="0" err="1"/>
              <a:t>funkcí</a:t>
            </a:r>
            <a:r>
              <a:rPr lang="en-US" dirty="0"/>
              <a:t> </a:t>
            </a:r>
            <a:r>
              <a:rPr lang="en-US" dirty="0" err="1"/>
              <a:t>vnořených</a:t>
            </a:r>
            <a:r>
              <a:rPr lang="en-US" dirty="0"/>
              <a:t> do </a:t>
            </a:r>
            <a:r>
              <a:rPr lang="en-US" dirty="0" err="1"/>
              <a:t>sebe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Používají</a:t>
            </a:r>
            <a:r>
              <a:rPr lang="en-US" dirty="0"/>
              <a:t> se </a:t>
            </a:r>
            <a:r>
              <a:rPr lang="en-US" dirty="0" err="1"/>
              <a:t>například</a:t>
            </a:r>
            <a:r>
              <a:rPr lang="en-US" dirty="0"/>
              <a:t> </a:t>
            </a:r>
            <a:r>
              <a:rPr lang="en-US" dirty="0" err="1"/>
              <a:t>když</a:t>
            </a:r>
            <a:r>
              <a:rPr lang="en-US" dirty="0"/>
              <a:t> </a:t>
            </a:r>
            <a:r>
              <a:rPr lang="en-US" dirty="0" err="1"/>
              <a:t>potřebujeme</a:t>
            </a:r>
            <a:r>
              <a:rPr lang="en-US" dirty="0"/>
              <a:t> </a:t>
            </a:r>
            <a:r>
              <a:rPr lang="en-US" dirty="0" err="1"/>
              <a:t>něco</a:t>
            </a:r>
            <a:r>
              <a:rPr lang="en-US" dirty="0"/>
              <a:t> </a:t>
            </a:r>
            <a:r>
              <a:rPr lang="en-US" dirty="0" err="1"/>
              <a:t>porovnávat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pokud</a:t>
            </a:r>
            <a:r>
              <a:rPr lang="en-US" dirty="0"/>
              <a:t> </a:t>
            </a:r>
            <a:r>
              <a:rPr lang="en-US" dirty="0" err="1"/>
              <a:t>vkládáme</a:t>
            </a:r>
            <a:r>
              <a:rPr lang="en-US" dirty="0"/>
              <a:t> </a:t>
            </a:r>
            <a:r>
              <a:rPr lang="en-US" dirty="0" err="1"/>
              <a:t>podmínku</a:t>
            </a:r>
            <a:r>
              <a:rPr lang="en-US" dirty="0"/>
              <a:t>, </a:t>
            </a:r>
            <a:r>
              <a:rPr lang="en-US" dirty="0" err="1"/>
              <a:t>např</a:t>
            </a:r>
            <a:r>
              <a:rPr lang="en-US" dirty="0"/>
              <a:t>.: 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6A58454-6782-41F5-84C9-D39BB380E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20" y="4221426"/>
            <a:ext cx="7201960" cy="155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88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D4FF9A-A45F-4B35-91DC-F9D7E62D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Nastavení</a:t>
            </a:r>
            <a:r>
              <a:rPr lang="en-US" dirty="0"/>
              <a:t> </a:t>
            </a:r>
            <a:r>
              <a:rPr lang="en-US" dirty="0" err="1"/>
              <a:t>stránky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E29C3E-EA29-4090-8351-7806F1EC6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226"/>
            <a:ext cx="10515600" cy="3274737"/>
          </a:xfrm>
        </p:spPr>
        <p:txBody>
          <a:bodyPr/>
          <a:lstStyle/>
          <a:p>
            <a:r>
              <a:rPr lang="en-US" dirty="0"/>
              <a:t> Karta ‘</a:t>
            </a:r>
            <a:r>
              <a:rPr lang="en-US" dirty="0" err="1"/>
              <a:t>Rozložení</a:t>
            </a:r>
            <a:r>
              <a:rPr lang="en-US" dirty="0"/>
              <a:t> </a:t>
            </a:r>
            <a:r>
              <a:rPr lang="en-US" dirty="0" err="1"/>
              <a:t>stránky</a:t>
            </a:r>
            <a:r>
              <a:rPr lang="en-US" dirty="0"/>
              <a:t>’</a:t>
            </a:r>
          </a:p>
          <a:p>
            <a:r>
              <a:rPr lang="en-US" dirty="0"/>
              <a:t> </a:t>
            </a:r>
            <a:r>
              <a:rPr lang="en-US" dirty="0" err="1"/>
              <a:t>Nastavení</a:t>
            </a:r>
            <a:r>
              <a:rPr lang="en-US" dirty="0"/>
              <a:t> </a:t>
            </a:r>
            <a:r>
              <a:rPr lang="en-US" dirty="0" err="1"/>
              <a:t>předpřipravených</a:t>
            </a:r>
            <a:r>
              <a:rPr lang="en-US" dirty="0"/>
              <a:t>, </a:t>
            </a:r>
            <a:r>
              <a:rPr lang="en-US" dirty="0" err="1"/>
              <a:t>či</a:t>
            </a:r>
            <a:r>
              <a:rPr lang="en-US" dirty="0"/>
              <a:t> </a:t>
            </a:r>
            <a:r>
              <a:rPr lang="en-US" dirty="0" err="1"/>
              <a:t>vlastních</a:t>
            </a:r>
            <a:r>
              <a:rPr lang="en-US" dirty="0"/>
              <a:t> </a:t>
            </a:r>
            <a:r>
              <a:rPr lang="en-US" dirty="0" err="1"/>
              <a:t>motivů</a:t>
            </a:r>
            <a:r>
              <a:rPr lang="en-US" dirty="0"/>
              <a:t>; </a:t>
            </a:r>
            <a:r>
              <a:rPr lang="en-US" dirty="0" err="1"/>
              <a:t>velikosti</a:t>
            </a:r>
            <a:r>
              <a:rPr lang="en-US" dirty="0"/>
              <a:t> </a:t>
            </a:r>
            <a:r>
              <a:rPr lang="en-US" dirty="0" err="1"/>
              <a:t>okrajů</a:t>
            </a:r>
            <a:r>
              <a:rPr lang="en-US" dirty="0"/>
              <a:t>; </a:t>
            </a:r>
            <a:r>
              <a:rPr lang="en-US" dirty="0" err="1"/>
              <a:t>stránka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výšku</a:t>
            </a:r>
            <a:r>
              <a:rPr lang="en-US" dirty="0"/>
              <a:t>/</a:t>
            </a:r>
            <a:r>
              <a:rPr lang="en-US" dirty="0" err="1"/>
              <a:t>šířku</a:t>
            </a:r>
            <a:r>
              <a:rPr lang="en-US" dirty="0"/>
              <a:t>; </a:t>
            </a:r>
            <a:r>
              <a:rPr lang="en-US" dirty="0" err="1"/>
              <a:t>jakou</a:t>
            </a:r>
            <a:r>
              <a:rPr lang="en-US" dirty="0"/>
              <a:t> oblast </a:t>
            </a:r>
            <a:r>
              <a:rPr lang="en-US" dirty="0" err="1"/>
              <a:t>chceme</a:t>
            </a:r>
            <a:r>
              <a:rPr lang="en-US" dirty="0"/>
              <a:t> </a:t>
            </a:r>
            <a:r>
              <a:rPr lang="en-US" dirty="0" err="1"/>
              <a:t>mít</a:t>
            </a:r>
            <a:r>
              <a:rPr lang="en-US" dirty="0"/>
              <a:t> </a:t>
            </a:r>
            <a:r>
              <a:rPr lang="en-US" dirty="0" err="1"/>
              <a:t>tisknutelnou</a:t>
            </a:r>
            <a:r>
              <a:rPr lang="en-US" dirty="0"/>
              <a:t>; </a:t>
            </a:r>
            <a:r>
              <a:rPr lang="en-US" dirty="0" err="1"/>
              <a:t>pozadí</a:t>
            </a:r>
            <a:r>
              <a:rPr lang="en-US" dirty="0"/>
              <a:t>,…</a:t>
            </a:r>
          </a:p>
          <a:p>
            <a:r>
              <a:rPr lang="en-US" dirty="0"/>
              <a:t> </a:t>
            </a:r>
            <a:r>
              <a:rPr lang="en-US" dirty="0" err="1"/>
              <a:t>Pokud</a:t>
            </a:r>
            <a:r>
              <a:rPr lang="en-US" dirty="0"/>
              <a:t> </a:t>
            </a:r>
            <a:r>
              <a:rPr lang="en-US" dirty="0" err="1"/>
              <a:t>chceme</a:t>
            </a:r>
            <a:r>
              <a:rPr lang="en-US" dirty="0"/>
              <a:t> </a:t>
            </a:r>
            <a:r>
              <a:rPr lang="en-US" dirty="0" err="1"/>
              <a:t>mít</a:t>
            </a:r>
            <a:r>
              <a:rPr lang="en-US" dirty="0"/>
              <a:t> </a:t>
            </a:r>
            <a:r>
              <a:rPr lang="en-US" dirty="0" err="1"/>
              <a:t>např</a:t>
            </a:r>
            <a:r>
              <a:rPr lang="en-US" dirty="0"/>
              <a:t>. </a:t>
            </a:r>
            <a:r>
              <a:rPr lang="en-US" dirty="0" err="1"/>
              <a:t>Jednotné</a:t>
            </a:r>
            <a:r>
              <a:rPr lang="en-US" dirty="0"/>
              <a:t> </a:t>
            </a:r>
            <a:r>
              <a:rPr lang="en-US" dirty="0" err="1"/>
              <a:t>zápatí</a:t>
            </a:r>
            <a:r>
              <a:rPr lang="en-US" dirty="0"/>
              <a:t> </a:t>
            </a:r>
            <a:r>
              <a:rPr lang="en-US" dirty="0" err="1"/>
              <a:t>či</a:t>
            </a:r>
            <a:r>
              <a:rPr lang="en-US" dirty="0"/>
              <a:t> font </a:t>
            </a:r>
            <a:r>
              <a:rPr lang="en-US" dirty="0" err="1"/>
              <a:t>všude</a:t>
            </a:r>
            <a:r>
              <a:rPr lang="en-US" dirty="0"/>
              <a:t>, je </a:t>
            </a:r>
            <a:r>
              <a:rPr lang="en-US" dirty="0" err="1"/>
              <a:t>dobré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kartě</a:t>
            </a:r>
            <a:r>
              <a:rPr lang="en-US" dirty="0"/>
              <a:t> ‘</a:t>
            </a:r>
            <a:r>
              <a:rPr lang="en-US" dirty="0" err="1"/>
              <a:t>Zobrazení</a:t>
            </a:r>
            <a:r>
              <a:rPr lang="en-US" dirty="0"/>
              <a:t>’ </a:t>
            </a:r>
            <a:r>
              <a:rPr lang="en-US" dirty="0" err="1"/>
              <a:t>vybrat</a:t>
            </a:r>
            <a:r>
              <a:rPr lang="en-US" dirty="0"/>
              <a:t> ‘</a:t>
            </a:r>
            <a:r>
              <a:rPr lang="en-US" dirty="0" err="1"/>
              <a:t>Rozložení</a:t>
            </a:r>
            <a:r>
              <a:rPr lang="en-US" dirty="0"/>
              <a:t> </a:t>
            </a:r>
            <a:r>
              <a:rPr lang="en-US" dirty="0" err="1"/>
              <a:t>stránky</a:t>
            </a:r>
            <a:r>
              <a:rPr lang="en-US" dirty="0"/>
              <a:t>’ (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nastavit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předpřipravená</a:t>
            </a:r>
            <a:r>
              <a:rPr lang="en-US" dirty="0"/>
              <a:t> data)</a:t>
            </a:r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4DB333C3-BA57-4157-B6ED-18995847C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0" y="1343666"/>
            <a:ext cx="11881899" cy="137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47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1F5D29-0359-4E29-A027-F6FBF86E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4A1D79-72A1-43EB-AEB5-71573877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1739"/>
            <a:ext cx="10515600" cy="3195224"/>
          </a:xfrm>
        </p:spPr>
        <p:txBody>
          <a:bodyPr/>
          <a:lstStyle/>
          <a:p>
            <a:r>
              <a:rPr lang="en-US" dirty="0"/>
              <a:t> Na </a:t>
            </a:r>
            <a:r>
              <a:rPr lang="en-US" dirty="0" err="1"/>
              <a:t>kartě</a:t>
            </a:r>
            <a:r>
              <a:rPr lang="en-US" dirty="0"/>
              <a:t> ‘</a:t>
            </a:r>
            <a:r>
              <a:rPr lang="en-US" dirty="0" err="1"/>
              <a:t>Vložení</a:t>
            </a:r>
            <a:r>
              <a:rPr lang="en-US" dirty="0"/>
              <a:t>’</a:t>
            </a:r>
          </a:p>
          <a:p>
            <a:r>
              <a:rPr lang="en-US" dirty="0"/>
              <a:t> </a:t>
            </a:r>
            <a:r>
              <a:rPr lang="en-US" dirty="0" err="1"/>
              <a:t>Více</a:t>
            </a:r>
            <a:r>
              <a:rPr lang="en-US" dirty="0"/>
              <a:t> </a:t>
            </a:r>
            <a:r>
              <a:rPr lang="en-US" dirty="0" err="1"/>
              <a:t>typů</a:t>
            </a:r>
            <a:endParaRPr lang="en-US" dirty="0"/>
          </a:p>
          <a:p>
            <a:r>
              <a:rPr lang="en-US" dirty="0"/>
              <a:t> Pro </a:t>
            </a:r>
            <a:r>
              <a:rPr lang="en-US" dirty="0" err="1"/>
              <a:t>vložení</a:t>
            </a:r>
            <a:r>
              <a:rPr lang="en-US" dirty="0"/>
              <a:t> </a:t>
            </a:r>
            <a:r>
              <a:rPr lang="en-US" dirty="0" err="1"/>
              <a:t>grafu</a:t>
            </a:r>
            <a:r>
              <a:rPr lang="en-US" dirty="0"/>
              <a:t> je </a:t>
            </a:r>
            <a:r>
              <a:rPr lang="en-US" dirty="0" err="1"/>
              <a:t>nutné</a:t>
            </a:r>
            <a:r>
              <a:rPr lang="en-US" dirty="0"/>
              <a:t> </a:t>
            </a:r>
            <a:r>
              <a:rPr lang="en-US" dirty="0" err="1"/>
              <a:t>mít</a:t>
            </a:r>
            <a:r>
              <a:rPr lang="en-US" dirty="0"/>
              <a:t> </a:t>
            </a:r>
            <a:r>
              <a:rPr lang="en-US" dirty="0" err="1"/>
              <a:t>vybranou</a:t>
            </a:r>
            <a:r>
              <a:rPr lang="en-US" dirty="0"/>
              <a:t> oblast </a:t>
            </a:r>
            <a:r>
              <a:rPr lang="en-US" dirty="0" err="1"/>
              <a:t>dat</a:t>
            </a:r>
            <a:r>
              <a:rPr lang="en-US" dirty="0"/>
              <a:t>, ze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čerpat</a:t>
            </a:r>
            <a:endParaRPr lang="en-US" dirty="0"/>
          </a:p>
          <a:p>
            <a:r>
              <a:rPr lang="en-US" dirty="0"/>
              <a:t> Graf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následně</a:t>
            </a:r>
            <a:r>
              <a:rPr lang="en-US" dirty="0"/>
              <a:t> </a:t>
            </a:r>
            <a:r>
              <a:rPr lang="en-US" dirty="0" err="1"/>
              <a:t>upravovat</a:t>
            </a:r>
            <a:r>
              <a:rPr lang="en-US" dirty="0"/>
              <a:t> (</a:t>
            </a:r>
            <a:r>
              <a:rPr lang="en-US" dirty="0" err="1"/>
              <a:t>typ</a:t>
            </a:r>
            <a:r>
              <a:rPr lang="en-US" dirty="0"/>
              <a:t>, </a:t>
            </a:r>
            <a:r>
              <a:rPr lang="en-US" dirty="0" err="1"/>
              <a:t>barvy</a:t>
            </a:r>
            <a:r>
              <a:rPr lang="en-US" dirty="0"/>
              <a:t>, </a:t>
            </a:r>
            <a:r>
              <a:rPr lang="en-US" dirty="0" err="1"/>
              <a:t>přidání</a:t>
            </a:r>
            <a:r>
              <a:rPr lang="en-US" dirty="0"/>
              <a:t> </a:t>
            </a:r>
            <a:r>
              <a:rPr lang="en-US" dirty="0" err="1"/>
              <a:t>legendy</a:t>
            </a:r>
            <a:r>
              <a:rPr lang="en-US" dirty="0"/>
              <a:t>,…)</a:t>
            </a:r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B26A197-7DBB-4B13-9491-FC966EEDF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8" y="1364501"/>
            <a:ext cx="11913704" cy="140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0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697C64-A250-406A-A9CB-B9809536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Grafy</a:t>
            </a:r>
            <a:r>
              <a:rPr lang="en-US" dirty="0"/>
              <a:t> - </a:t>
            </a:r>
            <a:r>
              <a:rPr lang="en-US" dirty="0" err="1"/>
              <a:t>typy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596D93C-DCD2-4A71-B354-296039DB2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637" y="1391478"/>
            <a:ext cx="5650935" cy="534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91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2D101F-80C0-436E-9868-AA8DBCE4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dat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2F972BF-B32A-4B14-9E56-B68E23E3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cs-CZ" dirty="0"/>
              <a:t>Data do Excelu můžeme importovat z mnoha různých zdrojů</a:t>
            </a:r>
            <a:r>
              <a:rPr lang="en-US" dirty="0"/>
              <a:t> (</a:t>
            </a:r>
            <a:r>
              <a:rPr lang="cs-CZ" dirty="0"/>
              <a:t>ze souboru ,z databáze, z Online služeb</a:t>
            </a:r>
            <a:r>
              <a:rPr lang="en-US" dirty="0"/>
              <a:t>,….)</a:t>
            </a:r>
            <a:endParaRPr lang="cs-CZ" dirty="0"/>
          </a:p>
          <a:p>
            <a:r>
              <a:rPr lang="en-US" dirty="0"/>
              <a:t> </a:t>
            </a:r>
            <a:r>
              <a:rPr lang="cs-CZ" dirty="0"/>
              <a:t>Musíme vybrat znak kterým jsou data oddělena v původním zdroji,</a:t>
            </a:r>
          </a:p>
          <a:p>
            <a:pPr marL="0" indent="0">
              <a:buNone/>
            </a:pPr>
            <a:r>
              <a:rPr lang="cs-CZ" dirty="0"/>
              <a:t>aby je Excel rozpoznal a správně oddělil i následně v dokumentu.</a:t>
            </a:r>
          </a:p>
        </p:txBody>
      </p:sp>
    </p:spTree>
    <p:extLst>
      <p:ext uri="{BB962C8B-B14F-4D97-AF65-F5344CB8AC3E}">
        <p14:creationId xmlns:p14="http://schemas.microsoft.com/office/powerpoint/2010/main" val="1134493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8F6BB6-E03F-4827-9B17-40AFA975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Řazení</a:t>
            </a:r>
            <a:r>
              <a:rPr lang="en-US" dirty="0"/>
              <a:t> a </a:t>
            </a:r>
            <a:r>
              <a:rPr lang="en-US" dirty="0" err="1"/>
              <a:t>filtrování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02FEAB-39E7-40B6-8F79-52557D1FA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5000"/>
            <a:ext cx="10515600" cy="331787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cs-CZ" dirty="0"/>
              <a:t>Můžeme řadit i filtrovat podle mnoha kritérií</a:t>
            </a:r>
            <a:r>
              <a:rPr lang="en-US" dirty="0"/>
              <a:t>, n</a:t>
            </a:r>
            <a:r>
              <a:rPr lang="cs-CZ" dirty="0" err="1"/>
              <a:t>apř</a:t>
            </a:r>
            <a:r>
              <a:rPr lang="cs-CZ" dirty="0"/>
              <a:t>.: podle abecedy, od nejvyšší po nejnižší, podle data nebo podle času</a:t>
            </a:r>
          </a:p>
          <a:p>
            <a:r>
              <a:rPr lang="en-US" dirty="0"/>
              <a:t> </a:t>
            </a:r>
            <a:r>
              <a:rPr lang="cs-CZ" dirty="0"/>
              <a:t>Filtrovat pak můžeme podle začátečního písmene, dat</a:t>
            </a:r>
            <a:r>
              <a:rPr lang="en-US" dirty="0"/>
              <a:t>a</a:t>
            </a:r>
            <a:r>
              <a:rPr lang="cs-CZ" dirty="0"/>
              <a:t> nebo počtu</a:t>
            </a:r>
          </a:p>
          <a:p>
            <a:r>
              <a:rPr lang="en-US" dirty="0"/>
              <a:t> </a:t>
            </a:r>
            <a:r>
              <a:rPr lang="cs-CZ" dirty="0"/>
              <a:t>Musíme si vybrat sloupec který chceme seřadit nebo filtrovat, označit ho,</a:t>
            </a:r>
            <a:r>
              <a:rPr lang="en-US" dirty="0"/>
              <a:t> </a:t>
            </a:r>
            <a:r>
              <a:rPr lang="cs-CZ" dirty="0"/>
              <a:t>vybrat funkci seřadit a filtrovat a v ní už jen určit podle čeho budeme řadit nebo filtrovat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CD88A1F6-6304-43AA-AEDA-4AFCF5FFB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40652"/>
            <a:ext cx="11734800" cy="1397281"/>
          </a:xfrm>
          <a:prstGeom prst="rect">
            <a:avLst/>
          </a:prstGeom>
        </p:spPr>
      </p:pic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78A1D647-FB75-47BD-8304-E70286DB114F}"/>
              </a:ext>
            </a:extLst>
          </p:cNvPr>
          <p:cNvSpPr/>
          <p:nvPr/>
        </p:nvSpPr>
        <p:spPr>
          <a:xfrm>
            <a:off x="7662333" y="1887785"/>
            <a:ext cx="2722033" cy="10501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3462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A20044-461E-4963-9D4D-4649E69A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Ověření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C170D23-E7FD-4A1D-A80C-EA0EEA7F3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Musíme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označit</a:t>
            </a:r>
            <a:r>
              <a:rPr lang="en-US" dirty="0"/>
              <a:t> </a:t>
            </a:r>
            <a:r>
              <a:rPr lang="en-US" dirty="0" err="1"/>
              <a:t>buňku</a:t>
            </a:r>
            <a:r>
              <a:rPr lang="en-US" dirty="0"/>
              <a:t>, </a:t>
            </a:r>
            <a:r>
              <a:rPr lang="en-US" dirty="0" err="1"/>
              <a:t>kterou</a:t>
            </a:r>
            <a:r>
              <a:rPr lang="en-US" dirty="0"/>
              <a:t> </a:t>
            </a:r>
            <a:r>
              <a:rPr lang="en-US" dirty="0" err="1"/>
              <a:t>chceme</a:t>
            </a:r>
            <a:r>
              <a:rPr lang="en-US" dirty="0"/>
              <a:t> </a:t>
            </a:r>
            <a:r>
              <a:rPr lang="en-US" dirty="0" err="1"/>
              <a:t>ověřit</a:t>
            </a:r>
            <a:endParaRPr lang="en-US" dirty="0"/>
          </a:p>
          <a:p>
            <a:r>
              <a:rPr lang="en-US" dirty="0"/>
              <a:t> Na </a:t>
            </a:r>
            <a:r>
              <a:rPr lang="en-US" dirty="0" err="1"/>
              <a:t>kartě</a:t>
            </a:r>
            <a:r>
              <a:rPr lang="en-US" dirty="0"/>
              <a:t> Data </a:t>
            </a:r>
            <a:r>
              <a:rPr lang="en-US" dirty="0" err="1"/>
              <a:t>klikněte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skupině</a:t>
            </a:r>
            <a:r>
              <a:rPr lang="en-US" dirty="0"/>
              <a:t> </a:t>
            </a:r>
            <a:r>
              <a:rPr lang="en-US" dirty="0" err="1"/>
              <a:t>Datové</a:t>
            </a:r>
            <a:r>
              <a:rPr lang="en-US" dirty="0"/>
              <a:t> </a:t>
            </a:r>
            <a:r>
              <a:rPr lang="en-US" dirty="0" err="1"/>
              <a:t>nástroje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Ověření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Nastavíme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podle</a:t>
            </a:r>
            <a:r>
              <a:rPr lang="en-US" dirty="0"/>
              <a:t> </a:t>
            </a:r>
            <a:r>
              <a:rPr lang="en-US" dirty="0" err="1"/>
              <a:t>jakých</a:t>
            </a:r>
            <a:r>
              <a:rPr lang="en-US" dirty="0"/>
              <a:t> </a:t>
            </a:r>
            <a:r>
              <a:rPr lang="en-US" dirty="0" err="1"/>
              <a:t>kritérií</a:t>
            </a:r>
            <a:r>
              <a:rPr lang="en-US" dirty="0"/>
              <a:t> </a:t>
            </a:r>
            <a:r>
              <a:rPr lang="en-US" dirty="0" err="1"/>
              <a:t>smíme</a:t>
            </a:r>
            <a:r>
              <a:rPr lang="en-US" dirty="0"/>
              <a:t> </a:t>
            </a:r>
            <a:r>
              <a:rPr lang="en-US" dirty="0" err="1"/>
              <a:t>zapisovat</a:t>
            </a:r>
            <a:r>
              <a:rPr lang="en-US" dirty="0"/>
              <a:t> data do </a:t>
            </a:r>
            <a:r>
              <a:rPr lang="en-US" dirty="0" err="1"/>
              <a:t>daných</a:t>
            </a:r>
            <a:r>
              <a:rPr lang="en-US" dirty="0"/>
              <a:t> </a:t>
            </a:r>
            <a:r>
              <a:rPr lang="en-US" dirty="0" err="1"/>
              <a:t>buňek</a:t>
            </a:r>
            <a:r>
              <a:rPr lang="en-US" dirty="0"/>
              <a:t> a </a:t>
            </a:r>
            <a:r>
              <a:rPr lang="en-US" dirty="0" err="1"/>
              <a:t>zkontrolujeme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17AAAF4-2517-47E5-82F1-6B2929596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31" y="4104768"/>
            <a:ext cx="5291138" cy="20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32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7AC0E1-9FA2-4B19-BCD5-401F5949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Souhrny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24F047-86DB-4900-82D5-E2E1053CA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9071"/>
            <a:ext cx="10515600" cy="32678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cs-CZ" dirty="0"/>
              <a:t>Slouží k </a:t>
            </a:r>
            <a:r>
              <a:rPr lang="cs-CZ" dirty="0" err="1"/>
              <a:t>zpřehlenění</a:t>
            </a:r>
            <a:r>
              <a:rPr lang="cs-CZ" dirty="0"/>
              <a:t> tabulky a umožňují doplnit o součty požadovaných sloupců,</a:t>
            </a:r>
            <a:r>
              <a:rPr lang="en-US" dirty="0"/>
              <a:t> </a:t>
            </a:r>
            <a:r>
              <a:rPr lang="cs-CZ" dirty="0"/>
              <a:t>kdy tyto součty budou provedeny na základě seskupení shodných dat v dalších sloupcích</a:t>
            </a:r>
          </a:p>
          <a:p>
            <a:r>
              <a:rPr lang="en-US" dirty="0"/>
              <a:t> </a:t>
            </a:r>
            <a:r>
              <a:rPr lang="cs-CZ" dirty="0"/>
              <a:t>Stačí mít seřazena data dle kritéria </a:t>
            </a:r>
            <a:r>
              <a:rPr lang="cs-CZ" dirty="0" err="1"/>
              <a:t>souhrnu,na</a:t>
            </a:r>
            <a:r>
              <a:rPr lang="cs-CZ" dirty="0"/>
              <a:t> kartě Data vybereme Přehled, klikneme na Souhrn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7336AB86-9443-475B-98CA-93A609F26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583508"/>
            <a:ext cx="11811000" cy="1171131"/>
          </a:xfrm>
          <a:prstGeom prst="rect">
            <a:avLst/>
          </a:prstGeom>
        </p:spPr>
      </p:pic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2C47FE52-E7DB-4FB5-A218-A3D285BB2EDC}"/>
              </a:ext>
            </a:extLst>
          </p:cNvPr>
          <p:cNvSpPr/>
          <p:nvPr/>
        </p:nvSpPr>
        <p:spPr>
          <a:xfrm>
            <a:off x="9279467" y="1862666"/>
            <a:ext cx="2616200" cy="8919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396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555144-0103-4685-971B-5D75FD07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Tabulkový</a:t>
            </a:r>
            <a:r>
              <a:rPr lang="en-US" dirty="0"/>
              <a:t> </a:t>
            </a:r>
            <a:r>
              <a:rPr lang="en-US" dirty="0" err="1"/>
              <a:t>kalkulátor</a:t>
            </a:r>
            <a:r>
              <a:rPr lang="en-US" dirty="0"/>
              <a:t> – </a:t>
            </a:r>
            <a:r>
              <a:rPr lang="en-US" dirty="0" err="1"/>
              <a:t>obecně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FA116A-A238-4498-ADA3-0D9FB232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Tabulkový</a:t>
            </a:r>
            <a:r>
              <a:rPr lang="en-US" dirty="0"/>
              <a:t> </a:t>
            </a:r>
            <a:r>
              <a:rPr lang="en-US" dirty="0" err="1"/>
              <a:t>kalkulátor</a:t>
            </a:r>
            <a:r>
              <a:rPr lang="en-US" dirty="0"/>
              <a:t> (</a:t>
            </a:r>
            <a:r>
              <a:rPr lang="en-US" dirty="0" err="1"/>
              <a:t>procesor</a:t>
            </a:r>
            <a:r>
              <a:rPr lang="en-US" dirty="0"/>
              <a:t>) je program </a:t>
            </a:r>
            <a:r>
              <a:rPr lang="en-US" dirty="0" err="1"/>
              <a:t>zpracovávající</a:t>
            </a:r>
            <a:r>
              <a:rPr lang="en-US" dirty="0"/>
              <a:t> data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virtuálním</a:t>
            </a:r>
            <a:r>
              <a:rPr lang="en-US" dirty="0"/>
              <a:t> </a:t>
            </a:r>
            <a:r>
              <a:rPr lang="en-US" dirty="0" err="1"/>
              <a:t>listu</a:t>
            </a:r>
            <a:r>
              <a:rPr lang="en-US" dirty="0"/>
              <a:t> (</a:t>
            </a:r>
            <a:r>
              <a:rPr lang="en-US" dirty="0" err="1"/>
              <a:t>sešitu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dirty="0" err="1"/>
              <a:t>Zpracovávaná</a:t>
            </a:r>
            <a:r>
              <a:rPr lang="en-US" dirty="0"/>
              <a:t> data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uložena</a:t>
            </a:r>
            <a:r>
              <a:rPr lang="en-US" dirty="0"/>
              <a:t> v </a:t>
            </a:r>
            <a:r>
              <a:rPr lang="en-US" dirty="0" err="1"/>
              <a:t>buňkách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Nejčastěji</a:t>
            </a:r>
            <a:r>
              <a:rPr lang="en-US" dirty="0"/>
              <a:t> </a:t>
            </a:r>
            <a:r>
              <a:rPr lang="en-US" dirty="0" err="1"/>
              <a:t>používán</a:t>
            </a:r>
            <a:r>
              <a:rPr lang="en-US" dirty="0"/>
              <a:t> v </a:t>
            </a:r>
            <a:r>
              <a:rPr lang="en-US" dirty="0" err="1"/>
              <a:t>ekonomice</a:t>
            </a:r>
            <a:r>
              <a:rPr lang="en-US" dirty="0"/>
              <a:t>, </a:t>
            </a:r>
            <a:r>
              <a:rPr lang="en-US" dirty="0" err="1"/>
              <a:t>proniká</a:t>
            </a:r>
            <a:r>
              <a:rPr lang="en-US" dirty="0"/>
              <a:t> ale </a:t>
            </a:r>
            <a:r>
              <a:rPr lang="en-US" dirty="0" err="1"/>
              <a:t>i</a:t>
            </a:r>
            <a:r>
              <a:rPr lang="en-US" dirty="0"/>
              <a:t> do </a:t>
            </a:r>
            <a:r>
              <a:rPr lang="en-US" dirty="0" err="1"/>
              <a:t>jiných</a:t>
            </a:r>
            <a:r>
              <a:rPr lang="en-US" dirty="0"/>
              <a:t> </a:t>
            </a:r>
            <a:r>
              <a:rPr lang="en-US" dirty="0" err="1"/>
              <a:t>oblastí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3512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F9EB66-AE71-4459-BBCD-ED452675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Kontingenční</a:t>
            </a:r>
            <a:r>
              <a:rPr lang="en-US" dirty="0"/>
              <a:t> </a:t>
            </a:r>
            <a:r>
              <a:rPr lang="en-US" dirty="0" err="1"/>
              <a:t>tabulka</a:t>
            </a:r>
            <a:r>
              <a:rPr lang="en-US" dirty="0"/>
              <a:t> a </a:t>
            </a:r>
            <a:r>
              <a:rPr lang="en-US" dirty="0" err="1"/>
              <a:t>graf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0B33DE-BB39-4C4B-A9FB-36E9715CF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cs-CZ" dirty="0"/>
              <a:t>Jsou určeny pro přehledné prezentování dat</a:t>
            </a:r>
          </a:p>
          <a:p>
            <a:r>
              <a:rPr lang="en-US" dirty="0"/>
              <a:t> </a:t>
            </a:r>
            <a:r>
              <a:rPr lang="cs-CZ" dirty="0"/>
              <a:t>Pomocí kontingenční tabulky můžete data analyzovat, provádět souhrny, třídění nebo provádět výpočty </a:t>
            </a:r>
          </a:p>
          <a:p>
            <a:r>
              <a:rPr lang="en-US" dirty="0"/>
              <a:t> </a:t>
            </a:r>
            <a:r>
              <a:rPr lang="cs-CZ" dirty="0"/>
              <a:t>Vytvořit je můžeme pomocí karty Vložení, sekce Kontingenční tabulka nebo Kontingenční graf.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6FC4181-D3B3-4968-A89A-B87A2E980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4" y="1789146"/>
            <a:ext cx="11650133" cy="1480467"/>
          </a:xfrm>
          <a:prstGeom prst="rect">
            <a:avLst/>
          </a:prstGeom>
        </p:spPr>
      </p:pic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4E332F1A-A582-41C2-B3CC-1CEF8BEB27AD}"/>
              </a:ext>
            </a:extLst>
          </p:cNvPr>
          <p:cNvSpPr/>
          <p:nvPr/>
        </p:nvSpPr>
        <p:spPr>
          <a:xfrm>
            <a:off x="270933" y="2091268"/>
            <a:ext cx="948267" cy="10189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C44895FE-8F68-4024-B076-0CEB2869020F}"/>
              </a:ext>
            </a:extLst>
          </p:cNvPr>
          <p:cNvSpPr/>
          <p:nvPr/>
        </p:nvSpPr>
        <p:spPr>
          <a:xfrm>
            <a:off x="9872132" y="2218267"/>
            <a:ext cx="948267" cy="8919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1305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1853D1-0EAF-46C7-B11B-1624BD9B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533" y="1706034"/>
            <a:ext cx="5858933" cy="3445932"/>
          </a:xfrm>
        </p:spPr>
        <p:txBody>
          <a:bodyPr>
            <a:normAutofit/>
          </a:bodyPr>
          <a:lstStyle/>
          <a:p>
            <a:pPr algn="ctr"/>
            <a:r>
              <a:rPr lang="en-US" sz="13800" dirty="0" err="1"/>
              <a:t>Konec</a:t>
            </a:r>
            <a:endParaRPr lang="cs-CZ" sz="88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6183859-B3EE-4677-8FCC-573EC9780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198" y="5848510"/>
            <a:ext cx="1458801" cy="100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3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7EC786-579C-424F-AB3D-B255DA63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Používaný</a:t>
            </a:r>
            <a:r>
              <a:rPr lang="en-US" dirty="0"/>
              <a:t> SW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2F9484-0338-4EC1-8638-4EB8AF61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u="sng" dirty="0"/>
              <a:t>MS EXCEL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Vyvinut</a:t>
            </a:r>
            <a:r>
              <a:rPr lang="en-US" dirty="0"/>
              <a:t> </a:t>
            </a:r>
            <a:r>
              <a:rPr lang="en-US" dirty="0" err="1"/>
              <a:t>firmou</a:t>
            </a:r>
            <a:r>
              <a:rPr lang="en-US" dirty="0"/>
              <a:t> Microsoft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Nejznámější</a:t>
            </a:r>
            <a:r>
              <a:rPr lang="en-US" dirty="0"/>
              <a:t> a </a:t>
            </a:r>
            <a:r>
              <a:rPr lang="en-US" dirty="0" err="1"/>
              <a:t>nejrozšířenější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Placený</a:t>
            </a:r>
            <a:endParaRPr lang="en-US" dirty="0"/>
          </a:p>
          <a:p>
            <a:pPr lvl="1"/>
            <a:r>
              <a:rPr lang="en-US" dirty="0"/>
              <a:t> K </a:t>
            </a:r>
            <a:r>
              <a:rPr lang="en-US" dirty="0" err="1"/>
              <a:t>zakoupení</a:t>
            </a:r>
            <a:r>
              <a:rPr lang="en-US" dirty="0"/>
              <a:t> </a:t>
            </a:r>
            <a:r>
              <a:rPr lang="en-US" dirty="0" err="1"/>
              <a:t>pouze</a:t>
            </a:r>
            <a:r>
              <a:rPr lang="en-US" dirty="0"/>
              <a:t> s </a:t>
            </a:r>
            <a:r>
              <a:rPr lang="en-US" dirty="0" err="1"/>
              <a:t>celým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 err="1"/>
              <a:t>balíkem</a:t>
            </a:r>
            <a:r>
              <a:rPr lang="en-US" dirty="0"/>
              <a:t> MS Office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Dnes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variantě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/>
              <a:t>Office 2019, </a:t>
            </a:r>
            <a:r>
              <a:rPr lang="en-US" dirty="0" err="1"/>
              <a:t>nebo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Office 365 (</a:t>
            </a:r>
            <a:r>
              <a:rPr lang="en-US" dirty="0" err="1"/>
              <a:t>roční</a:t>
            </a:r>
            <a:r>
              <a:rPr lang="en-US" dirty="0"/>
              <a:t> </a:t>
            </a:r>
            <a:r>
              <a:rPr lang="en-US" dirty="0" err="1"/>
              <a:t>licence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</a:t>
            </a:r>
            <a:r>
              <a:rPr lang="en-US" b="1" u="sng" dirty="0"/>
              <a:t>*.</a:t>
            </a:r>
            <a:r>
              <a:rPr lang="en-US" b="1" u="sng" dirty="0" err="1"/>
              <a:t>xls</a:t>
            </a:r>
            <a:r>
              <a:rPr lang="en-US" b="1" u="sng" dirty="0"/>
              <a:t>(x), *.</a:t>
            </a:r>
            <a:r>
              <a:rPr lang="en-US" b="1" u="sng" dirty="0" err="1"/>
              <a:t>xlsm</a:t>
            </a:r>
            <a:r>
              <a:rPr lang="en-US" b="1" u="sng" dirty="0"/>
              <a:t>, *.</a:t>
            </a:r>
            <a:r>
              <a:rPr lang="en-US" b="1" u="sng" dirty="0" err="1"/>
              <a:t>xltx</a:t>
            </a:r>
            <a:r>
              <a:rPr lang="en-US" b="1" u="sng" dirty="0"/>
              <a:t>(m)</a:t>
            </a:r>
            <a:endParaRPr lang="en-US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2829607-AA21-49C8-B14F-F9609FAA4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25" y="2082334"/>
            <a:ext cx="6789019" cy="383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1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8DD597-906A-4E95-9387-9A04E338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Používaný</a:t>
            </a:r>
            <a:r>
              <a:rPr lang="en-US" dirty="0"/>
              <a:t> SW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B81722-9097-41A6-A632-52874045C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b="1" u="sng" dirty="0"/>
              <a:t>LibreOffice CALC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OpenSource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Vyvíjen</a:t>
            </a:r>
            <a:r>
              <a:rPr lang="en-US" dirty="0"/>
              <a:t> </a:t>
            </a:r>
            <a:r>
              <a:rPr lang="en-US" dirty="0" err="1"/>
              <a:t>společností</a:t>
            </a:r>
            <a:r>
              <a:rPr lang="en-US" dirty="0"/>
              <a:t> ‘The Document Foundation’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Konkurence</a:t>
            </a:r>
            <a:r>
              <a:rPr lang="en-US" dirty="0"/>
              <a:t> </a:t>
            </a:r>
            <a:r>
              <a:rPr lang="en-US" dirty="0" err="1"/>
              <a:t>Excelu</a:t>
            </a:r>
            <a:endParaRPr lang="en-US" dirty="0"/>
          </a:p>
          <a:p>
            <a:pPr lvl="1"/>
            <a:endParaRPr lang="en-US" b="1" u="sng" dirty="0"/>
          </a:p>
          <a:p>
            <a:r>
              <a:rPr lang="en-US" dirty="0"/>
              <a:t> </a:t>
            </a:r>
            <a:r>
              <a:rPr lang="en-US" b="1" u="sng" dirty="0"/>
              <a:t>OpenOffice CALC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Podobný</a:t>
            </a:r>
            <a:r>
              <a:rPr lang="en-US" dirty="0"/>
              <a:t> LibreOffice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Kancelářský</a:t>
            </a:r>
            <a:r>
              <a:rPr lang="en-US" dirty="0"/>
              <a:t> </a:t>
            </a:r>
            <a:r>
              <a:rPr lang="en-US" dirty="0" err="1"/>
              <a:t>balík</a:t>
            </a:r>
            <a:r>
              <a:rPr lang="en-US" dirty="0"/>
              <a:t> OpenOffice.org</a:t>
            </a:r>
          </a:p>
          <a:p>
            <a:pPr lvl="1"/>
            <a:r>
              <a:rPr lang="en-US" dirty="0"/>
              <a:t> Apache</a:t>
            </a:r>
          </a:p>
          <a:p>
            <a:pPr lvl="1"/>
            <a:endParaRPr lang="en-US" dirty="0"/>
          </a:p>
          <a:p>
            <a:r>
              <a:rPr lang="en-US" dirty="0"/>
              <a:t> Oba </a:t>
            </a:r>
            <a:r>
              <a:rPr lang="en-US" dirty="0" err="1"/>
              <a:t>zdarma</a:t>
            </a:r>
            <a:endParaRPr lang="en-US" dirty="0"/>
          </a:p>
          <a:p>
            <a:r>
              <a:rPr lang="en-US" dirty="0"/>
              <a:t> </a:t>
            </a:r>
            <a:r>
              <a:rPr lang="en-US" b="1" u="sng" dirty="0"/>
              <a:t>*.</a:t>
            </a:r>
            <a:r>
              <a:rPr lang="en-US" b="1" u="sng" dirty="0" err="1"/>
              <a:t>ods</a:t>
            </a:r>
            <a:r>
              <a:rPr lang="en-US" b="1" u="sng" dirty="0"/>
              <a:t>, *.</a:t>
            </a:r>
            <a:r>
              <a:rPr lang="en-US" b="1" u="sng" dirty="0" err="1"/>
              <a:t>ots</a:t>
            </a:r>
            <a:r>
              <a:rPr lang="en-US" b="1" u="sng" dirty="0"/>
              <a:t> (OpenDocument)</a:t>
            </a:r>
            <a:endParaRPr lang="en-US" dirty="0"/>
          </a:p>
          <a:p>
            <a:endParaRPr lang="en-US" b="1" u="sng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51C839-5C49-42E2-9F65-36B5AAA2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Základní</a:t>
            </a:r>
            <a:r>
              <a:rPr lang="en-US" dirty="0"/>
              <a:t> </a:t>
            </a:r>
            <a:r>
              <a:rPr lang="en-US" dirty="0" err="1"/>
              <a:t>pojmy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B5FDD61-FF71-430A-B2B6-FEB484377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b="1" u="sng" dirty="0" err="1"/>
              <a:t>Sešit</a:t>
            </a:r>
            <a:endParaRPr lang="en-US" b="1" u="sng" dirty="0"/>
          </a:p>
          <a:p>
            <a:pPr lvl="1"/>
            <a:r>
              <a:rPr lang="en-US" dirty="0"/>
              <a:t> </a:t>
            </a:r>
            <a:r>
              <a:rPr lang="en-US" dirty="0" err="1"/>
              <a:t>Soubor</a:t>
            </a:r>
            <a:r>
              <a:rPr lang="en-US" dirty="0"/>
              <a:t> </a:t>
            </a:r>
            <a:r>
              <a:rPr lang="en-US" dirty="0" err="1"/>
              <a:t>excelu</a:t>
            </a:r>
            <a:r>
              <a:rPr lang="en-US" dirty="0"/>
              <a:t>, </a:t>
            </a:r>
            <a:r>
              <a:rPr lang="en-US" dirty="0" err="1"/>
              <a:t>skládající</a:t>
            </a:r>
            <a:r>
              <a:rPr lang="en-US" dirty="0"/>
              <a:t> se z </a:t>
            </a:r>
            <a:r>
              <a:rPr lang="en-US" dirty="0" err="1"/>
              <a:t>jednoho</a:t>
            </a:r>
            <a:r>
              <a:rPr lang="en-US" dirty="0"/>
              <a:t> </a:t>
            </a:r>
            <a:r>
              <a:rPr lang="en-US" dirty="0" err="1"/>
              <a:t>či</a:t>
            </a:r>
            <a:r>
              <a:rPr lang="en-US" dirty="0"/>
              <a:t> vice </a:t>
            </a:r>
            <a:r>
              <a:rPr lang="en-US" dirty="0" err="1"/>
              <a:t>listů</a:t>
            </a:r>
            <a:endParaRPr lang="en-US" dirty="0"/>
          </a:p>
          <a:p>
            <a:r>
              <a:rPr lang="en-US" dirty="0"/>
              <a:t> </a:t>
            </a:r>
            <a:r>
              <a:rPr lang="en-US" b="1" u="sng" dirty="0"/>
              <a:t>List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Část</a:t>
            </a:r>
            <a:r>
              <a:rPr lang="en-US" dirty="0"/>
              <a:t> </a:t>
            </a:r>
            <a:r>
              <a:rPr lang="en-US" dirty="0" err="1"/>
              <a:t>sešitu</a:t>
            </a:r>
            <a:r>
              <a:rPr lang="en-US" dirty="0"/>
              <a:t>, </a:t>
            </a:r>
            <a:r>
              <a:rPr lang="en-US" dirty="0" err="1"/>
              <a:t>obsahující</a:t>
            </a:r>
            <a:r>
              <a:rPr lang="en-US" dirty="0"/>
              <a:t> </a:t>
            </a:r>
            <a:r>
              <a:rPr lang="en-US" dirty="0" err="1"/>
              <a:t>řádky</a:t>
            </a:r>
            <a:r>
              <a:rPr lang="en-US" dirty="0"/>
              <a:t>, </a:t>
            </a:r>
            <a:r>
              <a:rPr lang="en-US" dirty="0" err="1"/>
              <a:t>sloupce</a:t>
            </a:r>
            <a:r>
              <a:rPr lang="en-US" dirty="0"/>
              <a:t> a </a:t>
            </a:r>
            <a:r>
              <a:rPr lang="en-US" dirty="0" err="1"/>
              <a:t>buňky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Maximálně</a:t>
            </a:r>
            <a:r>
              <a:rPr lang="en-US" dirty="0"/>
              <a:t> 1 048 576 </a:t>
            </a:r>
            <a:r>
              <a:rPr lang="en-US" dirty="0" err="1"/>
              <a:t>řádků</a:t>
            </a:r>
            <a:r>
              <a:rPr lang="en-US" dirty="0"/>
              <a:t> a 16 384 </a:t>
            </a:r>
            <a:r>
              <a:rPr lang="en-US" dirty="0" err="1"/>
              <a:t>sloupců</a:t>
            </a:r>
            <a:endParaRPr lang="en-US" dirty="0"/>
          </a:p>
          <a:p>
            <a:r>
              <a:rPr lang="en-US" dirty="0"/>
              <a:t> </a:t>
            </a:r>
            <a:r>
              <a:rPr lang="en-US" b="1" u="sng" dirty="0" err="1"/>
              <a:t>Buňka</a:t>
            </a:r>
            <a:endParaRPr lang="en-US" b="1" u="sng" dirty="0"/>
          </a:p>
          <a:p>
            <a:pPr lvl="1"/>
            <a:r>
              <a:rPr lang="en-US" dirty="0"/>
              <a:t> </a:t>
            </a:r>
            <a:r>
              <a:rPr lang="en-US" dirty="0" err="1"/>
              <a:t>Uchovává</a:t>
            </a:r>
            <a:r>
              <a:rPr lang="en-US" dirty="0"/>
              <a:t> data</a:t>
            </a:r>
          </a:p>
          <a:p>
            <a:r>
              <a:rPr lang="en-US" dirty="0"/>
              <a:t> </a:t>
            </a:r>
            <a:r>
              <a:rPr lang="en-US" b="1" u="sng" dirty="0" err="1"/>
              <a:t>Sloupce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Označované</a:t>
            </a:r>
            <a:r>
              <a:rPr lang="en-US" dirty="0"/>
              <a:t> </a:t>
            </a:r>
            <a:r>
              <a:rPr lang="en-US" dirty="0" err="1"/>
              <a:t>písmeny</a:t>
            </a:r>
            <a:r>
              <a:rPr lang="en-US" dirty="0"/>
              <a:t> </a:t>
            </a:r>
            <a:r>
              <a:rPr lang="en-US" dirty="0" err="1"/>
              <a:t>abecedy</a:t>
            </a:r>
            <a:endParaRPr lang="en-US" dirty="0"/>
          </a:p>
          <a:p>
            <a:pPr lvl="1"/>
            <a:r>
              <a:rPr lang="en-US" dirty="0"/>
              <a:t> Po </a:t>
            </a:r>
            <a:r>
              <a:rPr lang="en-US" dirty="0" err="1"/>
              <a:t>vyčerpání</a:t>
            </a:r>
            <a:r>
              <a:rPr lang="en-US" dirty="0"/>
              <a:t> </a:t>
            </a:r>
            <a:r>
              <a:rPr lang="en-US" dirty="0" err="1"/>
              <a:t>abecedy</a:t>
            </a:r>
            <a:r>
              <a:rPr lang="en-US" dirty="0"/>
              <a:t> se </a:t>
            </a:r>
            <a:r>
              <a:rPr lang="en-US" dirty="0" err="1"/>
              <a:t>dává</a:t>
            </a:r>
            <a:r>
              <a:rPr lang="en-US" dirty="0"/>
              <a:t> </a:t>
            </a:r>
            <a:r>
              <a:rPr lang="en-US" dirty="0" err="1"/>
              <a:t>více</a:t>
            </a:r>
            <a:r>
              <a:rPr lang="en-US" dirty="0"/>
              <a:t> </a:t>
            </a:r>
            <a:r>
              <a:rPr lang="en-US" dirty="0" err="1"/>
              <a:t>písmen</a:t>
            </a:r>
            <a:r>
              <a:rPr lang="en-US" dirty="0"/>
              <a:t> za </a:t>
            </a:r>
            <a:r>
              <a:rPr lang="en-US" dirty="0" err="1"/>
              <a:t>sebe</a:t>
            </a:r>
            <a:r>
              <a:rPr lang="en-US" dirty="0"/>
              <a:t> (AA, AAB,…)</a:t>
            </a:r>
          </a:p>
          <a:p>
            <a:r>
              <a:rPr lang="en-US" dirty="0"/>
              <a:t> </a:t>
            </a:r>
            <a:r>
              <a:rPr lang="en-US" b="1" u="sng" dirty="0" err="1"/>
              <a:t>Řádky</a:t>
            </a:r>
            <a:endParaRPr lang="en-US" b="1" u="sng" dirty="0"/>
          </a:p>
          <a:p>
            <a:pPr lvl="1"/>
            <a:r>
              <a:rPr lang="en-US" dirty="0"/>
              <a:t> </a:t>
            </a:r>
            <a:r>
              <a:rPr lang="en-US" dirty="0" err="1"/>
              <a:t>Označované</a:t>
            </a:r>
            <a:r>
              <a:rPr lang="en-US" dirty="0"/>
              <a:t> </a:t>
            </a:r>
            <a:r>
              <a:rPr lang="en-US" dirty="0" err="1"/>
              <a:t>čísly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0928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ED2C20-47DD-4D12-AB24-FA05CAAE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73EFF25A-AFC5-4E28-B3F8-0B6B2BFA9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" t="3446" r="-85" b="-3169"/>
          <a:stretch/>
        </p:blipFill>
        <p:spPr>
          <a:xfrm>
            <a:off x="175839" y="365760"/>
            <a:ext cx="11795760" cy="658368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97C6D962-70E8-4FAB-9D81-BAD19DE4A81B}"/>
              </a:ext>
            </a:extLst>
          </p:cNvPr>
          <p:cNvSpPr txBox="1"/>
          <p:nvPr/>
        </p:nvSpPr>
        <p:spPr>
          <a:xfrm>
            <a:off x="2625365" y="1894787"/>
            <a:ext cx="1527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Sloupce</a:t>
            </a:r>
            <a:endParaRPr lang="cs-CZ" b="1" dirty="0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21B45E75-3B4D-4626-9B99-C944C15837E1}"/>
              </a:ext>
            </a:extLst>
          </p:cNvPr>
          <p:cNvCxnSpPr>
            <a:cxnSpLocks/>
          </p:cNvCxnSpPr>
          <p:nvPr/>
        </p:nvCxnSpPr>
        <p:spPr>
          <a:xfrm flipH="1" flipV="1">
            <a:off x="2413262" y="1451728"/>
            <a:ext cx="424206" cy="527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ovéPole 7">
            <a:extLst>
              <a:ext uri="{FF2B5EF4-FFF2-40B4-BE49-F238E27FC236}">
                <a16:creationId xmlns:a16="http://schemas.microsoft.com/office/drawing/2014/main" id="{9D28382A-CBA2-4907-BE05-BB7102E1E1B7}"/>
              </a:ext>
            </a:extLst>
          </p:cNvPr>
          <p:cNvSpPr txBox="1"/>
          <p:nvPr/>
        </p:nvSpPr>
        <p:spPr>
          <a:xfrm>
            <a:off x="1084082" y="3506772"/>
            <a:ext cx="109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Řádky</a:t>
            </a:r>
            <a:endParaRPr lang="cs-CZ" b="1" dirty="0"/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DBA3769B-EC8A-4860-B6DF-660073434E99}"/>
              </a:ext>
            </a:extLst>
          </p:cNvPr>
          <p:cNvCxnSpPr/>
          <p:nvPr/>
        </p:nvCxnSpPr>
        <p:spPr>
          <a:xfrm flipH="1" flipV="1">
            <a:off x="348792" y="3525625"/>
            <a:ext cx="735290" cy="131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BE6EFFF7-DC30-4E78-B0B1-90BF418329A2}"/>
              </a:ext>
            </a:extLst>
          </p:cNvPr>
          <p:cNvSpPr txBox="1"/>
          <p:nvPr/>
        </p:nvSpPr>
        <p:spPr>
          <a:xfrm>
            <a:off x="10689996" y="5571240"/>
            <a:ext cx="1027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LIST</a:t>
            </a:r>
            <a:endParaRPr lang="cs-CZ" sz="3600" b="1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0A690CFF-4F58-49EA-A8F2-5889ED62C065}"/>
              </a:ext>
            </a:extLst>
          </p:cNvPr>
          <p:cNvSpPr txBox="1"/>
          <p:nvPr/>
        </p:nvSpPr>
        <p:spPr>
          <a:xfrm>
            <a:off x="7899662" y="0"/>
            <a:ext cx="119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SEŠIT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81564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5A3F3F-BDD6-4DC2-9B55-7C625769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Formátování</a:t>
            </a:r>
            <a:r>
              <a:rPr lang="en-US" dirty="0"/>
              <a:t>, </a:t>
            </a:r>
            <a:r>
              <a:rPr lang="en-US" dirty="0" err="1"/>
              <a:t>výběr</a:t>
            </a:r>
            <a:r>
              <a:rPr lang="en-US" dirty="0"/>
              <a:t> a </a:t>
            </a:r>
            <a:r>
              <a:rPr lang="en-US" dirty="0" err="1"/>
              <a:t>adresace</a:t>
            </a:r>
            <a:r>
              <a:rPr lang="en-US" dirty="0"/>
              <a:t> </a:t>
            </a:r>
            <a:r>
              <a:rPr lang="en-US" dirty="0" err="1"/>
              <a:t>buněk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9D1EE6-D306-4442-82F4-075D79D4F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u="sng" dirty="0" err="1"/>
              <a:t>Výběr</a:t>
            </a:r>
            <a:r>
              <a:rPr lang="en-US" dirty="0"/>
              <a:t> – </a:t>
            </a:r>
            <a:r>
              <a:rPr lang="en-US" dirty="0" err="1"/>
              <a:t>jednotlivě</a:t>
            </a:r>
            <a:r>
              <a:rPr lang="en-US" dirty="0"/>
              <a:t> (</a:t>
            </a:r>
            <a:r>
              <a:rPr lang="en-US" dirty="0" err="1"/>
              <a:t>kliknutím</a:t>
            </a:r>
            <a:r>
              <a:rPr lang="en-US" dirty="0"/>
              <a:t>), </a:t>
            </a:r>
            <a:r>
              <a:rPr lang="en-US" dirty="0" err="1"/>
              <a:t>či</a:t>
            </a:r>
            <a:r>
              <a:rPr lang="en-US" dirty="0"/>
              <a:t> </a:t>
            </a:r>
            <a:r>
              <a:rPr lang="en-US" dirty="0" err="1"/>
              <a:t>skupinu</a:t>
            </a:r>
            <a:r>
              <a:rPr lang="en-US" dirty="0"/>
              <a:t> (</a:t>
            </a:r>
            <a:r>
              <a:rPr lang="en-US" dirty="0" err="1"/>
              <a:t>přetáhnutím</a:t>
            </a:r>
            <a:r>
              <a:rPr lang="en-US" dirty="0"/>
              <a:t> </a:t>
            </a:r>
            <a:r>
              <a:rPr lang="en-US" dirty="0" err="1"/>
              <a:t>myší</a:t>
            </a:r>
            <a:r>
              <a:rPr lang="en-US" dirty="0"/>
              <a:t> </a:t>
            </a:r>
            <a:r>
              <a:rPr lang="en-US" dirty="0" err="1"/>
              <a:t>či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klávesnice</a:t>
            </a:r>
            <a:r>
              <a:rPr lang="en-US" dirty="0"/>
              <a:t> – </a:t>
            </a:r>
            <a:r>
              <a:rPr lang="en-US" b="1" dirty="0"/>
              <a:t>SHIFT + </a:t>
            </a:r>
            <a:r>
              <a:rPr lang="en-US" b="1" dirty="0" err="1"/>
              <a:t>šipky</a:t>
            </a:r>
            <a:r>
              <a:rPr lang="en-US" b="1" dirty="0"/>
              <a:t> </a:t>
            </a:r>
            <a:r>
              <a:rPr lang="en-US" b="1" dirty="0" err="1"/>
              <a:t>či</a:t>
            </a:r>
            <a:r>
              <a:rPr lang="en-US" b="1" dirty="0"/>
              <a:t> CTRL + SHIFT + </a:t>
            </a:r>
            <a:r>
              <a:rPr lang="en-US" b="1" dirty="0" err="1"/>
              <a:t>šipky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b="1" u="sng" dirty="0" err="1"/>
              <a:t>Adresace</a:t>
            </a:r>
            <a:r>
              <a:rPr lang="en-US" dirty="0"/>
              <a:t> – </a:t>
            </a:r>
            <a:r>
              <a:rPr lang="en-US" dirty="0" err="1"/>
              <a:t>absolutní</a:t>
            </a:r>
            <a:r>
              <a:rPr lang="en-US" dirty="0"/>
              <a:t> a </a:t>
            </a:r>
            <a:r>
              <a:rPr lang="en-US" dirty="0" err="1"/>
              <a:t>relativní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 err="1"/>
              <a:t>Absolutní</a:t>
            </a:r>
            <a:r>
              <a:rPr lang="en-US" b="1" dirty="0"/>
              <a:t> </a:t>
            </a:r>
            <a:r>
              <a:rPr lang="en-US" b="1" dirty="0" err="1"/>
              <a:t>adresace</a:t>
            </a:r>
            <a:r>
              <a:rPr lang="en-US" dirty="0"/>
              <a:t> – </a:t>
            </a:r>
            <a:r>
              <a:rPr lang="en-US" dirty="0" err="1"/>
              <a:t>říkám</a:t>
            </a:r>
            <a:r>
              <a:rPr lang="en-US" dirty="0"/>
              <a:t> PŘESNĚ </a:t>
            </a:r>
            <a:r>
              <a:rPr lang="en-US" dirty="0" err="1"/>
              <a:t>která</a:t>
            </a:r>
            <a:r>
              <a:rPr lang="en-US" dirty="0"/>
              <a:t> </a:t>
            </a:r>
            <a:r>
              <a:rPr lang="en-US" dirty="0" err="1"/>
              <a:t>buňka</a:t>
            </a:r>
            <a:r>
              <a:rPr lang="en-US" dirty="0"/>
              <a:t> se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použít</a:t>
            </a:r>
            <a:r>
              <a:rPr lang="en-US" dirty="0"/>
              <a:t> (</a:t>
            </a:r>
            <a:r>
              <a:rPr lang="en-US" dirty="0" err="1"/>
              <a:t>př.vzorec</a:t>
            </a:r>
            <a:r>
              <a:rPr lang="en-US" dirty="0"/>
              <a:t>) a </a:t>
            </a:r>
            <a:r>
              <a:rPr lang="en-US" dirty="0" err="1"/>
              <a:t>nemění</a:t>
            </a:r>
            <a:r>
              <a:rPr lang="en-US" dirty="0"/>
              <a:t> se ani </a:t>
            </a:r>
            <a:r>
              <a:rPr lang="en-US" dirty="0" err="1"/>
              <a:t>při</a:t>
            </a:r>
            <a:r>
              <a:rPr lang="en-US" dirty="0"/>
              <a:t> </a:t>
            </a:r>
            <a:r>
              <a:rPr lang="en-US" dirty="0" err="1"/>
              <a:t>kopírování</a:t>
            </a:r>
            <a:r>
              <a:rPr lang="en-US" dirty="0"/>
              <a:t> </a:t>
            </a:r>
            <a:r>
              <a:rPr lang="en-US" dirty="0" err="1"/>
              <a:t>vzorců</a:t>
            </a:r>
            <a:r>
              <a:rPr lang="en-US" dirty="0"/>
              <a:t> – </a:t>
            </a:r>
            <a:r>
              <a:rPr lang="en-US" dirty="0" err="1"/>
              <a:t>znak</a:t>
            </a:r>
            <a:r>
              <a:rPr lang="en-US" dirty="0"/>
              <a:t> </a:t>
            </a:r>
            <a:r>
              <a:rPr lang="en-US" b="1" dirty="0"/>
              <a:t>$</a:t>
            </a:r>
            <a:r>
              <a:rPr lang="en-US" dirty="0"/>
              <a:t> ($A$7)</a:t>
            </a:r>
          </a:p>
          <a:p>
            <a:pPr lvl="1"/>
            <a:r>
              <a:rPr lang="en-US" dirty="0"/>
              <a:t> </a:t>
            </a:r>
            <a:r>
              <a:rPr lang="en-US" b="1" dirty="0" err="1"/>
              <a:t>Relativní</a:t>
            </a:r>
            <a:r>
              <a:rPr lang="en-US" b="1" dirty="0"/>
              <a:t> </a:t>
            </a:r>
            <a:r>
              <a:rPr lang="en-US" b="1" dirty="0" err="1"/>
              <a:t>adresace</a:t>
            </a:r>
            <a:r>
              <a:rPr lang="en-US" dirty="0"/>
              <a:t> – </a:t>
            </a:r>
            <a:r>
              <a:rPr lang="en-US" dirty="0" err="1"/>
              <a:t>konkrétní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platí</a:t>
            </a:r>
            <a:r>
              <a:rPr lang="en-US" dirty="0"/>
              <a:t> </a:t>
            </a:r>
            <a:r>
              <a:rPr lang="en-US" dirty="0" err="1"/>
              <a:t>pouze</a:t>
            </a:r>
            <a:r>
              <a:rPr lang="en-US" dirty="0"/>
              <a:t> v </a:t>
            </a:r>
            <a:r>
              <a:rPr lang="en-US" dirty="0" err="1"/>
              <a:t>buňce</a:t>
            </a:r>
            <a:r>
              <a:rPr lang="en-US" dirty="0"/>
              <a:t>, do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to </a:t>
            </a:r>
            <a:r>
              <a:rPr lang="en-US" dirty="0" err="1"/>
              <a:t>napsal</a:t>
            </a:r>
            <a:r>
              <a:rPr lang="en-US" dirty="0"/>
              <a:t> a </a:t>
            </a:r>
            <a:r>
              <a:rPr lang="en-US" dirty="0" err="1"/>
              <a:t>při</a:t>
            </a:r>
            <a:r>
              <a:rPr lang="en-US" dirty="0"/>
              <a:t> </a:t>
            </a:r>
            <a:r>
              <a:rPr lang="en-US" dirty="0" err="1"/>
              <a:t>kopírování</a:t>
            </a:r>
            <a:r>
              <a:rPr lang="en-US" dirty="0"/>
              <a:t> se </a:t>
            </a:r>
            <a:r>
              <a:rPr lang="en-US" dirty="0" err="1"/>
              <a:t>hodnota</a:t>
            </a:r>
            <a:r>
              <a:rPr lang="en-US" dirty="0"/>
              <a:t> </a:t>
            </a:r>
            <a:r>
              <a:rPr lang="en-US" dirty="0" err="1"/>
              <a:t>mění</a:t>
            </a:r>
            <a:r>
              <a:rPr lang="en-US" dirty="0"/>
              <a:t>, </a:t>
            </a:r>
            <a:r>
              <a:rPr lang="en-US" dirty="0" err="1"/>
              <a:t>zda</a:t>
            </a:r>
            <a:r>
              <a:rPr lang="en-US" dirty="0"/>
              <a:t>-li </a:t>
            </a:r>
            <a:r>
              <a:rPr lang="en-US" dirty="0" err="1"/>
              <a:t>kopíruji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sloupcích</a:t>
            </a:r>
            <a:r>
              <a:rPr lang="en-US" dirty="0"/>
              <a:t> </a:t>
            </a:r>
            <a:r>
              <a:rPr lang="en-US" dirty="0" err="1"/>
              <a:t>či</a:t>
            </a:r>
            <a:r>
              <a:rPr lang="en-US" dirty="0"/>
              <a:t> </a:t>
            </a:r>
            <a:r>
              <a:rPr lang="en-US" dirty="0" err="1"/>
              <a:t>řádcích</a:t>
            </a:r>
            <a:r>
              <a:rPr lang="en-US" dirty="0"/>
              <a:t> (A7)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“Hybrid”</a:t>
            </a:r>
            <a:r>
              <a:rPr lang="en-US" dirty="0"/>
              <a:t> – </a:t>
            </a:r>
            <a:r>
              <a:rPr lang="en-US" dirty="0" err="1"/>
              <a:t>zachování</a:t>
            </a:r>
            <a:r>
              <a:rPr lang="en-US" dirty="0"/>
              <a:t> </a:t>
            </a:r>
            <a:r>
              <a:rPr lang="en-US" dirty="0" err="1"/>
              <a:t>jen</a:t>
            </a:r>
            <a:r>
              <a:rPr lang="en-US" dirty="0"/>
              <a:t> </a:t>
            </a:r>
            <a:r>
              <a:rPr lang="en-US" dirty="0" err="1"/>
              <a:t>sloupce</a:t>
            </a:r>
            <a:r>
              <a:rPr lang="en-US" dirty="0"/>
              <a:t>,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řádku</a:t>
            </a:r>
            <a:r>
              <a:rPr lang="en-US" dirty="0"/>
              <a:t> ($A7, A$7)</a:t>
            </a:r>
          </a:p>
        </p:txBody>
      </p:sp>
    </p:spTree>
    <p:extLst>
      <p:ext uri="{BB962C8B-B14F-4D97-AF65-F5344CB8AC3E}">
        <p14:creationId xmlns:p14="http://schemas.microsoft.com/office/powerpoint/2010/main" val="11818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A3704F-B362-4D0B-BA7E-E452FF9F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Formátování</a:t>
            </a:r>
            <a:r>
              <a:rPr lang="en-US" dirty="0"/>
              <a:t>, </a:t>
            </a:r>
            <a:r>
              <a:rPr lang="en-US" dirty="0" err="1"/>
              <a:t>výběr</a:t>
            </a:r>
            <a:r>
              <a:rPr lang="en-US" dirty="0"/>
              <a:t> a </a:t>
            </a:r>
            <a:r>
              <a:rPr lang="en-US" dirty="0" err="1"/>
              <a:t>adresace</a:t>
            </a:r>
            <a:r>
              <a:rPr lang="en-US" dirty="0"/>
              <a:t> </a:t>
            </a:r>
            <a:r>
              <a:rPr lang="en-US" dirty="0" err="1"/>
              <a:t>buněk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3D22F6-426B-43F9-B690-A9453A40C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692" y="1864518"/>
            <a:ext cx="576925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b="1" dirty="0" err="1"/>
              <a:t>Obecný</a:t>
            </a:r>
            <a:r>
              <a:rPr lang="en-US" dirty="0"/>
              <a:t> – </a:t>
            </a:r>
            <a:r>
              <a:rPr lang="en-US" dirty="0" err="1"/>
              <a:t>žádný</a:t>
            </a:r>
            <a:r>
              <a:rPr lang="en-US" dirty="0"/>
              <a:t> </a:t>
            </a:r>
            <a:r>
              <a:rPr lang="en-US" dirty="0" err="1"/>
              <a:t>specifický</a:t>
            </a:r>
            <a:r>
              <a:rPr lang="en-US" dirty="0"/>
              <a:t> </a:t>
            </a:r>
            <a:r>
              <a:rPr lang="en-US" dirty="0" err="1"/>
              <a:t>formát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 err="1"/>
              <a:t>Číslo</a:t>
            </a:r>
            <a:r>
              <a:rPr lang="en-US" dirty="0"/>
              <a:t> – </a:t>
            </a:r>
            <a:r>
              <a:rPr lang="en-US" dirty="0" err="1"/>
              <a:t>buňka</a:t>
            </a:r>
            <a:r>
              <a:rPr lang="en-US" dirty="0"/>
              <a:t> se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chovat</a:t>
            </a:r>
            <a:r>
              <a:rPr lang="en-US" dirty="0"/>
              <a:t> </a:t>
            </a:r>
            <a:r>
              <a:rPr lang="en-US" dirty="0" err="1"/>
              <a:t>specificky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číslo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 err="1"/>
              <a:t>Měna</a:t>
            </a:r>
            <a:r>
              <a:rPr lang="en-US" b="1" dirty="0"/>
              <a:t> &amp; </a:t>
            </a:r>
            <a:r>
              <a:rPr lang="en-US" b="1" dirty="0" err="1"/>
              <a:t>Účetnický</a:t>
            </a:r>
            <a:r>
              <a:rPr lang="en-US" dirty="0"/>
              <a:t> – </a:t>
            </a:r>
            <a:r>
              <a:rPr lang="en-US" dirty="0" err="1"/>
              <a:t>Oboje</a:t>
            </a:r>
            <a:r>
              <a:rPr lang="en-US" dirty="0"/>
              <a:t> </a:t>
            </a:r>
            <a:r>
              <a:rPr lang="en-US" dirty="0" err="1"/>
              <a:t>zobrazuje</a:t>
            </a:r>
            <a:r>
              <a:rPr lang="en-US" dirty="0"/>
              <a:t> </a:t>
            </a:r>
            <a:r>
              <a:rPr lang="en-US" dirty="0" err="1"/>
              <a:t>znak</a:t>
            </a:r>
            <a:r>
              <a:rPr lang="en-US" dirty="0"/>
              <a:t> </a:t>
            </a:r>
            <a:r>
              <a:rPr lang="en-US" dirty="0" err="1"/>
              <a:t>měny</a:t>
            </a:r>
            <a:r>
              <a:rPr lang="en-US" dirty="0"/>
              <a:t> ($, €,..), ale u </a:t>
            </a:r>
            <a:r>
              <a:rPr lang="en-US" dirty="0" err="1"/>
              <a:t>měny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můžeme</a:t>
            </a:r>
            <a:r>
              <a:rPr lang="en-US" dirty="0"/>
              <a:t> </a:t>
            </a:r>
            <a:r>
              <a:rPr lang="en-US" dirty="0" err="1"/>
              <a:t>zvolit</a:t>
            </a:r>
            <a:r>
              <a:rPr lang="en-US" dirty="0"/>
              <a:t> </a:t>
            </a:r>
            <a:r>
              <a:rPr lang="en-US" dirty="0" err="1"/>
              <a:t>formát</a:t>
            </a:r>
            <a:r>
              <a:rPr lang="en-US" dirty="0"/>
              <a:t> </a:t>
            </a:r>
            <a:r>
              <a:rPr lang="en-US" dirty="0" err="1"/>
              <a:t>záporných</a:t>
            </a:r>
            <a:r>
              <a:rPr lang="en-US" dirty="0"/>
              <a:t> </a:t>
            </a:r>
            <a:r>
              <a:rPr lang="en-US" dirty="0" err="1"/>
              <a:t>čísel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 err="1"/>
              <a:t>Zlomky</a:t>
            </a:r>
            <a:r>
              <a:rPr lang="en-US" dirty="0"/>
              <a:t> –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vybrat</a:t>
            </a:r>
            <a:r>
              <a:rPr lang="en-US" dirty="0"/>
              <a:t> </a:t>
            </a:r>
            <a:r>
              <a:rPr lang="en-US" dirty="0" err="1"/>
              <a:t>jmenovatele</a:t>
            </a:r>
            <a:r>
              <a:rPr lang="en-US" dirty="0"/>
              <a:t> (</a:t>
            </a:r>
            <a:r>
              <a:rPr lang="en-US" dirty="0" err="1"/>
              <a:t>poloviny</a:t>
            </a:r>
            <a:r>
              <a:rPr lang="en-US" dirty="0"/>
              <a:t>, </a:t>
            </a:r>
            <a:r>
              <a:rPr lang="en-US" dirty="0" err="1"/>
              <a:t>osminy</a:t>
            </a:r>
            <a:r>
              <a:rPr lang="en-US" dirty="0"/>
              <a:t>,…)</a:t>
            </a:r>
          </a:p>
          <a:p>
            <a:r>
              <a:rPr lang="en-US" dirty="0"/>
              <a:t> </a:t>
            </a:r>
            <a:r>
              <a:rPr lang="en-US" b="1" dirty="0" err="1"/>
              <a:t>Matematický</a:t>
            </a:r>
            <a:r>
              <a:rPr lang="en-US" dirty="0"/>
              <a:t> – </a:t>
            </a:r>
            <a:r>
              <a:rPr lang="en-US" dirty="0" err="1"/>
              <a:t>zobrazuje</a:t>
            </a:r>
            <a:r>
              <a:rPr lang="en-US" dirty="0"/>
              <a:t> </a:t>
            </a:r>
            <a:r>
              <a:rPr lang="en-US" dirty="0" err="1"/>
              <a:t>číslo</a:t>
            </a:r>
            <a:r>
              <a:rPr lang="en-US" dirty="0"/>
              <a:t> v </a:t>
            </a:r>
            <a:r>
              <a:rPr lang="en-US" dirty="0" err="1"/>
              <a:t>exponenciálním</a:t>
            </a:r>
            <a:r>
              <a:rPr lang="en-US" dirty="0"/>
              <a:t> </a:t>
            </a:r>
            <a:r>
              <a:rPr lang="en-US" dirty="0" err="1"/>
              <a:t>formátu</a:t>
            </a:r>
            <a:r>
              <a:rPr lang="en-US" dirty="0"/>
              <a:t> (1,23E+10)</a:t>
            </a:r>
          </a:p>
          <a:p>
            <a:r>
              <a:rPr lang="en-US" b="1" dirty="0"/>
              <a:t> </a:t>
            </a:r>
            <a:r>
              <a:rPr lang="en-US" b="1" dirty="0" err="1"/>
              <a:t>Speciální</a:t>
            </a:r>
            <a:r>
              <a:rPr lang="en-US" b="1" dirty="0"/>
              <a:t> – </a:t>
            </a:r>
            <a:r>
              <a:rPr lang="en-US" dirty="0" err="1"/>
              <a:t>např</a:t>
            </a:r>
            <a:r>
              <a:rPr lang="en-US" dirty="0"/>
              <a:t>. PSČ </a:t>
            </a:r>
            <a:r>
              <a:rPr lang="en-US" dirty="0" err="1"/>
              <a:t>či</a:t>
            </a:r>
            <a:r>
              <a:rPr lang="en-US" dirty="0"/>
              <a:t> </a:t>
            </a:r>
            <a:r>
              <a:rPr lang="cs-CZ" dirty="0"/>
              <a:t>telefonní</a:t>
            </a:r>
            <a:r>
              <a:rPr lang="en-US" dirty="0"/>
              <a:t> </a:t>
            </a:r>
            <a:r>
              <a:rPr lang="en-US" dirty="0" err="1"/>
              <a:t>číslo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91A5968-8D6E-435F-8928-E2427E10C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16" y="1825625"/>
            <a:ext cx="53244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85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7045BE-EBED-430A-8B7A-B952326C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Vlastní</a:t>
            </a:r>
            <a:r>
              <a:rPr lang="en-US" dirty="0"/>
              <a:t> </a:t>
            </a:r>
            <a:r>
              <a:rPr lang="en-US" dirty="0" err="1"/>
              <a:t>formát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10658C-AB25-4CA6-BDEF-9F7A98446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1825625"/>
            <a:ext cx="5684520" cy="435133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Možnost</a:t>
            </a:r>
            <a:r>
              <a:rPr lang="en-US" dirty="0"/>
              <a:t> </a:t>
            </a:r>
            <a:r>
              <a:rPr lang="en-US" dirty="0" err="1"/>
              <a:t>naformátovat</a:t>
            </a:r>
            <a:r>
              <a:rPr lang="en-US" dirty="0"/>
              <a:t> </a:t>
            </a:r>
            <a:r>
              <a:rPr lang="en-US" dirty="0" err="1"/>
              <a:t>číslo</a:t>
            </a:r>
            <a:r>
              <a:rPr lang="en-US" dirty="0"/>
              <a:t> </a:t>
            </a:r>
            <a:r>
              <a:rPr lang="en-US" dirty="0" err="1"/>
              <a:t>dle</a:t>
            </a:r>
            <a:r>
              <a:rPr lang="en-US" dirty="0"/>
              <a:t> </a:t>
            </a:r>
            <a:r>
              <a:rPr lang="en-US" dirty="0" err="1"/>
              <a:t>libosti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být</a:t>
            </a:r>
            <a:r>
              <a:rPr lang="en-US" dirty="0"/>
              <a:t> “</a:t>
            </a:r>
            <a:r>
              <a:rPr lang="en-US" dirty="0" err="1"/>
              <a:t>krapet</a:t>
            </a:r>
            <a:r>
              <a:rPr lang="en-US" dirty="0"/>
              <a:t>” </a:t>
            </a:r>
            <a:r>
              <a:rPr lang="en-US" dirty="0" err="1"/>
              <a:t>těžší</a:t>
            </a:r>
            <a:r>
              <a:rPr lang="en-US" dirty="0"/>
              <a:t> </a:t>
            </a:r>
            <a:r>
              <a:rPr lang="en-US" dirty="0" err="1"/>
              <a:t>pochopit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#</a:t>
            </a:r>
            <a:r>
              <a:rPr lang="en-US" dirty="0"/>
              <a:t> - </a:t>
            </a:r>
            <a:r>
              <a:rPr lang="en-US" dirty="0" err="1"/>
              <a:t>znak</a:t>
            </a:r>
            <a:r>
              <a:rPr lang="en-US" dirty="0"/>
              <a:t> (</a:t>
            </a:r>
            <a:r>
              <a:rPr lang="cs-CZ" dirty="0"/>
              <a:t>nezobrazuje nevýznamné nuly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b="1" dirty="0"/>
              <a:t>0</a:t>
            </a:r>
            <a:r>
              <a:rPr lang="en-US" dirty="0"/>
              <a:t> – </a:t>
            </a:r>
            <a:r>
              <a:rPr lang="en-US" dirty="0" err="1"/>
              <a:t>číslo</a:t>
            </a:r>
            <a:r>
              <a:rPr lang="en-US" dirty="0"/>
              <a:t> (</a:t>
            </a:r>
            <a:r>
              <a:rPr lang="cs-CZ" dirty="0"/>
              <a:t>zobrazí číslo nebo nulu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b="1" dirty="0"/>
              <a:t>text</a:t>
            </a:r>
            <a:r>
              <a:rPr lang="en-US" dirty="0"/>
              <a:t> – </a:t>
            </a:r>
            <a:r>
              <a:rPr lang="en-US" dirty="0" err="1"/>
              <a:t>píšeme</a:t>
            </a:r>
            <a:r>
              <a:rPr lang="en-US" dirty="0"/>
              <a:t> do </a:t>
            </a:r>
            <a:r>
              <a:rPr lang="en-US" dirty="0" err="1"/>
              <a:t>uvozovek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03C5D63-307A-41F8-AA09-672C9A69D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32" y="1690688"/>
            <a:ext cx="53244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7237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lastní návr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940</Words>
  <Application>Microsoft Office PowerPoint</Application>
  <PresentationFormat>Širokoúhlá obrazovka</PresentationFormat>
  <Paragraphs>151</Paragraphs>
  <Slides>21</Slides>
  <Notes>20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Motiv Office</vt:lpstr>
      <vt:lpstr>Vlastní návrh</vt:lpstr>
      <vt:lpstr>MO 8 - Tabulkový kalkulátor</vt:lpstr>
      <vt:lpstr>Tabulkový kalkulátor – obecně</vt:lpstr>
      <vt:lpstr>Používaný SW</vt:lpstr>
      <vt:lpstr>Používaný SW</vt:lpstr>
      <vt:lpstr>Základní pojmy</vt:lpstr>
      <vt:lpstr>Prezentace aplikace PowerPoint</vt:lpstr>
      <vt:lpstr>Formátování, výběr a adresace buněk</vt:lpstr>
      <vt:lpstr>Formátování, výběr a adresace buněk</vt:lpstr>
      <vt:lpstr>Vlastní formát</vt:lpstr>
      <vt:lpstr>Vzorce</vt:lpstr>
      <vt:lpstr>Použití vzorců / funkcí</vt:lpstr>
      <vt:lpstr>Vnořené funkce</vt:lpstr>
      <vt:lpstr>Nastavení stránky</vt:lpstr>
      <vt:lpstr>Grafy</vt:lpstr>
      <vt:lpstr>Grafy - typy</vt:lpstr>
      <vt:lpstr>Import dat</vt:lpstr>
      <vt:lpstr>Řazení a filtrování</vt:lpstr>
      <vt:lpstr>Ověření dat</vt:lpstr>
      <vt:lpstr>Souhrny</vt:lpstr>
      <vt:lpstr>Kontingenční tabulka a graf</vt:lpstr>
      <vt:lpstr>Konec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 8 - Tabulkový kalkulátor</dc:title>
  <dc:creator>Max</dc:creator>
  <cp:lastModifiedBy>Kadlec Oldřich</cp:lastModifiedBy>
  <cp:revision>28</cp:revision>
  <dcterms:created xsi:type="dcterms:W3CDTF">2019-02-25T18:30:28Z</dcterms:created>
  <dcterms:modified xsi:type="dcterms:W3CDTF">2019-02-28T12:49:38Z</dcterms:modified>
</cp:coreProperties>
</file>