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67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B5506-FA3E-4873-9D48-A338C9194E8B}" type="datetimeFigureOut">
              <a:rPr lang="cs-CZ" smtClean="0"/>
              <a:t>14.02.2021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3FCD1-B4EE-42A8-85BE-9844744E1A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65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3FCD1-B4EE-42A8-85BE-9844744E1A7D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1215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3FCD1-B4EE-42A8-85BE-9844744E1A7D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3717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3FCD1-B4EE-42A8-85BE-9844744E1A7D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6361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3FCD1-B4EE-42A8-85BE-9844744E1A7D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2264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3FCD1-B4EE-42A8-85BE-9844744E1A7D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105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3FCD1-B4EE-42A8-85BE-9844744E1A7D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7305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3FCD1-B4EE-42A8-85BE-9844744E1A7D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9557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3FCD1-B4EE-42A8-85BE-9844744E1A7D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233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3FCD1-B4EE-42A8-85BE-9844744E1A7D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6789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3FCD1-B4EE-42A8-85BE-9844744E1A7D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5380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3FCD1-B4EE-42A8-85BE-9844744E1A7D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186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3FCD1-B4EE-42A8-85BE-9844744E1A7D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1733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4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1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3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>
              <a:buFont typeface="+mj-lt"/>
              <a:buAutoNum type="arabicPeriod"/>
              <a:defRPr/>
            </a:lvl1pPr>
            <a:lvl2pPr marL="228600" indent="-228600">
              <a:buFont typeface="+mj-lt"/>
              <a:buAutoNum type="arabicPeriod"/>
              <a:defRPr/>
            </a:lvl2pPr>
            <a:lvl3pPr marL="228600">
              <a:buFont typeface="+mj-lt"/>
              <a:buAutoNum type="arabicPeriod"/>
              <a:defRPr/>
            </a:lvl3pPr>
            <a:lvl4pPr marL="228600" indent="-228600">
              <a:buFont typeface="+mj-lt"/>
              <a:buAutoNum type="arabicPeriod"/>
              <a:defRPr/>
            </a:lvl4pPr>
            <a:lvl5pPr marL="2286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8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6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9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5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7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8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7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7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70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45" r:id="rId6"/>
    <p:sldLayoutId id="2147483941" r:id="rId7"/>
    <p:sldLayoutId id="2147483942" r:id="rId8"/>
    <p:sldLayoutId id="2147483943" r:id="rId9"/>
    <p:sldLayoutId id="2147483944" r:id="rId10"/>
    <p:sldLayoutId id="214748394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+mj-lt"/>
        <a:buAutoNum type="arabicPeriod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2" name="Right Triangle 8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Obrázek 14">
            <a:extLst>
              <a:ext uri="{FF2B5EF4-FFF2-40B4-BE49-F238E27FC236}">
                <a16:creationId xmlns:a16="http://schemas.microsoft.com/office/drawing/2014/main" id="{2A740C3D-3416-4F07-BA28-96BC935B53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72" r="30199" b="8393"/>
          <a:stretch/>
        </p:blipFill>
        <p:spPr>
          <a:xfrm>
            <a:off x="-6214" y="-3441"/>
            <a:ext cx="12175386" cy="6857994"/>
          </a:xfrm>
          <a:prstGeom prst="rect">
            <a:avLst/>
          </a:prstGeom>
        </p:spPr>
      </p:pic>
      <p:pic>
        <p:nvPicPr>
          <p:cNvPr id="16" name="Picture 2" descr="Procesor s binárními čísly a tištěnými spoji">
            <a:extLst>
              <a:ext uri="{FF2B5EF4-FFF2-40B4-BE49-F238E27FC236}">
                <a16:creationId xmlns:a16="http://schemas.microsoft.com/office/drawing/2014/main" id="{0C2E56D3-6D61-41A0-99AB-8955A2D9FC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43" r="22404" b="-1"/>
          <a:stretch/>
        </p:blipFill>
        <p:spPr>
          <a:xfrm>
            <a:off x="6062050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11" name="Obdélník 10">
            <a:extLst>
              <a:ext uri="{FF2B5EF4-FFF2-40B4-BE49-F238E27FC236}">
                <a16:creationId xmlns:a16="http://schemas.microsoft.com/office/drawing/2014/main" id="{954A1398-9836-4B14-9379-FA6C718E4B0A}"/>
              </a:ext>
            </a:extLst>
          </p:cNvPr>
          <p:cNvSpPr/>
          <p:nvPr/>
        </p:nvSpPr>
        <p:spPr>
          <a:xfrm>
            <a:off x="304892" y="2614934"/>
            <a:ext cx="5820711" cy="1497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cs-CZ" sz="5400" b="1" dirty="0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Tabulkový kalkulátor I.</a:t>
            </a:r>
            <a:endParaRPr lang="en-US" sz="5400" b="1" dirty="0">
              <a:ln w="1016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0278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61" name="Rectangle 260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5" name="Flowchart: Document 264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62104" y="1562107"/>
            <a:ext cx="6858000" cy="373379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7" name="Right Triangle 266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391214" y="-284145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bdélník 11">
            <a:extLst>
              <a:ext uri="{FF2B5EF4-FFF2-40B4-BE49-F238E27FC236}">
                <a16:creationId xmlns:a16="http://schemas.microsoft.com/office/drawing/2014/main" id="{493558D2-2BBC-4A5C-92F7-759262033D5B}"/>
              </a:ext>
            </a:extLst>
          </p:cNvPr>
          <p:cNvSpPr/>
          <p:nvPr/>
        </p:nvSpPr>
        <p:spPr>
          <a:xfrm>
            <a:off x="7185429" y="2954226"/>
            <a:ext cx="4556185" cy="22321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Možnosti řádku, sloupce</a:t>
            </a:r>
          </a:p>
        </p:txBody>
      </p:sp>
      <p:pic>
        <p:nvPicPr>
          <p:cNvPr id="5" name="Picture 2" descr="Procesor s binárními čísly a tištěnými spoji">
            <a:extLst>
              <a:ext uri="{FF2B5EF4-FFF2-40B4-BE49-F238E27FC236}">
                <a16:creationId xmlns:a16="http://schemas.microsoft.com/office/drawing/2014/main" id="{1C373E63-5850-4CD1-8820-DBD25EF73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649" t="6292" r="-1" b="3313"/>
          <a:stretch/>
        </p:blipFill>
        <p:spPr>
          <a:xfrm>
            <a:off x="-10698" y="-4"/>
            <a:ext cx="12233528" cy="6881352"/>
          </a:xfrm>
          <a:prstGeom prst="rect">
            <a:avLst/>
          </a:prstGeom>
        </p:spPr>
      </p:pic>
      <p:sp>
        <p:nvSpPr>
          <p:cNvPr id="13" name="Obdélník 12">
            <a:extLst>
              <a:ext uri="{FF2B5EF4-FFF2-40B4-BE49-F238E27FC236}">
                <a16:creationId xmlns:a16="http://schemas.microsoft.com/office/drawing/2014/main" id="{3F2F061E-4594-4DB7-988A-2A4C6F8FDE55}"/>
              </a:ext>
            </a:extLst>
          </p:cNvPr>
          <p:cNvSpPr/>
          <p:nvPr/>
        </p:nvSpPr>
        <p:spPr>
          <a:xfrm>
            <a:off x="-14218" y="-23356"/>
            <a:ext cx="12233527" cy="690470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dirty="0"/>
          </a:p>
        </p:txBody>
      </p:sp>
      <p:sp>
        <p:nvSpPr>
          <p:cNvPr id="413" name="Obdélník 412">
            <a:extLst>
              <a:ext uri="{FF2B5EF4-FFF2-40B4-BE49-F238E27FC236}">
                <a16:creationId xmlns:a16="http://schemas.microsoft.com/office/drawing/2014/main" id="{D8885BBA-C95E-4FA9-9F59-DB517061B8F3}"/>
              </a:ext>
            </a:extLst>
          </p:cNvPr>
          <p:cNvSpPr/>
          <p:nvPr/>
        </p:nvSpPr>
        <p:spPr>
          <a:xfrm>
            <a:off x="2732914" y="-332868"/>
            <a:ext cx="5820711" cy="1497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cs-CZ" sz="5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Karta domů</a:t>
            </a:r>
            <a:endParaRPr lang="en-US" sz="54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44" name="TextovéPole 443">
            <a:extLst>
              <a:ext uri="{FF2B5EF4-FFF2-40B4-BE49-F238E27FC236}">
                <a16:creationId xmlns:a16="http://schemas.microsoft.com/office/drawing/2014/main" id="{82B1DBEE-D0A7-4676-9440-300F66B034E0}"/>
              </a:ext>
            </a:extLst>
          </p:cNvPr>
          <p:cNvSpPr txBox="1"/>
          <p:nvPr/>
        </p:nvSpPr>
        <p:spPr>
          <a:xfrm>
            <a:off x="127782" y="3069767"/>
            <a:ext cx="2694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dirty="0">
                <a:solidFill>
                  <a:schemeClr val="bg1"/>
                </a:solidFill>
              </a:rPr>
              <a:t>Kopírování a vložení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BA9914FF-5369-42A0-A2D7-487FD693D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12" y="1238803"/>
            <a:ext cx="10652449" cy="1410624"/>
          </a:xfrm>
          <a:prstGeom prst="rect">
            <a:avLst/>
          </a:prstGeom>
        </p:spPr>
      </p:pic>
      <p:sp>
        <p:nvSpPr>
          <p:cNvPr id="4" name="Obdélník: se zakulacenými rohy 3">
            <a:extLst>
              <a:ext uri="{FF2B5EF4-FFF2-40B4-BE49-F238E27FC236}">
                <a16:creationId xmlns:a16="http://schemas.microsoft.com/office/drawing/2014/main" id="{E1B1330A-8DEA-4509-AE79-E47D95DF0310}"/>
              </a:ext>
            </a:extLst>
          </p:cNvPr>
          <p:cNvSpPr/>
          <p:nvPr/>
        </p:nvSpPr>
        <p:spPr>
          <a:xfrm>
            <a:off x="706212" y="1355295"/>
            <a:ext cx="929925" cy="588820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EA54B3A8-D983-405F-AF93-EB4F871D13AE}"/>
              </a:ext>
            </a:extLst>
          </p:cNvPr>
          <p:cNvCxnSpPr>
            <a:cxnSpLocks/>
          </p:cNvCxnSpPr>
          <p:nvPr/>
        </p:nvCxnSpPr>
        <p:spPr>
          <a:xfrm>
            <a:off x="1248450" y="1995683"/>
            <a:ext cx="0" cy="96542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81E91B90-B978-4D88-9FB7-B965E16F472D}"/>
              </a:ext>
            </a:extLst>
          </p:cNvPr>
          <p:cNvSpPr/>
          <p:nvPr/>
        </p:nvSpPr>
        <p:spPr>
          <a:xfrm>
            <a:off x="1648455" y="1360131"/>
            <a:ext cx="1305669" cy="591179"/>
          </a:xfrm>
          <a:prstGeom prst="roundRect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7C99AF1D-7856-4E15-BD6D-C6E347848664}"/>
              </a:ext>
            </a:extLst>
          </p:cNvPr>
          <p:cNvCxnSpPr>
            <a:cxnSpLocks/>
          </p:cNvCxnSpPr>
          <p:nvPr/>
        </p:nvCxnSpPr>
        <p:spPr>
          <a:xfrm>
            <a:off x="2822736" y="2059970"/>
            <a:ext cx="466033" cy="18690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ovéPole 146">
            <a:extLst>
              <a:ext uri="{FF2B5EF4-FFF2-40B4-BE49-F238E27FC236}">
                <a16:creationId xmlns:a16="http://schemas.microsoft.com/office/drawing/2014/main" id="{C5E9E6F8-FC63-4F99-BABE-12622002E951}"/>
              </a:ext>
            </a:extLst>
          </p:cNvPr>
          <p:cNvSpPr txBox="1"/>
          <p:nvPr/>
        </p:nvSpPr>
        <p:spPr>
          <a:xfrm>
            <a:off x="1775279" y="4044927"/>
            <a:ext cx="2694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dirty="0">
                <a:solidFill>
                  <a:schemeClr val="bg1"/>
                </a:solidFill>
              </a:rPr>
              <a:t>Font a velikost písma</a:t>
            </a:r>
          </a:p>
        </p:txBody>
      </p:sp>
      <p:sp>
        <p:nvSpPr>
          <p:cNvPr id="148" name="TextovéPole 147">
            <a:extLst>
              <a:ext uri="{FF2B5EF4-FFF2-40B4-BE49-F238E27FC236}">
                <a16:creationId xmlns:a16="http://schemas.microsoft.com/office/drawing/2014/main" id="{F2502A29-71C6-478C-AD0D-DF0560DAFC08}"/>
              </a:ext>
            </a:extLst>
          </p:cNvPr>
          <p:cNvSpPr txBox="1"/>
          <p:nvPr/>
        </p:nvSpPr>
        <p:spPr>
          <a:xfrm>
            <a:off x="1771758" y="4340336"/>
            <a:ext cx="26949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dirty="0">
                <a:solidFill>
                  <a:schemeClr val="bg1"/>
                </a:solidFill>
              </a:rPr>
              <a:t>Typy písma, ohraničení, Barva pozadí a písma</a:t>
            </a:r>
          </a:p>
        </p:txBody>
      </p:sp>
      <p:sp>
        <p:nvSpPr>
          <p:cNvPr id="15" name="Obdélník: se zakulacenými rohy 14">
            <a:extLst>
              <a:ext uri="{FF2B5EF4-FFF2-40B4-BE49-F238E27FC236}">
                <a16:creationId xmlns:a16="http://schemas.microsoft.com/office/drawing/2014/main" id="{F5F8410C-E219-4DD2-B48D-14EC10687315}"/>
              </a:ext>
            </a:extLst>
          </p:cNvPr>
          <p:cNvSpPr/>
          <p:nvPr/>
        </p:nvSpPr>
        <p:spPr>
          <a:xfrm>
            <a:off x="2982538" y="1370521"/>
            <a:ext cx="1811404" cy="573590"/>
          </a:xfrm>
          <a:prstGeom prst="round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BCB0DC7C-A46B-4EA4-9CDA-0DDFAEE498A6}"/>
              </a:ext>
            </a:extLst>
          </p:cNvPr>
          <p:cNvCxnSpPr>
            <a:cxnSpLocks/>
          </p:cNvCxnSpPr>
          <p:nvPr/>
        </p:nvCxnSpPr>
        <p:spPr>
          <a:xfrm>
            <a:off x="4288207" y="2034916"/>
            <a:ext cx="1659832" cy="194228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ovéPole 151">
            <a:extLst>
              <a:ext uri="{FF2B5EF4-FFF2-40B4-BE49-F238E27FC236}">
                <a16:creationId xmlns:a16="http://schemas.microsoft.com/office/drawing/2014/main" id="{255553CE-BB75-4805-B4AA-B6EE7F73C116}"/>
              </a:ext>
            </a:extLst>
          </p:cNvPr>
          <p:cNvSpPr txBox="1"/>
          <p:nvPr/>
        </p:nvSpPr>
        <p:spPr>
          <a:xfrm>
            <a:off x="5098034" y="4127894"/>
            <a:ext cx="2090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dirty="0">
                <a:solidFill>
                  <a:schemeClr val="bg1"/>
                </a:solidFill>
              </a:rPr>
              <a:t>Orientace textu</a:t>
            </a:r>
          </a:p>
        </p:txBody>
      </p:sp>
      <p:sp>
        <p:nvSpPr>
          <p:cNvPr id="153" name="TextovéPole 152">
            <a:extLst>
              <a:ext uri="{FF2B5EF4-FFF2-40B4-BE49-F238E27FC236}">
                <a16:creationId xmlns:a16="http://schemas.microsoft.com/office/drawing/2014/main" id="{17F5B103-990A-41D2-BD64-61BD1EE3AD6A}"/>
              </a:ext>
            </a:extLst>
          </p:cNvPr>
          <p:cNvSpPr txBox="1"/>
          <p:nvPr/>
        </p:nvSpPr>
        <p:spPr>
          <a:xfrm>
            <a:off x="5116228" y="4439690"/>
            <a:ext cx="2694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dirty="0">
                <a:solidFill>
                  <a:schemeClr val="bg1"/>
                </a:solidFill>
              </a:rPr>
              <a:t>zarovnání</a:t>
            </a:r>
          </a:p>
        </p:txBody>
      </p:sp>
      <p:sp>
        <p:nvSpPr>
          <p:cNvPr id="18" name="Obdélník: se zakulacenými rohy 17">
            <a:extLst>
              <a:ext uri="{FF2B5EF4-FFF2-40B4-BE49-F238E27FC236}">
                <a16:creationId xmlns:a16="http://schemas.microsoft.com/office/drawing/2014/main" id="{4BC9D6AC-B1A7-4C5C-A4C8-D68815CB1749}"/>
              </a:ext>
            </a:extLst>
          </p:cNvPr>
          <p:cNvSpPr/>
          <p:nvPr/>
        </p:nvSpPr>
        <p:spPr>
          <a:xfrm>
            <a:off x="4822356" y="1370521"/>
            <a:ext cx="820913" cy="592068"/>
          </a:xfrm>
          <a:prstGeom prst="round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0" name="Přímá spojnice se šipkou 19">
            <a:extLst>
              <a:ext uri="{FF2B5EF4-FFF2-40B4-BE49-F238E27FC236}">
                <a16:creationId xmlns:a16="http://schemas.microsoft.com/office/drawing/2014/main" id="{3BDDF3D3-07AA-4264-AA0F-72D55F7622F0}"/>
              </a:ext>
            </a:extLst>
          </p:cNvPr>
          <p:cNvCxnSpPr>
            <a:cxnSpLocks/>
          </p:cNvCxnSpPr>
          <p:nvPr/>
        </p:nvCxnSpPr>
        <p:spPr>
          <a:xfrm>
            <a:off x="5426017" y="2092237"/>
            <a:ext cx="3345121" cy="14385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ovéPole 156">
            <a:extLst>
              <a:ext uri="{FF2B5EF4-FFF2-40B4-BE49-F238E27FC236}">
                <a16:creationId xmlns:a16="http://schemas.microsoft.com/office/drawing/2014/main" id="{B39A4844-409F-4CA2-B091-C473FA0F4817}"/>
              </a:ext>
            </a:extLst>
          </p:cNvPr>
          <p:cNvSpPr txBox="1"/>
          <p:nvPr/>
        </p:nvSpPr>
        <p:spPr>
          <a:xfrm>
            <a:off x="8822630" y="3218039"/>
            <a:ext cx="26949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dirty="0">
                <a:solidFill>
                  <a:schemeClr val="bg1"/>
                </a:solidFill>
              </a:rPr>
              <a:t>Formát čísla v buňce např. měna, datum, atd.</a:t>
            </a:r>
          </a:p>
        </p:txBody>
      </p:sp>
    </p:spTree>
    <p:extLst>
      <p:ext uri="{BB962C8B-B14F-4D97-AF65-F5344CB8AC3E}">
        <p14:creationId xmlns:p14="http://schemas.microsoft.com/office/powerpoint/2010/main" val="703213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5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61" name="Rectangle 260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5" name="Flowchart: Document 264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62104" y="1562107"/>
            <a:ext cx="6858000" cy="373379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7" name="Right Triangle 266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391214" y="-284145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bdélník 11">
            <a:extLst>
              <a:ext uri="{FF2B5EF4-FFF2-40B4-BE49-F238E27FC236}">
                <a16:creationId xmlns:a16="http://schemas.microsoft.com/office/drawing/2014/main" id="{493558D2-2BBC-4A5C-92F7-759262033D5B}"/>
              </a:ext>
            </a:extLst>
          </p:cNvPr>
          <p:cNvSpPr/>
          <p:nvPr/>
        </p:nvSpPr>
        <p:spPr>
          <a:xfrm>
            <a:off x="7185429" y="2954226"/>
            <a:ext cx="4556185" cy="22321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Možnosti řádku, sloupce</a:t>
            </a:r>
          </a:p>
        </p:txBody>
      </p:sp>
      <p:pic>
        <p:nvPicPr>
          <p:cNvPr id="5" name="Picture 2" descr="Procesor s binárními čísly a tištěnými spoji">
            <a:extLst>
              <a:ext uri="{FF2B5EF4-FFF2-40B4-BE49-F238E27FC236}">
                <a16:creationId xmlns:a16="http://schemas.microsoft.com/office/drawing/2014/main" id="{1C373E63-5850-4CD1-8820-DBD25EF73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649" t="6292" r="-1" b="3313"/>
          <a:stretch/>
        </p:blipFill>
        <p:spPr>
          <a:xfrm>
            <a:off x="-10698" y="-4"/>
            <a:ext cx="12233528" cy="6881352"/>
          </a:xfrm>
          <a:prstGeom prst="rect">
            <a:avLst/>
          </a:prstGeom>
        </p:spPr>
      </p:pic>
      <p:sp>
        <p:nvSpPr>
          <p:cNvPr id="13" name="Obdélník 12">
            <a:extLst>
              <a:ext uri="{FF2B5EF4-FFF2-40B4-BE49-F238E27FC236}">
                <a16:creationId xmlns:a16="http://schemas.microsoft.com/office/drawing/2014/main" id="{3F2F061E-4594-4DB7-988A-2A4C6F8FDE55}"/>
              </a:ext>
            </a:extLst>
          </p:cNvPr>
          <p:cNvSpPr/>
          <p:nvPr/>
        </p:nvSpPr>
        <p:spPr>
          <a:xfrm>
            <a:off x="-14218" y="-23356"/>
            <a:ext cx="12233527" cy="690470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dirty="0"/>
          </a:p>
        </p:txBody>
      </p:sp>
      <p:sp>
        <p:nvSpPr>
          <p:cNvPr id="413" name="Obdélník 412">
            <a:extLst>
              <a:ext uri="{FF2B5EF4-FFF2-40B4-BE49-F238E27FC236}">
                <a16:creationId xmlns:a16="http://schemas.microsoft.com/office/drawing/2014/main" id="{D8885BBA-C95E-4FA9-9F59-DB517061B8F3}"/>
              </a:ext>
            </a:extLst>
          </p:cNvPr>
          <p:cNvSpPr/>
          <p:nvPr/>
        </p:nvSpPr>
        <p:spPr>
          <a:xfrm>
            <a:off x="2732914" y="-332868"/>
            <a:ext cx="5820711" cy="1497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cs-CZ" sz="5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Karta domů</a:t>
            </a:r>
            <a:endParaRPr lang="en-US" sz="54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44" name="TextovéPole 443">
            <a:extLst>
              <a:ext uri="{FF2B5EF4-FFF2-40B4-BE49-F238E27FC236}">
                <a16:creationId xmlns:a16="http://schemas.microsoft.com/office/drawing/2014/main" id="{82B1DBEE-D0A7-4676-9440-300F66B034E0}"/>
              </a:ext>
            </a:extLst>
          </p:cNvPr>
          <p:cNvSpPr txBox="1"/>
          <p:nvPr/>
        </p:nvSpPr>
        <p:spPr>
          <a:xfrm>
            <a:off x="1821098" y="3248714"/>
            <a:ext cx="28562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dirty="0">
                <a:solidFill>
                  <a:schemeClr val="bg1"/>
                </a:solidFill>
              </a:rPr>
              <a:t>Formátuje skupinu buněk na základě určité podmínky nebo relativní podmínky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BA9914FF-5369-42A0-A2D7-487FD693D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91" y="1184954"/>
            <a:ext cx="10652449" cy="1410624"/>
          </a:xfrm>
          <a:prstGeom prst="rect">
            <a:avLst/>
          </a:prstGeom>
        </p:spPr>
      </p:pic>
      <p:sp>
        <p:nvSpPr>
          <p:cNvPr id="4" name="Obdélník: se zakulacenými rohy 3">
            <a:extLst>
              <a:ext uri="{FF2B5EF4-FFF2-40B4-BE49-F238E27FC236}">
                <a16:creationId xmlns:a16="http://schemas.microsoft.com/office/drawing/2014/main" id="{E1B1330A-8DEA-4509-AE79-E47D95DF0310}"/>
              </a:ext>
            </a:extLst>
          </p:cNvPr>
          <p:cNvSpPr/>
          <p:nvPr/>
        </p:nvSpPr>
        <p:spPr>
          <a:xfrm>
            <a:off x="5678351" y="1313123"/>
            <a:ext cx="425884" cy="514282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EA54B3A8-D983-405F-AF93-EB4F871D13AE}"/>
              </a:ext>
            </a:extLst>
          </p:cNvPr>
          <p:cNvCxnSpPr>
            <a:cxnSpLocks/>
          </p:cNvCxnSpPr>
          <p:nvPr/>
        </p:nvCxnSpPr>
        <p:spPr>
          <a:xfrm flipH="1">
            <a:off x="4288114" y="1861242"/>
            <a:ext cx="1233996" cy="127981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661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61" name="Rectangle 260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5" name="Flowchart: Document 264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62104" y="1562107"/>
            <a:ext cx="6858000" cy="373379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7" name="Right Triangle 266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391214" y="-284145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bdélník 11">
            <a:extLst>
              <a:ext uri="{FF2B5EF4-FFF2-40B4-BE49-F238E27FC236}">
                <a16:creationId xmlns:a16="http://schemas.microsoft.com/office/drawing/2014/main" id="{493558D2-2BBC-4A5C-92F7-759262033D5B}"/>
              </a:ext>
            </a:extLst>
          </p:cNvPr>
          <p:cNvSpPr/>
          <p:nvPr/>
        </p:nvSpPr>
        <p:spPr>
          <a:xfrm>
            <a:off x="7185429" y="2954226"/>
            <a:ext cx="4556185" cy="22321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Možnosti řádku, sloupce</a:t>
            </a:r>
          </a:p>
        </p:txBody>
      </p:sp>
      <p:pic>
        <p:nvPicPr>
          <p:cNvPr id="5" name="Picture 2" descr="Procesor s binárními čísly a tištěnými spoji">
            <a:extLst>
              <a:ext uri="{FF2B5EF4-FFF2-40B4-BE49-F238E27FC236}">
                <a16:creationId xmlns:a16="http://schemas.microsoft.com/office/drawing/2014/main" id="{1C373E63-5850-4CD1-8820-DBD25EF73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649" t="6292" r="-1" b="3313"/>
          <a:stretch/>
        </p:blipFill>
        <p:spPr>
          <a:xfrm>
            <a:off x="-10698" y="-4"/>
            <a:ext cx="12233528" cy="6881352"/>
          </a:xfrm>
          <a:prstGeom prst="rect">
            <a:avLst/>
          </a:prstGeom>
        </p:spPr>
      </p:pic>
      <p:sp>
        <p:nvSpPr>
          <p:cNvPr id="13" name="Obdélník 12">
            <a:extLst>
              <a:ext uri="{FF2B5EF4-FFF2-40B4-BE49-F238E27FC236}">
                <a16:creationId xmlns:a16="http://schemas.microsoft.com/office/drawing/2014/main" id="{3F2F061E-4594-4DB7-988A-2A4C6F8FDE55}"/>
              </a:ext>
            </a:extLst>
          </p:cNvPr>
          <p:cNvSpPr/>
          <p:nvPr/>
        </p:nvSpPr>
        <p:spPr>
          <a:xfrm>
            <a:off x="-14218" y="-23356"/>
            <a:ext cx="12233527" cy="690470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dirty="0"/>
          </a:p>
        </p:txBody>
      </p:sp>
      <p:sp>
        <p:nvSpPr>
          <p:cNvPr id="413" name="Obdélník 412">
            <a:extLst>
              <a:ext uri="{FF2B5EF4-FFF2-40B4-BE49-F238E27FC236}">
                <a16:creationId xmlns:a16="http://schemas.microsoft.com/office/drawing/2014/main" id="{D8885BBA-C95E-4FA9-9F59-DB517061B8F3}"/>
              </a:ext>
            </a:extLst>
          </p:cNvPr>
          <p:cNvSpPr/>
          <p:nvPr/>
        </p:nvSpPr>
        <p:spPr>
          <a:xfrm>
            <a:off x="2732914" y="-332868"/>
            <a:ext cx="5820711" cy="1497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cs-CZ" sz="5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Karta domů</a:t>
            </a:r>
            <a:endParaRPr lang="en-US" sz="54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BA9914FF-5369-42A0-A2D7-487FD693D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91" y="1184954"/>
            <a:ext cx="10652449" cy="1410624"/>
          </a:xfrm>
          <a:prstGeom prst="rect">
            <a:avLst/>
          </a:prstGeom>
        </p:spPr>
      </p:pic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81E91B90-B978-4D88-9FB7-B965E16F472D}"/>
              </a:ext>
            </a:extLst>
          </p:cNvPr>
          <p:cNvSpPr/>
          <p:nvPr/>
        </p:nvSpPr>
        <p:spPr>
          <a:xfrm>
            <a:off x="6122962" y="1313123"/>
            <a:ext cx="443046" cy="526723"/>
          </a:xfrm>
          <a:prstGeom prst="roundRect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7C99AF1D-7856-4E15-BD6D-C6E347848664}"/>
              </a:ext>
            </a:extLst>
          </p:cNvPr>
          <p:cNvCxnSpPr>
            <a:cxnSpLocks/>
          </p:cNvCxnSpPr>
          <p:nvPr/>
        </p:nvCxnSpPr>
        <p:spPr>
          <a:xfrm>
            <a:off x="6344485" y="1976455"/>
            <a:ext cx="730754" cy="79844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ovéPole 146">
            <a:extLst>
              <a:ext uri="{FF2B5EF4-FFF2-40B4-BE49-F238E27FC236}">
                <a16:creationId xmlns:a16="http://schemas.microsoft.com/office/drawing/2014/main" id="{C5E9E6F8-FC63-4F99-BABE-12622002E951}"/>
              </a:ext>
            </a:extLst>
          </p:cNvPr>
          <p:cNvSpPr txBox="1"/>
          <p:nvPr/>
        </p:nvSpPr>
        <p:spPr>
          <a:xfrm>
            <a:off x="6605471" y="2771640"/>
            <a:ext cx="36030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dirty="0">
                <a:solidFill>
                  <a:schemeClr val="bg1"/>
                </a:solidFill>
              </a:rPr>
              <a:t>Formátuje text jako tabulku tzn. umožní filtrování podle hodnot v jednotlivých sloupcích</a:t>
            </a:r>
          </a:p>
        </p:txBody>
      </p:sp>
      <p:pic>
        <p:nvPicPr>
          <p:cNvPr id="22" name="Obrázek 21">
            <a:extLst>
              <a:ext uri="{FF2B5EF4-FFF2-40B4-BE49-F238E27FC236}">
                <a16:creationId xmlns:a16="http://schemas.microsoft.com/office/drawing/2014/main" id="{151C991E-06B0-4DC2-BCEC-5E6D31EF7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7599" y="3033460"/>
            <a:ext cx="3477045" cy="33112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89025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61" name="Rectangle 260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5" name="Flowchart: Document 264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62104" y="1562107"/>
            <a:ext cx="6858000" cy="373379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7" name="Right Triangle 266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391214" y="-284145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bdélník 11">
            <a:extLst>
              <a:ext uri="{FF2B5EF4-FFF2-40B4-BE49-F238E27FC236}">
                <a16:creationId xmlns:a16="http://schemas.microsoft.com/office/drawing/2014/main" id="{493558D2-2BBC-4A5C-92F7-759262033D5B}"/>
              </a:ext>
            </a:extLst>
          </p:cNvPr>
          <p:cNvSpPr/>
          <p:nvPr/>
        </p:nvSpPr>
        <p:spPr>
          <a:xfrm>
            <a:off x="7185429" y="2954226"/>
            <a:ext cx="4556185" cy="22321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Možnosti řádku, sloupce</a:t>
            </a:r>
          </a:p>
        </p:txBody>
      </p:sp>
      <p:pic>
        <p:nvPicPr>
          <p:cNvPr id="5" name="Picture 2" descr="Procesor s binárními čísly a tištěnými spoji">
            <a:extLst>
              <a:ext uri="{FF2B5EF4-FFF2-40B4-BE49-F238E27FC236}">
                <a16:creationId xmlns:a16="http://schemas.microsoft.com/office/drawing/2014/main" id="{1C373E63-5850-4CD1-8820-DBD25EF73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649" t="6292" r="-1" b="3313"/>
          <a:stretch/>
        </p:blipFill>
        <p:spPr>
          <a:xfrm>
            <a:off x="-10698" y="-4"/>
            <a:ext cx="12233528" cy="6881352"/>
          </a:xfrm>
          <a:prstGeom prst="rect">
            <a:avLst/>
          </a:prstGeom>
        </p:spPr>
      </p:pic>
      <p:sp>
        <p:nvSpPr>
          <p:cNvPr id="13" name="Obdélník 12">
            <a:extLst>
              <a:ext uri="{FF2B5EF4-FFF2-40B4-BE49-F238E27FC236}">
                <a16:creationId xmlns:a16="http://schemas.microsoft.com/office/drawing/2014/main" id="{3F2F061E-4594-4DB7-988A-2A4C6F8FDE55}"/>
              </a:ext>
            </a:extLst>
          </p:cNvPr>
          <p:cNvSpPr/>
          <p:nvPr/>
        </p:nvSpPr>
        <p:spPr>
          <a:xfrm>
            <a:off x="-14218" y="-23356"/>
            <a:ext cx="12233527" cy="690470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dirty="0"/>
          </a:p>
        </p:txBody>
      </p:sp>
      <p:sp>
        <p:nvSpPr>
          <p:cNvPr id="413" name="Obdélník 412">
            <a:extLst>
              <a:ext uri="{FF2B5EF4-FFF2-40B4-BE49-F238E27FC236}">
                <a16:creationId xmlns:a16="http://schemas.microsoft.com/office/drawing/2014/main" id="{D8885BBA-C95E-4FA9-9F59-DB517061B8F3}"/>
              </a:ext>
            </a:extLst>
          </p:cNvPr>
          <p:cNvSpPr/>
          <p:nvPr/>
        </p:nvSpPr>
        <p:spPr>
          <a:xfrm>
            <a:off x="2732914" y="-332868"/>
            <a:ext cx="5820711" cy="1497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cs-CZ" sz="5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Karta domů</a:t>
            </a:r>
            <a:endParaRPr lang="en-US" sz="54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BA9914FF-5369-42A0-A2D7-487FD693D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91" y="1184954"/>
            <a:ext cx="10652449" cy="1410624"/>
          </a:xfrm>
          <a:prstGeom prst="rect">
            <a:avLst/>
          </a:prstGeom>
        </p:spPr>
      </p:pic>
      <p:sp>
        <p:nvSpPr>
          <p:cNvPr id="15" name="Obdélník: se zakulacenými rohy 14">
            <a:extLst>
              <a:ext uri="{FF2B5EF4-FFF2-40B4-BE49-F238E27FC236}">
                <a16:creationId xmlns:a16="http://schemas.microsoft.com/office/drawing/2014/main" id="{F5F8410C-E219-4DD2-B48D-14EC10687315}"/>
              </a:ext>
            </a:extLst>
          </p:cNvPr>
          <p:cNvSpPr/>
          <p:nvPr/>
        </p:nvSpPr>
        <p:spPr>
          <a:xfrm>
            <a:off x="6592867" y="1304983"/>
            <a:ext cx="1811404" cy="573590"/>
          </a:xfrm>
          <a:prstGeom prst="round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BCB0DC7C-A46B-4EA4-9CDA-0DDFAEE498A6}"/>
              </a:ext>
            </a:extLst>
          </p:cNvPr>
          <p:cNvCxnSpPr>
            <a:cxnSpLocks/>
          </p:cNvCxnSpPr>
          <p:nvPr/>
        </p:nvCxnSpPr>
        <p:spPr>
          <a:xfrm>
            <a:off x="7543742" y="1981460"/>
            <a:ext cx="435986" cy="77003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ovéPole 151">
            <a:extLst>
              <a:ext uri="{FF2B5EF4-FFF2-40B4-BE49-F238E27FC236}">
                <a16:creationId xmlns:a16="http://schemas.microsoft.com/office/drawing/2014/main" id="{255553CE-BB75-4805-B4AA-B6EE7F73C116}"/>
              </a:ext>
            </a:extLst>
          </p:cNvPr>
          <p:cNvSpPr txBox="1"/>
          <p:nvPr/>
        </p:nvSpPr>
        <p:spPr>
          <a:xfrm>
            <a:off x="7898890" y="2751493"/>
            <a:ext cx="24217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dirty="0">
                <a:solidFill>
                  <a:schemeClr val="bg1"/>
                </a:solidFill>
              </a:rPr>
              <a:t>Změní Formátování buňky podle přednastaveného stylu</a:t>
            </a:r>
          </a:p>
        </p:txBody>
      </p:sp>
      <p:pic>
        <p:nvPicPr>
          <p:cNvPr id="156" name="Obrázek 155" descr="Obsah obrázku snímek obrazovky&#10;&#10;Popis vygenerován s velmi vysokou mírou spolehlivosti">
            <a:extLst>
              <a:ext uri="{FF2B5EF4-FFF2-40B4-BE49-F238E27FC236}">
                <a16:creationId xmlns:a16="http://schemas.microsoft.com/office/drawing/2014/main" id="{228EA31B-BFB0-49E1-AB04-3701DEB794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709" y="3298126"/>
            <a:ext cx="4263560" cy="27785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5831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61" name="Rectangle 260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5" name="Flowchart: Document 264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62104" y="1562107"/>
            <a:ext cx="6858000" cy="373379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7" name="Right Triangle 266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391214" y="-284145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bdélník 11">
            <a:extLst>
              <a:ext uri="{FF2B5EF4-FFF2-40B4-BE49-F238E27FC236}">
                <a16:creationId xmlns:a16="http://schemas.microsoft.com/office/drawing/2014/main" id="{493558D2-2BBC-4A5C-92F7-759262033D5B}"/>
              </a:ext>
            </a:extLst>
          </p:cNvPr>
          <p:cNvSpPr/>
          <p:nvPr/>
        </p:nvSpPr>
        <p:spPr>
          <a:xfrm>
            <a:off x="7185429" y="2954226"/>
            <a:ext cx="4556185" cy="22321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Možnosti řádku, sloupce</a:t>
            </a:r>
          </a:p>
        </p:txBody>
      </p:sp>
      <p:pic>
        <p:nvPicPr>
          <p:cNvPr id="5" name="Picture 2" descr="Procesor s binárními čísly a tištěnými spoji">
            <a:extLst>
              <a:ext uri="{FF2B5EF4-FFF2-40B4-BE49-F238E27FC236}">
                <a16:creationId xmlns:a16="http://schemas.microsoft.com/office/drawing/2014/main" id="{1C373E63-5850-4CD1-8820-DBD25EF73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649" t="6292" r="-1" b="3313"/>
          <a:stretch/>
        </p:blipFill>
        <p:spPr>
          <a:xfrm>
            <a:off x="-10698" y="-4"/>
            <a:ext cx="12233528" cy="6881352"/>
          </a:xfrm>
          <a:prstGeom prst="rect">
            <a:avLst/>
          </a:prstGeom>
        </p:spPr>
      </p:pic>
      <p:sp>
        <p:nvSpPr>
          <p:cNvPr id="13" name="Obdélník 12">
            <a:extLst>
              <a:ext uri="{FF2B5EF4-FFF2-40B4-BE49-F238E27FC236}">
                <a16:creationId xmlns:a16="http://schemas.microsoft.com/office/drawing/2014/main" id="{3F2F061E-4594-4DB7-988A-2A4C6F8FDE55}"/>
              </a:ext>
            </a:extLst>
          </p:cNvPr>
          <p:cNvSpPr/>
          <p:nvPr/>
        </p:nvSpPr>
        <p:spPr>
          <a:xfrm>
            <a:off x="-14218" y="-23356"/>
            <a:ext cx="12233527" cy="690470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dirty="0"/>
          </a:p>
        </p:txBody>
      </p:sp>
      <p:sp>
        <p:nvSpPr>
          <p:cNvPr id="413" name="Obdélník 412">
            <a:extLst>
              <a:ext uri="{FF2B5EF4-FFF2-40B4-BE49-F238E27FC236}">
                <a16:creationId xmlns:a16="http://schemas.microsoft.com/office/drawing/2014/main" id="{D8885BBA-C95E-4FA9-9F59-DB517061B8F3}"/>
              </a:ext>
            </a:extLst>
          </p:cNvPr>
          <p:cNvSpPr/>
          <p:nvPr/>
        </p:nvSpPr>
        <p:spPr>
          <a:xfrm>
            <a:off x="2732914" y="-332868"/>
            <a:ext cx="5820711" cy="1497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cs-CZ" sz="5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Karta domů</a:t>
            </a:r>
            <a:endParaRPr lang="en-US" sz="54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BA9914FF-5369-42A0-A2D7-487FD693D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91" y="1184954"/>
            <a:ext cx="10652449" cy="1410624"/>
          </a:xfrm>
          <a:prstGeom prst="rect">
            <a:avLst/>
          </a:prstGeom>
        </p:spPr>
      </p:pic>
      <p:sp>
        <p:nvSpPr>
          <p:cNvPr id="18" name="Obdélník: se zakulacenými rohy 17">
            <a:extLst>
              <a:ext uri="{FF2B5EF4-FFF2-40B4-BE49-F238E27FC236}">
                <a16:creationId xmlns:a16="http://schemas.microsoft.com/office/drawing/2014/main" id="{4BC9D6AC-B1A7-4C5C-A4C8-D68815CB1749}"/>
              </a:ext>
            </a:extLst>
          </p:cNvPr>
          <p:cNvSpPr/>
          <p:nvPr/>
        </p:nvSpPr>
        <p:spPr>
          <a:xfrm>
            <a:off x="8499342" y="1300515"/>
            <a:ext cx="611140" cy="592068"/>
          </a:xfrm>
          <a:prstGeom prst="round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0" name="Přímá spojnice se šipkou 19">
            <a:extLst>
              <a:ext uri="{FF2B5EF4-FFF2-40B4-BE49-F238E27FC236}">
                <a16:creationId xmlns:a16="http://schemas.microsoft.com/office/drawing/2014/main" id="{3BDDF3D3-07AA-4264-AA0F-72D55F7622F0}"/>
              </a:ext>
            </a:extLst>
          </p:cNvPr>
          <p:cNvCxnSpPr>
            <a:cxnSpLocks/>
          </p:cNvCxnSpPr>
          <p:nvPr/>
        </p:nvCxnSpPr>
        <p:spPr>
          <a:xfrm>
            <a:off x="8853646" y="2036672"/>
            <a:ext cx="891309" cy="101495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ovéPole 156">
            <a:extLst>
              <a:ext uri="{FF2B5EF4-FFF2-40B4-BE49-F238E27FC236}">
                <a16:creationId xmlns:a16="http://schemas.microsoft.com/office/drawing/2014/main" id="{B39A4844-409F-4CA2-B091-C473FA0F4817}"/>
              </a:ext>
            </a:extLst>
          </p:cNvPr>
          <p:cNvSpPr txBox="1"/>
          <p:nvPr/>
        </p:nvSpPr>
        <p:spPr>
          <a:xfrm>
            <a:off x="9046660" y="3158384"/>
            <a:ext cx="26949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dirty="0">
                <a:solidFill>
                  <a:schemeClr val="bg1"/>
                </a:solidFill>
              </a:rPr>
              <a:t>Vkládá či odstraňuje buňky, sloupce, řádky, listy</a:t>
            </a:r>
          </a:p>
        </p:txBody>
      </p:sp>
    </p:spTree>
    <p:extLst>
      <p:ext uri="{BB962C8B-B14F-4D97-AF65-F5344CB8AC3E}">
        <p14:creationId xmlns:p14="http://schemas.microsoft.com/office/powerpoint/2010/main" val="50535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61" name="Rectangle 260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5" name="Flowchart: Document 264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62104" y="1562107"/>
            <a:ext cx="6858000" cy="373379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7" name="Right Triangle 266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391214" y="-284145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bdélník 11">
            <a:extLst>
              <a:ext uri="{FF2B5EF4-FFF2-40B4-BE49-F238E27FC236}">
                <a16:creationId xmlns:a16="http://schemas.microsoft.com/office/drawing/2014/main" id="{493558D2-2BBC-4A5C-92F7-759262033D5B}"/>
              </a:ext>
            </a:extLst>
          </p:cNvPr>
          <p:cNvSpPr/>
          <p:nvPr/>
        </p:nvSpPr>
        <p:spPr>
          <a:xfrm>
            <a:off x="7185429" y="2954226"/>
            <a:ext cx="4556185" cy="22321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Možnosti řádku, sloupce</a:t>
            </a:r>
          </a:p>
        </p:txBody>
      </p:sp>
      <p:pic>
        <p:nvPicPr>
          <p:cNvPr id="5" name="Picture 2" descr="Procesor s binárními čísly a tištěnými spoji">
            <a:extLst>
              <a:ext uri="{FF2B5EF4-FFF2-40B4-BE49-F238E27FC236}">
                <a16:creationId xmlns:a16="http://schemas.microsoft.com/office/drawing/2014/main" id="{1C373E63-5850-4CD1-8820-DBD25EF73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649" t="6292" r="-1" b="3313"/>
          <a:stretch/>
        </p:blipFill>
        <p:spPr>
          <a:xfrm>
            <a:off x="-10698" y="-4"/>
            <a:ext cx="12233528" cy="6881352"/>
          </a:xfrm>
          <a:prstGeom prst="rect">
            <a:avLst/>
          </a:prstGeom>
        </p:spPr>
      </p:pic>
      <p:sp>
        <p:nvSpPr>
          <p:cNvPr id="13" name="Obdélník 12">
            <a:extLst>
              <a:ext uri="{FF2B5EF4-FFF2-40B4-BE49-F238E27FC236}">
                <a16:creationId xmlns:a16="http://schemas.microsoft.com/office/drawing/2014/main" id="{3F2F061E-4594-4DB7-988A-2A4C6F8FDE55}"/>
              </a:ext>
            </a:extLst>
          </p:cNvPr>
          <p:cNvSpPr/>
          <p:nvPr/>
        </p:nvSpPr>
        <p:spPr>
          <a:xfrm>
            <a:off x="-14218" y="-23356"/>
            <a:ext cx="12233527" cy="690470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dirty="0"/>
          </a:p>
        </p:txBody>
      </p:sp>
      <p:sp>
        <p:nvSpPr>
          <p:cNvPr id="413" name="Obdélník 412">
            <a:extLst>
              <a:ext uri="{FF2B5EF4-FFF2-40B4-BE49-F238E27FC236}">
                <a16:creationId xmlns:a16="http://schemas.microsoft.com/office/drawing/2014/main" id="{D8885BBA-C95E-4FA9-9F59-DB517061B8F3}"/>
              </a:ext>
            </a:extLst>
          </p:cNvPr>
          <p:cNvSpPr/>
          <p:nvPr/>
        </p:nvSpPr>
        <p:spPr>
          <a:xfrm>
            <a:off x="2732914" y="-332868"/>
            <a:ext cx="5820711" cy="1497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cs-CZ" sz="5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Karta domů</a:t>
            </a:r>
            <a:endParaRPr lang="en-US" sz="54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BA9914FF-5369-42A0-A2D7-487FD693D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91" y="1184954"/>
            <a:ext cx="10652449" cy="1410624"/>
          </a:xfrm>
          <a:prstGeom prst="rect">
            <a:avLst/>
          </a:prstGeom>
        </p:spPr>
      </p:pic>
      <p:sp>
        <p:nvSpPr>
          <p:cNvPr id="18" name="Obdélník: se zakulacenými rohy 17">
            <a:extLst>
              <a:ext uri="{FF2B5EF4-FFF2-40B4-BE49-F238E27FC236}">
                <a16:creationId xmlns:a16="http://schemas.microsoft.com/office/drawing/2014/main" id="{4BC9D6AC-B1A7-4C5C-A4C8-D68815CB1749}"/>
              </a:ext>
            </a:extLst>
          </p:cNvPr>
          <p:cNvSpPr/>
          <p:nvPr/>
        </p:nvSpPr>
        <p:spPr>
          <a:xfrm>
            <a:off x="9074427" y="1280759"/>
            <a:ext cx="305568" cy="592068"/>
          </a:xfrm>
          <a:prstGeom prst="round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0" name="Přímá spojnice se šipkou 19">
            <a:extLst>
              <a:ext uri="{FF2B5EF4-FFF2-40B4-BE49-F238E27FC236}">
                <a16:creationId xmlns:a16="http://schemas.microsoft.com/office/drawing/2014/main" id="{3BDDF3D3-07AA-4264-AA0F-72D55F7622F0}"/>
              </a:ext>
            </a:extLst>
          </p:cNvPr>
          <p:cNvCxnSpPr>
            <a:cxnSpLocks/>
          </p:cNvCxnSpPr>
          <p:nvPr/>
        </p:nvCxnSpPr>
        <p:spPr>
          <a:xfrm>
            <a:off x="9286043" y="2036673"/>
            <a:ext cx="458912" cy="10149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ovéPole 156">
            <a:extLst>
              <a:ext uri="{FF2B5EF4-FFF2-40B4-BE49-F238E27FC236}">
                <a16:creationId xmlns:a16="http://schemas.microsoft.com/office/drawing/2014/main" id="{B39A4844-409F-4CA2-B091-C473FA0F4817}"/>
              </a:ext>
            </a:extLst>
          </p:cNvPr>
          <p:cNvSpPr txBox="1"/>
          <p:nvPr/>
        </p:nvSpPr>
        <p:spPr>
          <a:xfrm>
            <a:off x="9046660" y="3158384"/>
            <a:ext cx="26949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dirty="0">
                <a:solidFill>
                  <a:schemeClr val="bg1"/>
                </a:solidFill>
              </a:rPr>
              <a:t>Umožňuje měnit formát buňky, sloupce nebo zamknout list heslem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EB5F662D-4CF3-45C4-B767-AE72FCDA35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943" y="2843001"/>
            <a:ext cx="3932261" cy="36944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5226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61" name="Rectangle 260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5" name="Flowchart: Document 264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62104" y="1562107"/>
            <a:ext cx="6858000" cy="373379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7" name="Right Triangle 266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391214" y="-284145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bdélník 11">
            <a:extLst>
              <a:ext uri="{FF2B5EF4-FFF2-40B4-BE49-F238E27FC236}">
                <a16:creationId xmlns:a16="http://schemas.microsoft.com/office/drawing/2014/main" id="{493558D2-2BBC-4A5C-92F7-759262033D5B}"/>
              </a:ext>
            </a:extLst>
          </p:cNvPr>
          <p:cNvSpPr/>
          <p:nvPr/>
        </p:nvSpPr>
        <p:spPr>
          <a:xfrm>
            <a:off x="7185429" y="2954226"/>
            <a:ext cx="4556185" cy="22321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Možnosti řádku, sloupce</a:t>
            </a:r>
          </a:p>
        </p:txBody>
      </p:sp>
      <p:pic>
        <p:nvPicPr>
          <p:cNvPr id="5" name="Picture 2" descr="Procesor s binárními čísly a tištěnými spoji">
            <a:extLst>
              <a:ext uri="{FF2B5EF4-FFF2-40B4-BE49-F238E27FC236}">
                <a16:creationId xmlns:a16="http://schemas.microsoft.com/office/drawing/2014/main" id="{1C373E63-5850-4CD1-8820-DBD25EF73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649" t="6292" r="-1" b="3313"/>
          <a:stretch/>
        </p:blipFill>
        <p:spPr>
          <a:xfrm>
            <a:off x="-10698" y="-4"/>
            <a:ext cx="12233528" cy="6881352"/>
          </a:xfrm>
          <a:prstGeom prst="rect">
            <a:avLst/>
          </a:prstGeom>
        </p:spPr>
      </p:pic>
      <p:sp>
        <p:nvSpPr>
          <p:cNvPr id="13" name="Obdélník 12">
            <a:extLst>
              <a:ext uri="{FF2B5EF4-FFF2-40B4-BE49-F238E27FC236}">
                <a16:creationId xmlns:a16="http://schemas.microsoft.com/office/drawing/2014/main" id="{3F2F061E-4594-4DB7-988A-2A4C6F8FDE55}"/>
              </a:ext>
            </a:extLst>
          </p:cNvPr>
          <p:cNvSpPr/>
          <p:nvPr/>
        </p:nvSpPr>
        <p:spPr>
          <a:xfrm>
            <a:off x="-14218" y="-23356"/>
            <a:ext cx="12233527" cy="690470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dirty="0"/>
          </a:p>
        </p:txBody>
      </p:sp>
      <p:sp>
        <p:nvSpPr>
          <p:cNvPr id="413" name="Obdélník 412">
            <a:extLst>
              <a:ext uri="{FF2B5EF4-FFF2-40B4-BE49-F238E27FC236}">
                <a16:creationId xmlns:a16="http://schemas.microsoft.com/office/drawing/2014/main" id="{D8885BBA-C95E-4FA9-9F59-DB517061B8F3}"/>
              </a:ext>
            </a:extLst>
          </p:cNvPr>
          <p:cNvSpPr/>
          <p:nvPr/>
        </p:nvSpPr>
        <p:spPr>
          <a:xfrm>
            <a:off x="2732914" y="-332868"/>
            <a:ext cx="5820711" cy="1497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cs-CZ" sz="5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Karta domů</a:t>
            </a:r>
            <a:endParaRPr lang="en-US" sz="54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BA9914FF-5369-42A0-A2D7-487FD693D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91" y="1184954"/>
            <a:ext cx="10652449" cy="1410624"/>
          </a:xfrm>
          <a:prstGeom prst="rect">
            <a:avLst/>
          </a:prstGeom>
        </p:spPr>
      </p:pic>
      <p:sp>
        <p:nvSpPr>
          <p:cNvPr id="18" name="Obdélník: se zakulacenými rohy 17">
            <a:extLst>
              <a:ext uri="{FF2B5EF4-FFF2-40B4-BE49-F238E27FC236}">
                <a16:creationId xmlns:a16="http://schemas.microsoft.com/office/drawing/2014/main" id="{4BC9D6AC-B1A7-4C5C-A4C8-D68815CB1749}"/>
              </a:ext>
            </a:extLst>
          </p:cNvPr>
          <p:cNvSpPr/>
          <p:nvPr/>
        </p:nvSpPr>
        <p:spPr>
          <a:xfrm>
            <a:off x="9978604" y="1282656"/>
            <a:ext cx="305568" cy="592068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0" name="Přímá spojnice se šipkou 19">
            <a:extLst>
              <a:ext uri="{FF2B5EF4-FFF2-40B4-BE49-F238E27FC236}">
                <a16:creationId xmlns:a16="http://schemas.microsoft.com/office/drawing/2014/main" id="{3BDDF3D3-07AA-4264-AA0F-72D55F7622F0}"/>
              </a:ext>
            </a:extLst>
          </p:cNvPr>
          <p:cNvCxnSpPr>
            <a:cxnSpLocks/>
          </p:cNvCxnSpPr>
          <p:nvPr/>
        </p:nvCxnSpPr>
        <p:spPr>
          <a:xfrm flipH="1">
            <a:off x="8512651" y="2088103"/>
            <a:ext cx="1441694" cy="7260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ovéPole 156">
            <a:extLst>
              <a:ext uri="{FF2B5EF4-FFF2-40B4-BE49-F238E27FC236}">
                <a16:creationId xmlns:a16="http://schemas.microsoft.com/office/drawing/2014/main" id="{B39A4844-409F-4CA2-B091-C473FA0F4817}"/>
              </a:ext>
            </a:extLst>
          </p:cNvPr>
          <p:cNvSpPr txBox="1"/>
          <p:nvPr/>
        </p:nvSpPr>
        <p:spPr>
          <a:xfrm>
            <a:off x="7396898" y="2946126"/>
            <a:ext cx="30609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dirty="0">
                <a:solidFill>
                  <a:schemeClr val="bg1"/>
                </a:solidFill>
              </a:rPr>
              <a:t>Umožňuje seřadit nebo filtrovat dané buňky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dirty="0">
                <a:solidFill>
                  <a:schemeClr val="bg1"/>
                </a:solidFill>
              </a:rPr>
              <a:t>Filtr je stejný jako u formátování jako tabulka</a:t>
            </a:r>
          </a:p>
        </p:txBody>
      </p:sp>
      <p:sp>
        <p:nvSpPr>
          <p:cNvPr id="142" name="Obdélník: se zakulacenými rohy 141">
            <a:extLst>
              <a:ext uri="{FF2B5EF4-FFF2-40B4-BE49-F238E27FC236}">
                <a16:creationId xmlns:a16="http://schemas.microsoft.com/office/drawing/2014/main" id="{8774E661-DC84-4EDC-AC4C-8E4F47EF6697}"/>
              </a:ext>
            </a:extLst>
          </p:cNvPr>
          <p:cNvSpPr/>
          <p:nvPr/>
        </p:nvSpPr>
        <p:spPr>
          <a:xfrm>
            <a:off x="10286073" y="1283457"/>
            <a:ext cx="305568" cy="592068"/>
          </a:xfrm>
          <a:prstGeom prst="roundRect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F6A58B08-732C-48DC-954D-40920DC7CE8D}"/>
              </a:ext>
            </a:extLst>
          </p:cNvPr>
          <p:cNvCxnSpPr>
            <a:cxnSpLocks/>
          </p:cNvCxnSpPr>
          <p:nvPr/>
        </p:nvCxnSpPr>
        <p:spPr>
          <a:xfrm>
            <a:off x="10464507" y="2097005"/>
            <a:ext cx="25714" cy="240909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ovéPole 145">
            <a:extLst>
              <a:ext uri="{FF2B5EF4-FFF2-40B4-BE49-F238E27FC236}">
                <a16:creationId xmlns:a16="http://schemas.microsoft.com/office/drawing/2014/main" id="{950F8F6C-0A4D-4AD7-90EA-B35F6C33FF0D}"/>
              </a:ext>
            </a:extLst>
          </p:cNvPr>
          <p:cNvSpPr txBox="1"/>
          <p:nvPr/>
        </p:nvSpPr>
        <p:spPr>
          <a:xfrm>
            <a:off x="8959724" y="4739970"/>
            <a:ext cx="30609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dirty="0">
                <a:solidFill>
                  <a:schemeClr val="bg1"/>
                </a:solidFill>
              </a:rPr>
              <a:t>Umožňuje najít a vybrat nebo nahradit dané hodnoty</a:t>
            </a:r>
          </a:p>
        </p:txBody>
      </p:sp>
    </p:spTree>
    <p:extLst>
      <p:ext uri="{BB962C8B-B14F-4D97-AF65-F5344CB8AC3E}">
        <p14:creationId xmlns:p14="http://schemas.microsoft.com/office/powerpoint/2010/main" val="100967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61" name="Rectangle 260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5" name="Flowchart: Document 264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62104" y="1562107"/>
            <a:ext cx="6858000" cy="373379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7" name="Right Triangle 266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391214" y="-284145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bdélník 11">
            <a:extLst>
              <a:ext uri="{FF2B5EF4-FFF2-40B4-BE49-F238E27FC236}">
                <a16:creationId xmlns:a16="http://schemas.microsoft.com/office/drawing/2014/main" id="{493558D2-2BBC-4A5C-92F7-759262033D5B}"/>
              </a:ext>
            </a:extLst>
          </p:cNvPr>
          <p:cNvSpPr/>
          <p:nvPr/>
        </p:nvSpPr>
        <p:spPr>
          <a:xfrm>
            <a:off x="7185429" y="2954226"/>
            <a:ext cx="4556185" cy="22321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Možnosti řádku, sloupce</a:t>
            </a:r>
          </a:p>
        </p:txBody>
      </p:sp>
      <p:pic>
        <p:nvPicPr>
          <p:cNvPr id="5" name="Picture 2" descr="Procesor s binárními čísly a tištěnými spoji">
            <a:extLst>
              <a:ext uri="{FF2B5EF4-FFF2-40B4-BE49-F238E27FC236}">
                <a16:creationId xmlns:a16="http://schemas.microsoft.com/office/drawing/2014/main" id="{1C373E63-5850-4CD1-8820-DBD25EF73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649" t="6292" r="-1" b="3313"/>
          <a:stretch/>
        </p:blipFill>
        <p:spPr>
          <a:xfrm>
            <a:off x="-10698" y="-4"/>
            <a:ext cx="12233528" cy="6881352"/>
          </a:xfrm>
          <a:prstGeom prst="rect">
            <a:avLst/>
          </a:prstGeom>
        </p:spPr>
      </p:pic>
      <p:sp>
        <p:nvSpPr>
          <p:cNvPr id="13" name="Obdélník 12">
            <a:extLst>
              <a:ext uri="{FF2B5EF4-FFF2-40B4-BE49-F238E27FC236}">
                <a16:creationId xmlns:a16="http://schemas.microsoft.com/office/drawing/2014/main" id="{3F2F061E-4594-4DB7-988A-2A4C6F8FDE55}"/>
              </a:ext>
            </a:extLst>
          </p:cNvPr>
          <p:cNvSpPr/>
          <p:nvPr/>
        </p:nvSpPr>
        <p:spPr>
          <a:xfrm>
            <a:off x="-14218" y="-23356"/>
            <a:ext cx="12233527" cy="690470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dirty="0"/>
          </a:p>
        </p:txBody>
      </p:sp>
      <p:sp>
        <p:nvSpPr>
          <p:cNvPr id="413" name="Obdélník 412">
            <a:extLst>
              <a:ext uri="{FF2B5EF4-FFF2-40B4-BE49-F238E27FC236}">
                <a16:creationId xmlns:a16="http://schemas.microsoft.com/office/drawing/2014/main" id="{D8885BBA-C95E-4FA9-9F59-DB517061B8F3}"/>
              </a:ext>
            </a:extLst>
          </p:cNvPr>
          <p:cNvSpPr/>
          <p:nvPr/>
        </p:nvSpPr>
        <p:spPr>
          <a:xfrm>
            <a:off x="2732914" y="-332868"/>
            <a:ext cx="5820711" cy="1497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cs-CZ" sz="5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Karta vložení</a:t>
            </a:r>
            <a:endParaRPr lang="en-US" sz="54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7" name="TextovéPole 156">
            <a:extLst>
              <a:ext uri="{FF2B5EF4-FFF2-40B4-BE49-F238E27FC236}">
                <a16:creationId xmlns:a16="http://schemas.microsoft.com/office/drawing/2014/main" id="{B39A4844-409F-4CA2-B091-C473FA0F4817}"/>
              </a:ext>
            </a:extLst>
          </p:cNvPr>
          <p:cNvSpPr txBox="1"/>
          <p:nvPr/>
        </p:nvSpPr>
        <p:spPr>
          <a:xfrm>
            <a:off x="220394" y="3710822"/>
            <a:ext cx="22375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dirty="0">
                <a:solidFill>
                  <a:schemeClr val="bg1"/>
                </a:solidFill>
              </a:rPr>
              <a:t>Formátuje buňky jako tabulku</a:t>
            </a:r>
          </a:p>
        </p:txBody>
      </p:sp>
      <p:sp>
        <p:nvSpPr>
          <p:cNvPr id="146" name="TextovéPole 145">
            <a:extLst>
              <a:ext uri="{FF2B5EF4-FFF2-40B4-BE49-F238E27FC236}">
                <a16:creationId xmlns:a16="http://schemas.microsoft.com/office/drawing/2014/main" id="{950F8F6C-0A4D-4AD7-90EA-B35F6C33FF0D}"/>
              </a:ext>
            </a:extLst>
          </p:cNvPr>
          <p:cNvSpPr txBox="1"/>
          <p:nvPr/>
        </p:nvSpPr>
        <p:spPr>
          <a:xfrm>
            <a:off x="3112009" y="3427370"/>
            <a:ext cx="30609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dirty="0">
                <a:solidFill>
                  <a:schemeClr val="bg1"/>
                </a:solidFill>
              </a:rPr>
              <a:t>Vložení obrázku obrazců nebo ikon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41658FDD-7945-429F-907F-663F4B5CE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89" y="1180579"/>
            <a:ext cx="10655482" cy="1373996"/>
          </a:xfrm>
          <a:prstGeom prst="rect">
            <a:avLst/>
          </a:prstGeom>
        </p:spPr>
      </p:pic>
      <p:sp>
        <p:nvSpPr>
          <p:cNvPr id="18" name="Obdélník: se zakulacenými rohy 17">
            <a:extLst>
              <a:ext uri="{FF2B5EF4-FFF2-40B4-BE49-F238E27FC236}">
                <a16:creationId xmlns:a16="http://schemas.microsoft.com/office/drawing/2014/main" id="{4BC9D6AC-B1A7-4C5C-A4C8-D68815CB1749}"/>
              </a:ext>
            </a:extLst>
          </p:cNvPr>
          <p:cNvSpPr/>
          <p:nvPr/>
        </p:nvSpPr>
        <p:spPr>
          <a:xfrm>
            <a:off x="1459895" y="1293433"/>
            <a:ext cx="305568" cy="592068"/>
          </a:xfrm>
          <a:prstGeom prst="round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2" name="Obdélník: se zakulacenými rohy 141">
            <a:extLst>
              <a:ext uri="{FF2B5EF4-FFF2-40B4-BE49-F238E27FC236}">
                <a16:creationId xmlns:a16="http://schemas.microsoft.com/office/drawing/2014/main" id="{8774E661-DC84-4EDC-AC4C-8E4F47EF6697}"/>
              </a:ext>
            </a:extLst>
          </p:cNvPr>
          <p:cNvSpPr/>
          <p:nvPr/>
        </p:nvSpPr>
        <p:spPr>
          <a:xfrm>
            <a:off x="1771962" y="1293433"/>
            <a:ext cx="1961829" cy="592068"/>
          </a:xfrm>
          <a:prstGeom prst="roundRect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5FCCF9A0-7874-44E2-81B7-D0CFC0AC9D6B}"/>
              </a:ext>
            </a:extLst>
          </p:cNvPr>
          <p:cNvCxnSpPr/>
          <p:nvPr/>
        </p:nvCxnSpPr>
        <p:spPr>
          <a:xfrm flipH="1">
            <a:off x="1450914" y="1997385"/>
            <a:ext cx="86405" cy="163312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B8C8D97C-C267-4813-8E5A-5125C2593663}"/>
              </a:ext>
            </a:extLst>
          </p:cNvPr>
          <p:cNvCxnSpPr/>
          <p:nvPr/>
        </p:nvCxnSpPr>
        <p:spPr>
          <a:xfrm>
            <a:off x="3284738" y="1997385"/>
            <a:ext cx="641581" cy="126959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32D7E881-7910-472F-BA88-74B328DBF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7476" y="3184489"/>
            <a:ext cx="2402032" cy="19265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45668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61" name="Rectangle 260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5" name="Flowchart: Document 264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62104" y="1562107"/>
            <a:ext cx="6858000" cy="373379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7" name="Right Triangle 266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391214" y="-284145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bdélník 11">
            <a:extLst>
              <a:ext uri="{FF2B5EF4-FFF2-40B4-BE49-F238E27FC236}">
                <a16:creationId xmlns:a16="http://schemas.microsoft.com/office/drawing/2014/main" id="{493558D2-2BBC-4A5C-92F7-759262033D5B}"/>
              </a:ext>
            </a:extLst>
          </p:cNvPr>
          <p:cNvSpPr/>
          <p:nvPr/>
        </p:nvSpPr>
        <p:spPr>
          <a:xfrm>
            <a:off x="7185429" y="2954226"/>
            <a:ext cx="4556185" cy="22321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Možnosti řádku, sloupce</a:t>
            </a:r>
          </a:p>
        </p:txBody>
      </p:sp>
      <p:pic>
        <p:nvPicPr>
          <p:cNvPr id="5" name="Picture 2" descr="Procesor s binárními čísly a tištěnými spoji">
            <a:extLst>
              <a:ext uri="{FF2B5EF4-FFF2-40B4-BE49-F238E27FC236}">
                <a16:creationId xmlns:a16="http://schemas.microsoft.com/office/drawing/2014/main" id="{1C373E63-5850-4CD1-8820-DBD25EF73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649" t="6292" r="-1" b="3313"/>
          <a:stretch/>
        </p:blipFill>
        <p:spPr>
          <a:xfrm>
            <a:off x="-10698" y="-4"/>
            <a:ext cx="12233528" cy="6881352"/>
          </a:xfrm>
          <a:prstGeom prst="rect">
            <a:avLst/>
          </a:prstGeom>
        </p:spPr>
      </p:pic>
      <p:sp>
        <p:nvSpPr>
          <p:cNvPr id="13" name="Obdélník 12">
            <a:extLst>
              <a:ext uri="{FF2B5EF4-FFF2-40B4-BE49-F238E27FC236}">
                <a16:creationId xmlns:a16="http://schemas.microsoft.com/office/drawing/2014/main" id="{3F2F061E-4594-4DB7-988A-2A4C6F8FDE55}"/>
              </a:ext>
            </a:extLst>
          </p:cNvPr>
          <p:cNvSpPr/>
          <p:nvPr/>
        </p:nvSpPr>
        <p:spPr>
          <a:xfrm>
            <a:off x="-14218" y="-23356"/>
            <a:ext cx="12233527" cy="690470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dirty="0"/>
          </a:p>
        </p:txBody>
      </p:sp>
      <p:sp>
        <p:nvSpPr>
          <p:cNvPr id="413" name="Obdélník 412">
            <a:extLst>
              <a:ext uri="{FF2B5EF4-FFF2-40B4-BE49-F238E27FC236}">
                <a16:creationId xmlns:a16="http://schemas.microsoft.com/office/drawing/2014/main" id="{D8885BBA-C95E-4FA9-9F59-DB517061B8F3}"/>
              </a:ext>
            </a:extLst>
          </p:cNvPr>
          <p:cNvSpPr/>
          <p:nvPr/>
        </p:nvSpPr>
        <p:spPr>
          <a:xfrm>
            <a:off x="2732914" y="-332868"/>
            <a:ext cx="5820711" cy="1497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cs-CZ" sz="5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Karta vložení</a:t>
            </a:r>
            <a:endParaRPr lang="en-US" sz="54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46" name="TextovéPole 145">
            <a:extLst>
              <a:ext uri="{FF2B5EF4-FFF2-40B4-BE49-F238E27FC236}">
                <a16:creationId xmlns:a16="http://schemas.microsoft.com/office/drawing/2014/main" id="{950F8F6C-0A4D-4AD7-90EA-B35F6C33FF0D}"/>
              </a:ext>
            </a:extLst>
          </p:cNvPr>
          <p:cNvSpPr txBox="1"/>
          <p:nvPr/>
        </p:nvSpPr>
        <p:spPr>
          <a:xfrm>
            <a:off x="1162886" y="3213775"/>
            <a:ext cx="35181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dirty="0">
                <a:solidFill>
                  <a:schemeClr val="bg1"/>
                </a:solidFill>
              </a:rPr>
              <a:t>Z hodnot v daných buňkách můžeme vytvořit graf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41658FDD-7945-429F-907F-663F4B5CE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89" y="1180579"/>
            <a:ext cx="10655482" cy="1373996"/>
          </a:xfrm>
          <a:prstGeom prst="rect">
            <a:avLst/>
          </a:prstGeom>
        </p:spPr>
      </p:pic>
      <p:sp>
        <p:nvSpPr>
          <p:cNvPr id="142" name="Obdélník: se zakulacenými rohy 141">
            <a:extLst>
              <a:ext uri="{FF2B5EF4-FFF2-40B4-BE49-F238E27FC236}">
                <a16:creationId xmlns:a16="http://schemas.microsoft.com/office/drawing/2014/main" id="{8774E661-DC84-4EDC-AC4C-8E4F47EF6697}"/>
              </a:ext>
            </a:extLst>
          </p:cNvPr>
          <p:cNvSpPr/>
          <p:nvPr/>
        </p:nvSpPr>
        <p:spPr>
          <a:xfrm>
            <a:off x="4480279" y="1293433"/>
            <a:ext cx="1712044" cy="592068"/>
          </a:xfrm>
          <a:prstGeom prst="round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dirty="0">
              <a:highlight>
                <a:srgbClr val="FFFF00"/>
              </a:highlight>
            </a:endParaRP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B8C8D97C-C267-4813-8E5A-5125C2593663}"/>
              </a:ext>
            </a:extLst>
          </p:cNvPr>
          <p:cNvCxnSpPr>
            <a:cxnSpLocks/>
          </p:cNvCxnSpPr>
          <p:nvPr/>
        </p:nvCxnSpPr>
        <p:spPr>
          <a:xfrm flipH="1">
            <a:off x="2921961" y="1956788"/>
            <a:ext cx="1925091" cy="117258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Obrázek 2">
            <a:extLst>
              <a:ext uri="{FF2B5EF4-FFF2-40B4-BE49-F238E27FC236}">
                <a16:creationId xmlns:a16="http://schemas.microsoft.com/office/drawing/2014/main" id="{357ACB5F-A3ED-4CD2-9551-BCE686DCDB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386" y="4233769"/>
            <a:ext cx="3194581" cy="18838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A8AEBCA-BD48-4ADE-B278-05B6F491F8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1035" y="3698383"/>
            <a:ext cx="2889754" cy="2414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41977D21-DF63-446B-8F73-5186339A8F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5110" y="2981019"/>
            <a:ext cx="3478459" cy="31576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40542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61" name="Rectangle 260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5" name="Flowchart: Document 264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62104" y="1562107"/>
            <a:ext cx="6858000" cy="373379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7" name="Right Triangle 266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391214" y="-284145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bdélník 11">
            <a:extLst>
              <a:ext uri="{FF2B5EF4-FFF2-40B4-BE49-F238E27FC236}">
                <a16:creationId xmlns:a16="http://schemas.microsoft.com/office/drawing/2014/main" id="{493558D2-2BBC-4A5C-92F7-759262033D5B}"/>
              </a:ext>
            </a:extLst>
          </p:cNvPr>
          <p:cNvSpPr/>
          <p:nvPr/>
        </p:nvSpPr>
        <p:spPr>
          <a:xfrm>
            <a:off x="7185429" y="2954226"/>
            <a:ext cx="4556185" cy="22321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Možnosti řádku, sloupce</a:t>
            </a:r>
          </a:p>
        </p:txBody>
      </p:sp>
      <p:pic>
        <p:nvPicPr>
          <p:cNvPr id="5" name="Picture 2" descr="Procesor s binárními čísly a tištěnými spoji">
            <a:extLst>
              <a:ext uri="{FF2B5EF4-FFF2-40B4-BE49-F238E27FC236}">
                <a16:creationId xmlns:a16="http://schemas.microsoft.com/office/drawing/2014/main" id="{1C373E63-5850-4CD1-8820-DBD25EF73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649" t="6292" r="-1" b="3313"/>
          <a:stretch/>
        </p:blipFill>
        <p:spPr>
          <a:xfrm>
            <a:off x="-10698" y="-4"/>
            <a:ext cx="12233528" cy="6881352"/>
          </a:xfrm>
          <a:prstGeom prst="rect">
            <a:avLst/>
          </a:prstGeom>
        </p:spPr>
      </p:pic>
      <p:sp>
        <p:nvSpPr>
          <p:cNvPr id="13" name="Obdélník 12">
            <a:extLst>
              <a:ext uri="{FF2B5EF4-FFF2-40B4-BE49-F238E27FC236}">
                <a16:creationId xmlns:a16="http://schemas.microsoft.com/office/drawing/2014/main" id="{3F2F061E-4594-4DB7-988A-2A4C6F8FDE55}"/>
              </a:ext>
            </a:extLst>
          </p:cNvPr>
          <p:cNvSpPr/>
          <p:nvPr/>
        </p:nvSpPr>
        <p:spPr>
          <a:xfrm>
            <a:off x="-14218" y="-23356"/>
            <a:ext cx="12233527" cy="690470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dirty="0"/>
          </a:p>
        </p:txBody>
      </p:sp>
      <p:sp>
        <p:nvSpPr>
          <p:cNvPr id="413" name="Obdélník 412">
            <a:extLst>
              <a:ext uri="{FF2B5EF4-FFF2-40B4-BE49-F238E27FC236}">
                <a16:creationId xmlns:a16="http://schemas.microsoft.com/office/drawing/2014/main" id="{D8885BBA-C95E-4FA9-9F59-DB517061B8F3}"/>
              </a:ext>
            </a:extLst>
          </p:cNvPr>
          <p:cNvSpPr/>
          <p:nvPr/>
        </p:nvSpPr>
        <p:spPr>
          <a:xfrm>
            <a:off x="2732914" y="-332868"/>
            <a:ext cx="5820711" cy="1497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cs-CZ" sz="5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Karta vložení</a:t>
            </a:r>
            <a:endParaRPr lang="en-US" sz="54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46" name="TextovéPole 145">
            <a:extLst>
              <a:ext uri="{FF2B5EF4-FFF2-40B4-BE49-F238E27FC236}">
                <a16:creationId xmlns:a16="http://schemas.microsoft.com/office/drawing/2014/main" id="{950F8F6C-0A4D-4AD7-90EA-B35F6C33FF0D}"/>
              </a:ext>
            </a:extLst>
          </p:cNvPr>
          <p:cNvSpPr txBox="1"/>
          <p:nvPr/>
        </p:nvSpPr>
        <p:spPr>
          <a:xfrm>
            <a:off x="456477" y="3186280"/>
            <a:ext cx="35181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dirty="0">
                <a:solidFill>
                  <a:schemeClr val="bg1"/>
                </a:solidFill>
              </a:rPr>
              <a:t>Vyhledá pozici na mapě podle souřadnic z daných buněk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41658FDD-7945-429F-907F-663F4B5CE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89" y="1180579"/>
            <a:ext cx="10655482" cy="1373996"/>
          </a:xfrm>
          <a:prstGeom prst="rect">
            <a:avLst/>
          </a:prstGeom>
        </p:spPr>
      </p:pic>
      <p:sp>
        <p:nvSpPr>
          <p:cNvPr id="142" name="Obdélník: se zakulacenými rohy 141">
            <a:extLst>
              <a:ext uri="{FF2B5EF4-FFF2-40B4-BE49-F238E27FC236}">
                <a16:creationId xmlns:a16="http://schemas.microsoft.com/office/drawing/2014/main" id="{8774E661-DC84-4EDC-AC4C-8E4F47EF6697}"/>
              </a:ext>
            </a:extLst>
          </p:cNvPr>
          <p:cNvSpPr/>
          <p:nvPr/>
        </p:nvSpPr>
        <p:spPr>
          <a:xfrm>
            <a:off x="5441363" y="1293433"/>
            <a:ext cx="365598" cy="592068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dirty="0">
              <a:highlight>
                <a:srgbClr val="FFFF00"/>
              </a:highlight>
            </a:endParaRP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B8C8D97C-C267-4813-8E5A-5125C2593663}"/>
              </a:ext>
            </a:extLst>
          </p:cNvPr>
          <p:cNvCxnSpPr>
            <a:cxnSpLocks/>
          </p:cNvCxnSpPr>
          <p:nvPr/>
        </p:nvCxnSpPr>
        <p:spPr>
          <a:xfrm flipH="1">
            <a:off x="2191404" y="1956789"/>
            <a:ext cx="3206620" cy="10971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Obrázek 6">
            <a:extLst>
              <a:ext uri="{FF2B5EF4-FFF2-40B4-BE49-F238E27FC236}">
                <a16:creationId xmlns:a16="http://schemas.microsoft.com/office/drawing/2014/main" id="{B4DCEC69-85D7-4F54-A14C-F245CB95F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455" y="4352380"/>
            <a:ext cx="1743607" cy="18960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68A3A1F2-41F9-409E-8399-FEE10E928EC5}"/>
              </a:ext>
            </a:extLst>
          </p:cNvPr>
          <p:cNvSpPr/>
          <p:nvPr/>
        </p:nvSpPr>
        <p:spPr>
          <a:xfrm>
            <a:off x="6571352" y="1293433"/>
            <a:ext cx="1104006" cy="592055"/>
          </a:xfrm>
          <a:prstGeom prst="roundRect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DECF3EA9-335E-415E-A6F5-1F2B1DC69CFD}"/>
              </a:ext>
            </a:extLst>
          </p:cNvPr>
          <p:cNvCxnSpPr>
            <a:cxnSpLocks/>
          </p:cNvCxnSpPr>
          <p:nvPr/>
        </p:nvCxnSpPr>
        <p:spPr>
          <a:xfrm>
            <a:off x="7188594" y="2021004"/>
            <a:ext cx="888606" cy="111827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ovéPole 147">
            <a:extLst>
              <a:ext uri="{FF2B5EF4-FFF2-40B4-BE49-F238E27FC236}">
                <a16:creationId xmlns:a16="http://schemas.microsoft.com/office/drawing/2014/main" id="{093EAF7F-CB0B-4A21-A377-0761ADA08F37}"/>
              </a:ext>
            </a:extLst>
          </p:cNvPr>
          <p:cNvSpPr txBox="1"/>
          <p:nvPr/>
        </p:nvSpPr>
        <p:spPr>
          <a:xfrm>
            <a:off x="7492222" y="3139281"/>
            <a:ext cx="35181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dirty="0">
                <a:solidFill>
                  <a:schemeClr val="bg1"/>
                </a:solidFill>
              </a:rPr>
              <a:t>Z hodnot označených buňek vytvoří graf do určené buňky</a:t>
            </a:r>
          </a:p>
        </p:txBody>
      </p:sp>
      <p:pic>
        <p:nvPicPr>
          <p:cNvPr id="17" name="Obrázek 16">
            <a:extLst>
              <a:ext uri="{FF2B5EF4-FFF2-40B4-BE49-F238E27FC236}">
                <a16:creationId xmlns:a16="http://schemas.microsoft.com/office/drawing/2014/main" id="{FB904FE1-CD40-4CDE-ADB3-E3BAC7B915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8194" y="4161187"/>
            <a:ext cx="1457070" cy="92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34669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E50D19-F379-4C92-857E-289B6DFA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6653685-2EC1-4BAB-A268-CCBF3FA7F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EA595A4-7B25-4A1B-9CE7-928167F410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72" r="30199" b="8393"/>
          <a:stretch/>
        </p:blipFill>
        <p:spPr>
          <a:xfrm>
            <a:off x="-25643" y="6"/>
            <a:ext cx="12175386" cy="6857994"/>
          </a:xfrm>
          <a:prstGeom prst="rect">
            <a:avLst/>
          </a:prstGeom>
        </p:spPr>
      </p:pic>
      <p:pic>
        <p:nvPicPr>
          <p:cNvPr id="5" name="Picture 2" descr="Procesor s binárními čísly a tištěnými spoji">
            <a:extLst>
              <a:ext uri="{FF2B5EF4-FFF2-40B4-BE49-F238E27FC236}">
                <a16:creationId xmlns:a16="http://schemas.microsoft.com/office/drawing/2014/main" id="{3B873193-300D-4082-800D-DBE83884F3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43" r="22404" b="-1"/>
          <a:stretch/>
        </p:blipFill>
        <p:spPr>
          <a:xfrm>
            <a:off x="6062050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C05BD9C0-AB2B-4EAF-B22D-2BA5ABB6E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67" y="417514"/>
            <a:ext cx="5822185" cy="1530229"/>
          </a:xfrm>
          <a:prstGeom prst="rect">
            <a:avLst/>
          </a:prstGeom>
        </p:spPr>
      </p:pic>
      <p:sp>
        <p:nvSpPr>
          <p:cNvPr id="11" name="TextovéPole 10">
            <a:extLst>
              <a:ext uri="{FF2B5EF4-FFF2-40B4-BE49-F238E27FC236}">
                <a16:creationId xmlns:a16="http://schemas.microsoft.com/office/drawing/2014/main" id="{9E065F6C-E8AB-49B7-BE57-DBC81BAB0998}"/>
              </a:ext>
            </a:extLst>
          </p:cNvPr>
          <p:cNvSpPr txBox="1"/>
          <p:nvPr/>
        </p:nvSpPr>
        <p:spPr>
          <a:xfrm>
            <a:off x="1011868" y="2170423"/>
            <a:ext cx="49516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dirty="0"/>
              <a:t>Tabulkový kalkulátor je program sloužící k matematickým operacím s číselnými údaji.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5A2C06D5-6B81-4357-B891-84555AB53064}"/>
              </a:ext>
            </a:extLst>
          </p:cNvPr>
          <p:cNvSpPr txBox="1"/>
          <p:nvPr/>
        </p:nvSpPr>
        <p:spPr>
          <a:xfrm>
            <a:off x="947759" y="2959794"/>
            <a:ext cx="5178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dirty="0"/>
              <a:t>Tento program obashuje několi tzv. listů a </a:t>
            </a:r>
            <a:r>
              <a:rPr lang="cs-CZ" dirty="0"/>
              <a:t>každý list obsahuje řádky označované 1; 2; 3 a sloupce označované A; B; C.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361E7668-4605-44AB-B7B7-4FC4F2E6FA90}"/>
              </a:ext>
            </a:extLst>
          </p:cNvPr>
          <p:cNvSpPr txBox="1"/>
          <p:nvPr/>
        </p:nvSpPr>
        <p:spPr>
          <a:xfrm>
            <a:off x="1011868" y="4026164"/>
            <a:ext cx="47558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dirty="0"/>
              <a:t>Průsečík řádku a sloupce se nazývá buňka. Každá buňka má své jedinečné označení.</a:t>
            </a:r>
          </a:p>
        </p:txBody>
      </p:sp>
    </p:spTree>
    <p:extLst>
      <p:ext uri="{BB962C8B-B14F-4D97-AF65-F5344CB8AC3E}">
        <p14:creationId xmlns:p14="http://schemas.microsoft.com/office/powerpoint/2010/main" val="1884170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61" name="Rectangle 260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5" name="Flowchart: Document 264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62104" y="1562107"/>
            <a:ext cx="6858000" cy="373379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7" name="Right Triangle 266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391214" y="-284145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bdélník 11">
            <a:extLst>
              <a:ext uri="{FF2B5EF4-FFF2-40B4-BE49-F238E27FC236}">
                <a16:creationId xmlns:a16="http://schemas.microsoft.com/office/drawing/2014/main" id="{493558D2-2BBC-4A5C-92F7-759262033D5B}"/>
              </a:ext>
            </a:extLst>
          </p:cNvPr>
          <p:cNvSpPr/>
          <p:nvPr/>
        </p:nvSpPr>
        <p:spPr>
          <a:xfrm>
            <a:off x="7185429" y="2954226"/>
            <a:ext cx="4556185" cy="22321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Možnosti řádku, sloupce</a:t>
            </a:r>
          </a:p>
        </p:txBody>
      </p:sp>
      <p:pic>
        <p:nvPicPr>
          <p:cNvPr id="5" name="Picture 2" descr="Procesor s binárními čísly a tištěnými spoji">
            <a:extLst>
              <a:ext uri="{FF2B5EF4-FFF2-40B4-BE49-F238E27FC236}">
                <a16:creationId xmlns:a16="http://schemas.microsoft.com/office/drawing/2014/main" id="{1C373E63-5850-4CD1-8820-DBD25EF73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649" t="6292" r="-1" b="3313"/>
          <a:stretch/>
        </p:blipFill>
        <p:spPr>
          <a:xfrm>
            <a:off x="-10698" y="-4"/>
            <a:ext cx="12233528" cy="6881352"/>
          </a:xfrm>
          <a:prstGeom prst="rect">
            <a:avLst/>
          </a:prstGeom>
        </p:spPr>
      </p:pic>
      <p:sp>
        <p:nvSpPr>
          <p:cNvPr id="13" name="Obdélník 12">
            <a:extLst>
              <a:ext uri="{FF2B5EF4-FFF2-40B4-BE49-F238E27FC236}">
                <a16:creationId xmlns:a16="http://schemas.microsoft.com/office/drawing/2014/main" id="{3F2F061E-4594-4DB7-988A-2A4C6F8FDE55}"/>
              </a:ext>
            </a:extLst>
          </p:cNvPr>
          <p:cNvSpPr/>
          <p:nvPr/>
        </p:nvSpPr>
        <p:spPr>
          <a:xfrm>
            <a:off x="-14218" y="-23356"/>
            <a:ext cx="12233527" cy="690470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dirty="0"/>
          </a:p>
        </p:txBody>
      </p:sp>
      <p:sp>
        <p:nvSpPr>
          <p:cNvPr id="413" name="Obdélník 412">
            <a:extLst>
              <a:ext uri="{FF2B5EF4-FFF2-40B4-BE49-F238E27FC236}">
                <a16:creationId xmlns:a16="http://schemas.microsoft.com/office/drawing/2014/main" id="{D8885BBA-C95E-4FA9-9F59-DB517061B8F3}"/>
              </a:ext>
            </a:extLst>
          </p:cNvPr>
          <p:cNvSpPr/>
          <p:nvPr/>
        </p:nvSpPr>
        <p:spPr>
          <a:xfrm>
            <a:off x="2732914" y="-332868"/>
            <a:ext cx="5820711" cy="1497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cs-CZ" sz="5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Karta vložení</a:t>
            </a:r>
            <a:endParaRPr lang="en-US" sz="54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46" name="TextovéPole 145">
            <a:extLst>
              <a:ext uri="{FF2B5EF4-FFF2-40B4-BE49-F238E27FC236}">
                <a16:creationId xmlns:a16="http://schemas.microsoft.com/office/drawing/2014/main" id="{950F8F6C-0A4D-4AD7-90EA-B35F6C33FF0D}"/>
              </a:ext>
            </a:extLst>
          </p:cNvPr>
          <p:cNvSpPr txBox="1"/>
          <p:nvPr/>
        </p:nvSpPr>
        <p:spPr>
          <a:xfrm>
            <a:off x="6279930" y="2788135"/>
            <a:ext cx="2688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dirty="0">
                <a:solidFill>
                  <a:schemeClr val="bg1"/>
                </a:solidFill>
              </a:rPr>
              <a:t>Vloží záhlaví a zápatí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41658FDD-7945-429F-907F-663F4B5CE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89" y="1180579"/>
            <a:ext cx="10655482" cy="1373996"/>
          </a:xfrm>
          <a:prstGeom prst="rect">
            <a:avLst/>
          </a:prstGeom>
        </p:spPr>
      </p:pic>
      <p:sp>
        <p:nvSpPr>
          <p:cNvPr id="142" name="Obdélník: se zakulacenými rohy 141">
            <a:extLst>
              <a:ext uri="{FF2B5EF4-FFF2-40B4-BE49-F238E27FC236}">
                <a16:creationId xmlns:a16="http://schemas.microsoft.com/office/drawing/2014/main" id="{8774E661-DC84-4EDC-AC4C-8E4F47EF6697}"/>
              </a:ext>
            </a:extLst>
          </p:cNvPr>
          <p:cNvSpPr/>
          <p:nvPr/>
        </p:nvSpPr>
        <p:spPr>
          <a:xfrm>
            <a:off x="9197198" y="1293433"/>
            <a:ext cx="310783" cy="592068"/>
          </a:xfrm>
          <a:prstGeom prst="round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dirty="0">
              <a:highlight>
                <a:srgbClr val="FFFF00"/>
              </a:highlight>
            </a:endParaRP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B8C8D97C-C267-4813-8E5A-5125C2593663}"/>
              </a:ext>
            </a:extLst>
          </p:cNvPr>
          <p:cNvCxnSpPr>
            <a:cxnSpLocks/>
          </p:cNvCxnSpPr>
          <p:nvPr/>
        </p:nvCxnSpPr>
        <p:spPr>
          <a:xfrm flipH="1">
            <a:off x="7820354" y="1989388"/>
            <a:ext cx="1370637" cy="70308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Obrázek 142" descr="Obsah obrázku snímek obrazovky&#10;&#10;Popis vygenerován s vysokou mírou spolehlivosti">
            <a:extLst>
              <a:ext uri="{FF2B5EF4-FFF2-40B4-BE49-F238E27FC236}">
                <a16:creationId xmlns:a16="http://schemas.microsoft.com/office/drawing/2014/main" id="{04E3FCF8-4E1A-46E9-A6C1-60A0C074802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4" t="40520" r="52137"/>
          <a:stretch/>
        </p:blipFill>
        <p:spPr>
          <a:xfrm>
            <a:off x="614568" y="3447612"/>
            <a:ext cx="5405898" cy="1129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4" name="Obrázek 143" descr="Obsah obrázku snímek obrazovky&#10;&#10;Popis vygenerován s vysokou mírou spolehlivosti">
            <a:extLst>
              <a:ext uri="{FF2B5EF4-FFF2-40B4-BE49-F238E27FC236}">
                <a16:creationId xmlns:a16="http://schemas.microsoft.com/office/drawing/2014/main" id="{04E3FCF8-4E1A-46E9-A6C1-60A0C074802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60" t="40184"/>
          <a:stretch/>
        </p:blipFill>
        <p:spPr>
          <a:xfrm>
            <a:off x="614568" y="4861511"/>
            <a:ext cx="5405900" cy="1135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5BA13221-153B-4114-BE9B-00768EFF575A}"/>
              </a:ext>
            </a:extLst>
          </p:cNvPr>
          <p:cNvSpPr/>
          <p:nvPr/>
        </p:nvSpPr>
        <p:spPr>
          <a:xfrm>
            <a:off x="9517708" y="1474281"/>
            <a:ext cx="669200" cy="144680"/>
          </a:xfrm>
          <a:prstGeom prst="round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: se zakulacenými rohy 7">
            <a:extLst>
              <a:ext uri="{FF2B5EF4-FFF2-40B4-BE49-F238E27FC236}">
                <a16:creationId xmlns:a16="http://schemas.microsoft.com/office/drawing/2014/main" id="{F609D0D5-2667-4677-A202-10A8DC8F9482}"/>
              </a:ext>
            </a:extLst>
          </p:cNvPr>
          <p:cNvSpPr/>
          <p:nvPr/>
        </p:nvSpPr>
        <p:spPr>
          <a:xfrm>
            <a:off x="9507981" y="1589467"/>
            <a:ext cx="385691" cy="178061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BACE2FBC-FEE6-453F-81F6-82E35BCEF5BB}"/>
              </a:ext>
            </a:extLst>
          </p:cNvPr>
          <p:cNvCxnSpPr/>
          <p:nvPr/>
        </p:nvCxnSpPr>
        <p:spPr>
          <a:xfrm flipH="1">
            <a:off x="8188032" y="1893723"/>
            <a:ext cx="1451702" cy="1924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78D35260-3CDB-4114-9DA3-2FB7B52DD2D2}"/>
              </a:ext>
            </a:extLst>
          </p:cNvPr>
          <p:cNvCxnSpPr/>
          <p:nvPr/>
        </p:nvCxnSpPr>
        <p:spPr>
          <a:xfrm>
            <a:off x="10096490" y="1718518"/>
            <a:ext cx="459060" cy="16035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ovéPole 150">
            <a:extLst>
              <a:ext uri="{FF2B5EF4-FFF2-40B4-BE49-F238E27FC236}">
                <a16:creationId xmlns:a16="http://schemas.microsoft.com/office/drawing/2014/main" id="{EEE569F3-AAF1-4EBC-938F-018F103F01E1}"/>
              </a:ext>
            </a:extLst>
          </p:cNvPr>
          <p:cNvSpPr txBox="1"/>
          <p:nvPr/>
        </p:nvSpPr>
        <p:spPr>
          <a:xfrm>
            <a:off x="7016738" y="3938709"/>
            <a:ext cx="1769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dirty="0">
                <a:solidFill>
                  <a:schemeClr val="bg1"/>
                </a:solidFill>
              </a:rPr>
              <a:t>Vloží object</a:t>
            </a:r>
          </a:p>
        </p:txBody>
      </p:sp>
      <p:sp>
        <p:nvSpPr>
          <p:cNvPr id="152" name="TextovéPole 151">
            <a:extLst>
              <a:ext uri="{FF2B5EF4-FFF2-40B4-BE49-F238E27FC236}">
                <a16:creationId xmlns:a16="http://schemas.microsoft.com/office/drawing/2014/main" id="{C6D6701A-A82A-47FA-8D53-0760EB09C1D6}"/>
              </a:ext>
            </a:extLst>
          </p:cNvPr>
          <p:cNvSpPr txBox="1"/>
          <p:nvPr/>
        </p:nvSpPr>
        <p:spPr>
          <a:xfrm>
            <a:off x="9641405" y="3382597"/>
            <a:ext cx="1764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dirty="0">
                <a:solidFill>
                  <a:schemeClr val="bg1"/>
                </a:solidFill>
              </a:rPr>
              <a:t>Vloží podpis</a:t>
            </a:r>
          </a:p>
        </p:txBody>
      </p:sp>
      <p:pic>
        <p:nvPicPr>
          <p:cNvPr id="16" name="Obrázek 15">
            <a:extLst>
              <a:ext uri="{FF2B5EF4-FFF2-40B4-BE49-F238E27FC236}">
                <a16:creationId xmlns:a16="http://schemas.microsoft.com/office/drawing/2014/main" id="{2236973D-C03F-4A2D-8DF4-18F1B71194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4373" y="4232219"/>
            <a:ext cx="2358570" cy="18395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45241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61" name="Rectangle 260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5" name="Flowchart: Document 264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62104" y="1562107"/>
            <a:ext cx="6858000" cy="373379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7" name="Right Triangle 266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391214" y="-284145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bdélník 11">
            <a:extLst>
              <a:ext uri="{FF2B5EF4-FFF2-40B4-BE49-F238E27FC236}">
                <a16:creationId xmlns:a16="http://schemas.microsoft.com/office/drawing/2014/main" id="{493558D2-2BBC-4A5C-92F7-759262033D5B}"/>
              </a:ext>
            </a:extLst>
          </p:cNvPr>
          <p:cNvSpPr/>
          <p:nvPr/>
        </p:nvSpPr>
        <p:spPr>
          <a:xfrm>
            <a:off x="7185429" y="2954226"/>
            <a:ext cx="4556185" cy="22321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Možnosti řádku, sloupce</a:t>
            </a:r>
          </a:p>
        </p:txBody>
      </p:sp>
      <p:pic>
        <p:nvPicPr>
          <p:cNvPr id="5" name="Picture 2" descr="Procesor s binárními čísly a tištěnými spoji">
            <a:extLst>
              <a:ext uri="{FF2B5EF4-FFF2-40B4-BE49-F238E27FC236}">
                <a16:creationId xmlns:a16="http://schemas.microsoft.com/office/drawing/2014/main" id="{1C373E63-5850-4CD1-8820-DBD25EF73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649" t="6292" r="-1" b="3313"/>
          <a:stretch/>
        </p:blipFill>
        <p:spPr>
          <a:xfrm>
            <a:off x="-10698" y="-4"/>
            <a:ext cx="12233528" cy="6881352"/>
          </a:xfrm>
          <a:prstGeom prst="rect">
            <a:avLst/>
          </a:prstGeom>
        </p:spPr>
      </p:pic>
      <p:sp>
        <p:nvSpPr>
          <p:cNvPr id="13" name="Obdélník 12">
            <a:extLst>
              <a:ext uri="{FF2B5EF4-FFF2-40B4-BE49-F238E27FC236}">
                <a16:creationId xmlns:a16="http://schemas.microsoft.com/office/drawing/2014/main" id="{3F2F061E-4594-4DB7-988A-2A4C6F8FDE55}"/>
              </a:ext>
            </a:extLst>
          </p:cNvPr>
          <p:cNvSpPr/>
          <p:nvPr/>
        </p:nvSpPr>
        <p:spPr>
          <a:xfrm>
            <a:off x="-14218" y="-23356"/>
            <a:ext cx="12233527" cy="690470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dirty="0"/>
          </a:p>
        </p:txBody>
      </p:sp>
      <p:sp>
        <p:nvSpPr>
          <p:cNvPr id="413" name="Obdélník 412">
            <a:extLst>
              <a:ext uri="{FF2B5EF4-FFF2-40B4-BE49-F238E27FC236}">
                <a16:creationId xmlns:a16="http://schemas.microsoft.com/office/drawing/2014/main" id="{D8885BBA-C95E-4FA9-9F59-DB517061B8F3}"/>
              </a:ext>
            </a:extLst>
          </p:cNvPr>
          <p:cNvSpPr/>
          <p:nvPr/>
        </p:nvSpPr>
        <p:spPr>
          <a:xfrm>
            <a:off x="2732914" y="-332868"/>
            <a:ext cx="5820711" cy="1497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cs-CZ" sz="5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Karta Vzorce</a:t>
            </a:r>
            <a:endParaRPr lang="en-US" sz="54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46" name="TextovéPole 145">
            <a:extLst>
              <a:ext uri="{FF2B5EF4-FFF2-40B4-BE49-F238E27FC236}">
                <a16:creationId xmlns:a16="http://schemas.microsoft.com/office/drawing/2014/main" id="{950F8F6C-0A4D-4AD7-90EA-B35F6C33FF0D}"/>
              </a:ext>
            </a:extLst>
          </p:cNvPr>
          <p:cNvSpPr txBox="1"/>
          <p:nvPr/>
        </p:nvSpPr>
        <p:spPr>
          <a:xfrm>
            <a:off x="996273" y="3822022"/>
            <a:ext cx="26885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dirty="0">
                <a:solidFill>
                  <a:schemeClr val="bg1"/>
                </a:solidFill>
              </a:rPr>
              <a:t>Vyhledává funkce jako např. FORMALATEXT, INDEX, ODKAZ atd.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2F533E78-2B41-4F88-9A4C-D323A3F0C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43" y="1273971"/>
            <a:ext cx="10655481" cy="1467790"/>
          </a:xfrm>
          <a:prstGeom prst="rect">
            <a:avLst/>
          </a:prstGeom>
        </p:spPr>
      </p:pic>
      <p:sp>
        <p:nvSpPr>
          <p:cNvPr id="7" name="Obdélník: se zakulacenými rohy 6">
            <a:extLst>
              <a:ext uri="{FF2B5EF4-FFF2-40B4-BE49-F238E27FC236}">
                <a16:creationId xmlns:a16="http://schemas.microsoft.com/office/drawing/2014/main" id="{0CD8F814-3825-4CA3-986B-2A51D3DD4A7E}"/>
              </a:ext>
            </a:extLst>
          </p:cNvPr>
          <p:cNvSpPr/>
          <p:nvPr/>
        </p:nvSpPr>
        <p:spPr>
          <a:xfrm>
            <a:off x="2416158" y="1431251"/>
            <a:ext cx="350858" cy="557164"/>
          </a:xfrm>
          <a:prstGeom prst="roundRect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8B524071-7ED5-4EAF-BD4D-AA8EB55F68A5}"/>
              </a:ext>
            </a:extLst>
          </p:cNvPr>
          <p:cNvCxnSpPr/>
          <p:nvPr/>
        </p:nvCxnSpPr>
        <p:spPr>
          <a:xfrm flipH="1">
            <a:off x="2298882" y="2134474"/>
            <a:ext cx="292705" cy="156812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Obrázek 16">
            <a:extLst>
              <a:ext uri="{FF2B5EF4-FFF2-40B4-BE49-F238E27FC236}">
                <a16:creationId xmlns:a16="http://schemas.microsoft.com/office/drawing/2014/main" id="{C69A57EE-74FE-47B8-ABB3-905669AA36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470" y="3091639"/>
            <a:ext cx="1088726" cy="30045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7937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1DB842-FE14-47AB-868B-55E47B598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16F20D8-CA34-4745-B8AC-A9994D357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81449809-107B-4102-901F-7DEB93924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807" y="0"/>
            <a:ext cx="12173713" cy="6858000"/>
          </a:xfrm>
          <a:prstGeom prst="rect">
            <a:avLst/>
          </a:prstGeom>
        </p:spPr>
      </p:pic>
      <p:pic>
        <p:nvPicPr>
          <p:cNvPr id="5" name="Picture 2" descr="Procesor s binárními čísly a tištěnými spoji">
            <a:extLst>
              <a:ext uri="{FF2B5EF4-FFF2-40B4-BE49-F238E27FC236}">
                <a16:creationId xmlns:a16="http://schemas.microsoft.com/office/drawing/2014/main" id="{B36FF988-F352-4FFD-B0FD-44882D4D98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43" r="22404" b="-1"/>
          <a:stretch/>
        </p:blipFill>
        <p:spPr>
          <a:xfrm>
            <a:off x="6062050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7" name="Obdélník 6">
            <a:extLst>
              <a:ext uri="{FF2B5EF4-FFF2-40B4-BE49-F238E27FC236}">
                <a16:creationId xmlns:a16="http://schemas.microsoft.com/office/drawing/2014/main" id="{EC8560CB-0926-43A6-AFE3-2CCAFC02C32F}"/>
              </a:ext>
            </a:extLst>
          </p:cNvPr>
          <p:cNvSpPr/>
          <p:nvPr/>
        </p:nvSpPr>
        <p:spPr>
          <a:xfrm>
            <a:off x="108266" y="2678460"/>
            <a:ext cx="5820711" cy="1497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cs-CZ" sz="5400" b="1" dirty="0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Děkujeme za pozornost</a:t>
            </a:r>
            <a:endParaRPr lang="en-US" sz="5400" b="1" dirty="0">
              <a:ln w="1016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8392695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361BB2-AFE7-4A13-8C1B-C50F4E51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B2B9F6-17C7-455D-9850-0DFF988E1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E97F9E86-13CE-4D61-837E-BA0F48504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" y="0"/>
            <a:ext cx="12173713" cy="6858000"/>
          </a:xfrm>
          <a:prstGeom prst="rect">
            <a:avLst/>
          </a:prstGeom>
        </p:spPr>
      </p:pic>
      <p:pic>
        <p:nvPicPr>
          <p:cNvPr id="5" name="Picture 2" descr="Procesor s binárními čísly a tištěnými spoji">
            <a:extLst>
              <a:ext uri="{FF2B5EF4-FFF2-40B4-BE49-F238E27FC236}">
                <a16:creationId xmlns:a16="http://schemas.microsoft.com/office/drawing/2014/main" id="{8E463409-EDDB-4521-ADC0-3884ED8FD8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43" r="22404" b="-1"/>
          <a:stretch/>
        </p:blipFill>
        <p:spPr>
          <a:xfrm>
            <a:off x="6062050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9C3C52C8-B893-4273-965B-792EDF48036C}"/>
              </a:ext>
            </a:extLst>
          </p:cNvPr>
          <p:cNvSpPr/>
          <p:nvPr/>
        </p:nvSpPr>
        <p:spPr>
          <a:xfrm>
            <a:off x="1011868" y="1080903"/>
            <a:ext cx="3004985" cy="8250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cs-CZ" sz="5400" b="1" dirty="0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Historie</a:t>
            </a:r>
            <a:endParaRPr lang="en-US" sz="5400" b="1" dirty="0">
              <a:ln w="1016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CB2AC979-889E-4E86-86AA-5EE8E0F53CD0}"/>
              </a:ext>
            </a:extLst>
          </p:cNvPr>
          <p:cNvSpPr txBox="1"/>
          <p:nvPr/>
        </p:nvSpPr>
        <p:spPr>
          <a:xfrm>
            <a:off x="1246694" y="2156933"/>
            <a:ext cx="53143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dirty="0"/>
              <a:t>Používaný software v historii byl např. </a:t>
            </a:r>
            <a:r>
              <a:rPr lang="cs-CZ" dirty="0" err="1"/>
              <a:t>VisiCalc</a:t>
            </a:r>
            <a:r>
              <a:rPr lang="cs-CZ" dirty="0"/>
              <a:t>, </a:t>
            </a:r>
            <a:r>
              <a:rPr lang="cs-CZ" dirty="0" err="1"/>
              <a:t>MultiPlan</a:t>
            </a:r>
            <a:r>
              <a:rPr lang="cs-CZ" dirty="0"/>
              <a:t>, </a:t>
            </a:r>
            <a:r>
              <a:rPr lang="cs-CZ" dirty="0" err="1"/>
              <a:t>SuperCalc</a:t>
            </a:r>
            <a:r>
              <a:rPr lang="cs-CZ" dirty="0"/>
              <a:t>.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5E4A213-CAB4-4945-8165-8B22B04CC615}"/>
              </a:ext>
            </a:extLst>
          </p:cNvPr>
          <p:cNvSpPr txBox="1"/>
          <p:nvPr/>
        </p:nvSpPr>
        <p:spPr>
          <a:xfrm>
            <a:off x="1246694" y="3105118"/>
            <a:ext cx="40228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dirty="0"/>
              <a:t>V dnešní době lze použít například Microsoft Excel, </a:t>
            </a:r>
            <a:r>
              <a:rPr lang="cs-CZ" dirty="0" err="1"/>
              <a:t>OpenOffice</a:t>
            </a:r>
            <a:r>
              <a:rPr lang="cs-CZ" dirty="0"/>
              <a:t> </a:t>
            </a:r>
            <a:r>
              <a:rPr lang="cs-CZ" dirty="0" err="1"/>
              <a:t>Calc</a:t>
            </a:r>
            <a:r>
              <a:rPr lang="cs-CZ" dirty="0"/>
              <a:t>, LibreOffice </a:t>
            </a:r>
            <a:r>
              <a:rPr lang="cs-CZ" dirty="0" err="1"/>
              <a:t>Calc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63120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1DB842-FE14-47AB-868B-55E47B598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16F20D8-CA34-4745-B8AC-A9994D357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81449809-107B-4102-901F-7DEB93924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807" y="0"/>
            <a:ext cx="12173713" cy="6858000"/>
          </a:xfrm>
          <a:prstGeom prst="rect">
            <a:avLst/>
          </a:prstGeom>
        </p:spPr>
      </p:pic>
      <p:pic>
        <p:nvPicPr>
          <p:cNvPr id="5" name="Picture 2" descr="Procesor s binárními čísly a tištěnými spoji">
            <a:extLst>
              <a:ext uri="{FF2B5EF4-FFF2-40B4-BE49-F238E27FC236}">
                <a16:creationId xmlns:a16="http://schemas.microsoft.com/office/drawing/2014/main" id="{B36FF988-F352-4FFD-B0FD-44882D4D98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43" r="22404" b="-1"/>
          <a:stretch/>
        </p:blipFill>
        <p:spPr>
          <a:xfrm>
            <a:off x="6062050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7" name="Obdélník 6">
            <a:extLst>
              <a:ext uri="{FF2B5EF4-FFF2-40B4-BE49-F238E27FC236}">
                <a16:creationId xmlns:a16="http://schemas.microsoft.com/office/drawing/2014/main" id="{EC8560CB-0926-43A6-AFE3-2CCAFC02C32F}"/>
              </a:ext>
            </a:extLst>
          </p:cNvPr>
          <p:cNvSpPr/>
          <p:nvPr/>
        </p:nvSpPr>
        <p:spPr>
          <a:xfrm>
            <a:off x="43094" y="393094"/>
            <a:ext cx="5820711" cy="1497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cs-CZ" sz="5400" b="1" dirty="0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Co je to Excel</a:t>
            </a:r>
            <a:endParaRPr lang="en-US" sz="5400" b="1" dirty="0">
              <a:ln w="1016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2EC5F510-FC09-46A7-9D30-191F68A7F4CB}"/>
              </a:ext>
            </a:extLst>
          </p:cNvPr>
          <p:cNvSpPr txBox="1"/>
          <p:nvPr/>
        </p:nvSpPr>
        <p:spPr>
          <a:xfrm>
            <a:off x="676543" y="1990706"/>
            <a:ext cx="61604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dirty="0"/>
              <a:t>MS Excel patří do skupiny tabulkových procesorů (</a:t>
            </a:r>
            <a:r>
              <a:rPr lang="cs-CZ" dirty="0" err="1"/>
              <a:t>spreadsheetů</a:t>
            </a:r>
            <a:r>
              <a:rPr lang="cs-CZ" dirty="0"/>
              <a:t>), neboli kalkulačních programů. 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6C90353E-8E7B-4080-A67E-488E3E17C22B}"/>
              </a:ext>
            </a:extLst>
          </p:cNvPr>
          <p:cNvSpPr txBox="1"/>
          <p:nvPr/>
        </p:nvSpPr>
        <p:spPr>
          <a:xfrm>
            <a:off x="719637" y="2802118"/>
            <a:ext cx="61604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dirty="0"/>
              <a:t>Tabulkový procesor (kalkulátor) je program, který umožňuje provádění automatických výpočtů v tabulkách na základě zadaných dat. 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6026269-8FA0-4064-81B4-0C0B62EE3632}"/>
              </a:ext>
            </a:extLst>
          </p:cNvPr>
          <p:cNvSpPr txBox="1"/>
          <p:nvPr/>
        </p:nvSpPr>
        <p:spPr>
          <a:xfrm>
            <a:off x="719637" y="3890529"/>
            <a:ext cx="53763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dirty="0"/>
              <a:t>Tabulky je možné použít ke statistickým, matematickým, ekonomickým a jiným výpočtům.</a:t>
            </a:r>
          </a:p>
        </p:txBody>
      </p:sp>
    </p:spTree>
    <p:extLst>
      <p:ext uri="{BB962C8B-B14F-4D97-AF65-F5344CB8AC3E}">
        <p14:creationId xmlns:p14="http://schemas.microsoft.com/office/powerpoint/2010/main" val="1175229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61" name="Rectangle 260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5" name="Flowchart: Document 264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62104" y="1562107"/>
            <a:ext cx="6858000" cy="373379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7" name="Right Triangle 266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391214" y="-284145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bdélník 11">
            <a:extLst>
              <a:ext uri="{FF2B5EF4-FFF2-40B4-BE49-F238E27FC236}">
                <a16:creationId xmlns:a16="http://schemas.microsoft.com/office/drawing/2014/main" id="{493558D2-2BBC-4A5C-92F7-759262033D5B}"/>
              </a:ext>
            </a:extLst>
          </p:cNvPr>
          <p:cNvSpPr/>
          <p:nvPr/>
        </p:nvSpPr>
        <p:spPr>
          <a:xfrm>
            <a:off x="7185429" y="2954226"/>
            <a:ext cx="4556185" cy="22321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Možnosti řádku, sloupce</a:t>
            </a:r>
          </a:p>
        </p:txBody>
      </p:sp>
      <p:pic>
        <p:nvPicPr>
          <p:cNvPr id="5" name="Picture 2" descr="Procesor s binárními čísly a tištěnými spoji">
            <a:extLst>
              <a:ext uri="{FF2B5EF4-FFF2-40B4-BE49-F238E27FC236}">
                <a16:creationId xmlns:a16="http://schemas.microsoft.com/office/drawing/2014/main" id="{1C373E63-5850-4CD1-8820-DBD25EF73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649" t="6292" r="-1" b="3313"/>
          <a:stretch/>
        </p:blipFill>
        <p:spPr>
          <a:xfrm>
            <a:off x="-26106" y="-4"/>
            <a:ext cx="12234719" cy="6881349"/>
          </a:xfrm>
          <a:prstGeom prst="rect">
            <a:avLst/>
          </a:prstGeom>
        </p:spPr>
      </p:pic>
      <p:sp>
        <p:nvSpPr>
          <p:cNvPr id="13" name="Obdélník 12">
            <a:extLst>
              <a:ext uri="{FF2B5EF4-FFF2-40B4-BE49-F238E27FC236}">
                <a16:creationId xmlns:a16="http://schemas.microsoft.com/office/drawing/2014/main" id="{3F2F061E-4594-4DB7-988A-2A4C6F8FDE55}"/>
              </a:ext>
            </a:extLst>
          </p:cNvPr>
          <p:cNvSpPr/>
          <p:nvPr/>
        </p:nvSpPr>
        <p:spPr>
          <a:xfrm>
            <a:off x="-6334" y="-5"/>
            <a:ext cx="12231557" cy="69391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dirty="0"/>
          </a:p>
        </p:txBody>
      </p:sp>
      <p:sp>
        <p:nvSpPr>
          <p:cNvPr id="413" name="Obdélník 412">
            <a:extLst>
              <a:ext uri="{FF2B5EF4-FFF2-40B4-BE49-F238E27FC236}">
                <a16:creationId xmlns:a16="http://schemas.microsoft.com/office/drawing/2014/main" id="{D8885BBA-C95E-4FA9-9F59-DB517061B8F3}"/>
              </a:ext>
            </a:extLst>
          </p:cNvPr>
          <p:cNvSpPr/>
          <p:nvPr/>
        </p:nvSpPr>
        <p:spPr>
          <a:xfrm>
            <a:off x="2793910" y="37238"/>
            <a:ext cx="5820711" cy="1497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cs-CZ" sz="5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Formátování buňky</a:t>
            </a:r>
            <a:endParaRPr lang="en-US" sz="54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44" name="TextovéPole 443">
            <a:extLst>
              <a:ext uri="{FF2B5EF4-FFF2-40B4-BE49-F238E27FC236}">
                <a16:creationId xmlns:a16="http://schemas.microsoft.com/office/drawing/2014/main" id="{82B1DBEE-D0A7-4676-9440-300F66B034E0}"/>
              </a:ext>
            </a:extLst>
          </p:cNvPr>
          <p:cNvSpPr txBox="1"/>
          <p:nvPr/>
        </p:nvSpPr>
        <p:spPr>
          <a:xfrm>
            <a:off x="620267" y="2086743"/>
            <a:ext cx="50136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dirty="0">
                <a:solidFill>
                  <a:schemeClr val="bg1"/>
                </a:solidFill>
              </a:rPr>
              <a:t>Pravým kliknutím na název sloupce nebo řádku se nám zobrazí možnost změnění šířky(pro sloupec) nebo výšky (pro řádek)</a:t>
            </a:r>
          </a:p>
        </p:txBody>
      </p:sp>
      <p:pic>
        <p:nvPicPr>
          <p:cNvPr id="455" name="Zástupný symbol pro obsah 4" descr="Obsah obrázku snímek obrazovky&#10;&#10;Popis vygenerován s velmi vysokou mírou spolehlivosti">
            <a:extLst>
              <a:ext uri="{FF2B5EF4-FFF2-40B4-BE49-F238E27FC236}">
                <a16:creationId xmlns:a16="http://schemas.microsoft.com/office/drawing/2014/main" id="{1DF9A47A-DF1B-47CA-A1EB-18191BD512B0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" b="47592"/>
          <a:stretch/>
        </p:blipFill>
        <p:spPr>
          <a:xfrm>
            <a:off x="7311844" y="1232758"/>
            <a:ext cx="4598098" cy="25051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58" name="TextovéPole 457">
            <a:extLst>
              <a:ext uri="{FF2B5EF4-FFF2-40B4-BE49-F238E27FC236}">
                <a16:creationId xmlns:a16="http://schemas.microsoft.com/office/drawing/2014/main" id="{196F440B-C606-4C7B-A7A5-AFCFACE17924}"/>
              </a:ext>
            </a:extLst>
          </p:cNvPr>
          <p:cNvSpPr txBox="1"/>
          <p:nvPr/>
        </p:nvSpPr>
        <p:spPr>
          <a:xfrm>
            <a:off x="682666" y="4853736"/>
            <a:ext cx="50136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dirty="0">
                <a:solidFill>
                  <a:schemeClr val="bg1"/>
                </a:solidFill>
              </a:rPr>
              <a:t>Dále kliknutím na formát buněk můžeme měnit formát buněk v celém sloupci případně řádku</a:t>
            </a:r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C25A47F4-E1AD-498D-8D4C-AC2C641AC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230" y="4122808"/>
            <a:ext cx="2812153" cy="23917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363759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61" name="Rectangle 260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5" name="Flowchart: Document 264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62104" y="1562107"/>
            <a:ext cx="6858000" cy="373379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7" name="Right Triangle 266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391214" y="-284145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bdélník 11">
            <a:extLst>
              <a:ext uri="{FF2B5EF4-FFF2-40B4-BE49-F238E27FC236}">
                <a16:creationId xmlns:a16="http://schemas.microsoft.com/office/drawing/2014/main" id="{493558D2-2BBC-4A5C-92F7-759262033D5B}"/>
              </a:ext>
            </a:extLst>
          </p:cNvPr>
          <p:cNvSpPr/>
          <p:nvPr/>
        </p:nvSpPr>
        <p:spPr>
          <a:xfrm>
            <a:off x="7185429" y="2954226"/>
            <a:ext cx="4556185" cy="22321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Možnosti řádku, sloupce</a:t>
            </a:r>
          </a:p>
        </p:txBody>
      </p:sp>
      <p:pic>
        <p:nvPicPr>
          <p:cNvPr id="5" name="Picture 2" descr="Procesor s binárními čísly a tištěnými spoji">
            <a:extLst>
              <a:ext uri="{FF2B5EF4-FFF2-40B4-BE49-F238E27FC236}">
                <a16:creationId xmlns:a16="http://schemas.microsoft.com/office/drawing/2014/main" id="{1C373E63-5850-4CD1-8820-DBD25EF73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649" t="6292" r="-1" b="3313"/>
          <a:stretch/>
        </p:blipFill>
        <p:spPr>
          <a:xfrm>
            <a:off x="-6215" y="-5729"/>
            <a:ext cx="12214827" cy="6870833"/>
          </a:xfrm>
          <a:prstGeom prst="rect">
            <a:avLst/>
          </a:prstGeom>
        </p:spPr>
      </p:pic>
      <p:sp>
        <p:nvSpPr>
          <p:cNvPr id="13" name="Obdélník 12">
            <a:extLst>
              <a:ext uri="{FF2B5EF4-FFF2-40B4-BE49-F238E27FC236}">
                <a16:creationId xmlns:a16="http://schemas.microsoft.com/office/drawing/2014/main" id="{3F2F061E-4594-4DB7-988A-2A4C6F8FDE55}"/>
              </a:ext>
            </a:extLst>
          </p:cNvPr>
          <p:cNvSpPr/>
          <p:nvPr/>
        </p:nvSpPr>
        <p:spPr>
          <a:xfrm>
            <a:off x="-1074" y="-30457"/>
            <a:ext cx="12181720" cy="688135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dirty="0"/>
          </a:p>
        </p:txBody>
      </p:sp>
      <p:sp>
        <p:nvSpPr>
          <p:cNvPr id="413" name="Obdélník 412">
            <a:extLst>
              <a:ext uri="{FF2B5EF4-FFF2-40B4-BE49-F238E27FC236}">
                <a16:creationId xmlns:a16="http://schemas.microsoft.com/office/drawing/2014/main" id="{D8885BBA-C95E-4FA9-9F59-DB517061B8F3}"/>
              </a:ext>
            </a:extLst>
          </p:cNvPr>
          <p:cNvSpPr/>
          <p:nvPr/>
        </p:nvSpPr>
        <p:spPr>
          <a:xfrm>
            <a:off x="277451" y="398056"/>
            <a:ext cx="5820711" cy="1497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cs-CZ" sz="5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Možnosti řádku, sloupce</a:t>
            </a:r>
            <a:endParaRPr lang="en-US" sz="54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44" name="TextovéPole 443">
            <a:extLst>
              <a:ext uri="{FF2B5EF4-FFF2-40B4-BE49-F238E27FC236}">
                <a16:creationId xmlns:a16="http://schemas.microsoft.com/office/drawing/2014/main" id="{82B1DBEE-D0A7-4676-9440-300F66B034E0}"/>
              </a:ext>
            </a:extLst>
          </p:cNvPr>
          <p:cNvSpPr txBox="1"/>
          <p:nvPr/>
        </p:nvSpPr>
        <p:spPr>
          <a:xfrm>
            <a:off x="535949" y="2267738"/>
            <a:ext cx="37622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dirty="0">
                <a:solidFill>
                  <a:schemeClr val="bg1"/>
                </a:solidFill>
              </a:rPr>
              <a:t>Stejnou možnost formátování pro jednotlivou buňku spustíme kliknutím na jednotlivou buňku a zvolením formát buňky.</a:t>
            </a:r>
          </a:p>
        </p:txBody>
      </p:sp>
    </p:spTree>
    <p:extLst>
      <p:ext uri="{BB962C8B-B14F-4D97-AF65-F5344CB8AC3E}">
        <p14:creationId xmlns:p14="http://schemas.microsoft.com/office/powerpoint/2010/main" val="822587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61" name="Rectangle 260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5" name="Flowchart: Document 264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62104" y="1562107"/>
            <a:ext cx="6858000" cy="373379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7" name="Right Triangle 266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391214" y="-284145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bdélník 11">
            <a:extLst>
              <a:ext uri="{FF2B5EF4-FFF2-40B4-BE49-F238E27FC236}">
                <a16:creationId xmlns:a16="http://schemas.microsoft.com/office/drawing/2014/main" id="{493558D2-2BBC-4A5C-92F7-759262033D5B}"/>
              </a:ext>
            </a:extLst>
          </p:cNvPr>
          <p:cNvSpPr/>
          <p:nvPr/>
        </p:nvSpPr>
        <p:spPr>
          <a:xfrm>
            <a:off x="7185429" y="2954226"/>
            <a:ext cx="4556185" cy="22321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Možnosti řádku, sloupce</a:t>
            </a:r>
          </a:p>
        </p:txBody>
      </p:sp>
      <p:pic>
        <p:nvPicPr>
          <p:cNvPr id="5" name="Picture 2" descr="Procesor s binárními čísly a tištěnými spoji">
            <a:extLst>
              <a:ext uri="{FF2B5EF4-FFF2-40B4-BE49-F238E27FC236}">
                <a16:creationId xmlns:a16="http://schemas.microsoft.com/office/drawing/2014/main" id="{1C373E63-5850-4CD1-8820-DBD25EF73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649" t="6292" r="-1" b="3313"/>
          <a:stretch/>
        </p:blipFill>
        <p:spPr>
          <a:xfrm>
            <a:off x="-24915" y="-5729"/>
            <a:ext cx="12233528" cy="6881352"/>
          </a:xfrm>
          <a:prstGeom prst="rect">
            <a:avLst/>
          </a:prstGeom>
        </p:spPr>
      </p:pic>
      <p:sp>
        <p:nvSpPr>
          <p:cNvPr id="13" name="Obdélník 12">
            <a:extLst>
              <a:ext uri="{FF2B5EF4-FFF2-40B4-BE49-F238E27FC236}">
                <a16:creationId xmlns:a16="http://schemas.microsoft.com/office/drawing/2014/main" id="{3F2F061E-4594-4DB7-988A-2A4C6F8FDE55}"/>
              </a:ext>
            </a:extLst>
          </p:cNvPr>
          <p:cNvSpPr/>
          <p:nvPr/>
        </p:nvSpPr>
        <p:spPr>
          <a:xfrm>
            <a:off x="-17801" y="-5729"/>
            <a:ext cx="12233528" cy="688135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dirty="0"/>
          </a:p>
        </p:txBody>
      </p:sp>
      <p:sp>
        <p:nvSpPr>
          <p:cNvPr id="413" name="Obdélník 412">
            <a:extLst>
              <a:ext uri="{FF2B5EF4-FFF2-40B4-BE49-F238E27FC236}">
                <a16:creationId xmlns:a16="http://schemas.microsoft.com/office/drawing/2014/main" id="{D8885BBA-C95E-4FA9-9F59-DB517061B8F3}"/>
              </a:ext>
            </a:extLst>
          </p:cNvPr>
          <p:cNvSpPr/>
          <p:nvPr/>
        </p:nvSpPr>
        <p:spPr>
          <a:xfrm>
            <a:off x="2811492" y="159753"/>
            <a:ext cx="5820711" cy="1497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cs-CZ" sz="5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Adresování buněk</a:t>
            </a:r>
            <a:endParaRPr lang="en-US" sz="54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58" name="TextovéPole 457">
            <a:extLst>
              <a:ext uri="{FF2B5EF4-FFF2-40B4-BE49-F238E27FC236}">
                <a16:creationId xmlns:a16="http://schemas.microsoft.com/office/drawing/2014/main" id="{196F440B-C606-4C7B-A7A5-AFCFACE17924}"/>
              </a:ext>
            </a:extLst>
          </p:cNvPr>
          <p:cNvSpPr txBox="1"/>
          <p:nvPr/>
        </p:nvSpPr>
        <p:spPr>
          <a:xfrm>
            <a:off x="999892" y="4680427"/>
            <a:ext cx="50136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cs-CZ" dirty="0">
                <a:solidFill>
                  <a:schemeClr val="bg1"/>
                </a:solidFill>
              </a:rPr>
              <a:t>Pokud buňku 2C nakopírujeme do jiné buňky bude v ní hodnota buňky 2B</a:t>
            </a:r>
          </a:p>
        </p:txBody>
      </p:sp>
      <p:sp>
        <p:nvSpPr>
          <p:cNvPr id="444" name="TextovéPole 443">
            <a:extLst>
              <a:ext uri="{FF2B5EF4-FFF2-40B4-BE49-F238E27FC236}">
                <a16:creationId xmlns:a16="http://schemas.microsoft.com/office/drawing/2014/main" id="{82B1DBEE-D0A7-4676-9440-300F66B034E0}"/>
              </a:ext>
            </a:extLst>
          </p:cNvPr>
          <p:cNvSpPr txBox="1"/>
          <p:nvPr/>
        </p:nvSpPr>
        <p:spPr>
          <a:xfrm>
            <a:off x="981103" y="2371555"/>
            <a:ext cx="50136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cs-CZ" dirty="0">
                <a:solidFill>
                  <a:schemeClr val="bg1"/>
                </a:solidFill>
              </a:rPr>
              <a:t>Pokud buňku 2C nakopírujeme do jiné buňky bude v ní hodnota první buňky vlevo</a:t>
            </a:r>
          </a:p>
        </p:txBody>
      </p:sp>
      <p:sp>
        <p:nvSpPr>
          <p:cNvPr id="139" name="Zástupný symbol pro obsah 2">
            <a:extLst>
              <a:ext uri="{FF2B5EF4-FFF2-40B4-BE49-F238E27FC236}">
                <a16:creationId xmlns:a16="http://schemas.microsoft.com/office/drawing/2014/main" id="{0867A6BD-DCED-42DA-8391-681EB00788E0}"/>
              </a:ext>
            </a:extLst>
          </p:cNvPr>
          <p:cNvSpPr>
            <a:spLocks noGrp="1"/>
          </p:cNvSpPr>
          <p:nvPr/>
        </p:nvSpPr>
        <p:spPr>
          <a:xfrm>
            <a:off x="599469" y="1663428"/>
            <a:ext cx="3496280" cy="56417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cs-CZ" sz="28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Relativní cesta</a:t>
            </a:r>
          </a:p>
        </p:txBody>
      </p:sp>
      <p:pic>
        <p:nvPicPr>
          <p:cNvPr id="140" name="Obrázek 139" descr="Obsah obrázku snímek obrazovky&#10;&#10;Popis vygenerován s velmi vysokou mírou spolehlivosti">
            <a:extLst>
              <a:ext uri="{FF2B5EF4-FFF2-40B4-BE49-F238E27FC236}">
                <a16:creationId xmlns:a16="http://schemas.microsoft.com/office/drawing/2014/main" id="{418EC7B6-6FD6-4431-AA78-62DB27BB5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492" y="2239261"/>
            <a:ext cx="2278577" cy="960203"/>
          </a:xfrm>
          <a:prstGeom prst="rect">
            <a:avLst/>
          </a:prstGeom>
        </p:spPr>
      </p:pic>
      <p:pic>
        <p:nvPicPr>
          <p:cNvPr id="141" name="Obrázek 140">
            <a:extLst>
              <a:ext uri="{FF2B5EF4-FFF2-40B4-BE49-F238E27FC236}">
                <a16:creationId xmlns:a16="http://schemas.microsoft.com/office/drawing/2014/main" id="{517A940F-D459-4BD8-869B-74AD609C8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492" y="4549794"/>
            <a:ext cx="2476715" cy="1074513"/>
          </a:xfrm>
          <a:prstGeom prst="rect">
            <a:avLst/>
          </a:prstGeom>
        </p:spPr>
      </p:pic>
      <p:sp>
        <p:nvSpPr>
          <p:cNvPr id="142" name="Zástupný symbol pro obsah 2">
            <a:extLst>
              <a:ext uri="{FF2B5EF4-FFF2-40B4-BE49-F238E27FC236}">
                <a16:creationId xmlns:a16="http://schemas.microsoft.com/office/drawing/2014/main" id="{49634386-F347-4E92-9053-4CAE3544213C}"/>
              </a:ext>
            </a:extLst>
          </p:cNvPr>
          <p:cNvSpPr>
            <a:spLocks noGrp="1"/>
          </p:cNvSpPr>
          <p:nvPr/>
        </p:nvSpPr>
        <p:spPr>
          <a:xfrm>
            <a:off x="568178" y="4098628"/>
            <a:ext cx="3496280" cy="56417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cs-CZ" sz="28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Absolutní cesta</a:t>
            </a:r>
          </a:p>
        </p:txBody>
      </p:sp>
    </p:spTree>
    <p:extLst>
      <p:ext uri="{BB962C8B-B14F-4D97-AF65-F5344CB8AC3E}">
        <p14:creationId xmlns:p14="http://schemas.microsoft.com/office/powerpoint/2010/main" val="3309658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61" name="Rectangle 260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5" name="Flowchart: Document 264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62104" y="1562107"/>
            <a:ext cx="6858000" cy="373379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7" name="Right Triangle 266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391214" y="-284145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bdélník 11">
            <a:extLst>
              <a:ext uri="{FF2B5EF4-FFF2-40B4-BE49-F238E27FC236}">
                <a16:creationId xmlns:a16="http://schemas.microsoft.com/office/drawing/2014/main" id="{493558D2-2BBC-4A5C-92F7-759262033D5B}"/>
              </a:ext>
            </a:extLst>
          </p:cNvPr>
          <p:cNvSpPr/>
          <p:nvPr/>
        </p:nvSpPr>
        <p:spPr>
          <a:xfrm>
            <a:off x="7185429" y="2954226"/>
            <a:ext cx="4556185" cy="22321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Možnosti řádku, sloupce</a:t>
            </a:r>
          </a:p>
        </p:txBody>
      </p:sp>
      <p:pic>
        <p:nvPicPr>
          <p:cNvPr id="5" name="Picture 2" descr="Procesor s binárními čísly a tištěnými spoji">
            <a:extLst>
              <a:ext uri="{FF2B5EF4-FFF2-40B4-BE49-F238E27FC236}">
                <a16:creationId xmlns:a16="http://schemas.microsoft.com/office/drawing/2014/main" id="{1C373E63-5850-4CD1-8820-DBD25EF73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649" t="6292" r="-1" b="3313"/>
          <a:stretch/>
        </p:blipFill>
        <p:spPr>
          <a:xfrm>
            <a:off x="-24915" y="-5729"/>
            <a:ext cx="12233528" cy="6881352"/>
          </a:xfrm>
          <a:prstGeom prst="rect">
            <a:avLst/>
          </a:prstGeom>
        </p:spPr>
      </p:pic>
      <p:sp>
        <p:nvSpPr>
          <p:cNvPr id="13" name="Obdélník 12">
            <a:extLst>
              <a:ext uri="{FF2B5EF4-FFF2-40B4-BE49-F238E27FC236}">
                <a16:creationId xmlns:a16="http://schemas.microsoft.com/office/drawing/2014/main" id="{3F2F061E-4594-4DB7-988A-2A4C6F8FDE55}"/>
              </a:ext>
            </a:extLst>
          </p:cNvPr>
          <p:cNvSpPr/>
          <p:nvPr/>
        </p:nvSpPr>
        <p:spPr>
          <a:xfrm>
            <a:off x="-24915" y="-17625"/>
            <a:ext cx="12250140" cy="689324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dirty="0"/>
          </a:p>
        </p:txBody>
      </p:sp>
      <p:sp>
        <p:nvSpPr>
          <p:cNvPr id="413" name="Obdélník 412">
            <a:extLst>
              <a:ext uri="{FF2B5EF4-FFF2-40B4-BE49-F238E27FC236}">
                <a16:creationId xmlns:a16="http://schemas.microsoft.com/office/drawing/2014/main" id="{D8885BBA-C95E-4FA9-9F59-DB517061B8F3}"/>
              </a:ext>
            </a:extLst>
          </p:cNvPr>
          <p:cNvSpPr/>
          <p:nvPr/>
        </p:nvSpPr>
        <p:spPr>
          <a:xfrm>
            <a:off x="277451" y="398056"/>
            <a:ext cx="5820711" cy="1497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cs-CZ" sz="96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Adresování buněk mezi listy</a:t>
            </a:r>
            <a:endParaRPr lang="en-US" sz="54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44" name="TextovéPole 443">
            <a:extLst>
              <a:ext uri="{FF2B5EF4-FFF2-40B4-BE49-F238E27FC236}">
                <a16:creationId xmlns:a16="http://schemas.microsoft.com/office/drawing/2014/main" id="{82B1DBEE-D0A7-4676-9440-300F66B034E0}"/>
              </a:ext>
            </a:extLst>
          </p:cNvPr>
          <p:cNvSpPr txBox="1"/>
          <p:nvPr/>
        </p:nvSpPr>
        <p:spPr>
          <a:xfrm>
            <a:off x="535949" y="2267739"/>
            <a:ext cx="3846858" cy="1194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dirty="0">
                <a:solidFill>
                  <a:schemeClr val="bg1"/>
                </a:solidFill>
              </a:rPr>
              <a:t>Funguje stejně jako adresování v jednom listu akorát před adresu buňky dodáme: Název listu a za něj vykřičník</a:t>
            </a:r>
          </a:p>
        </p:txBody>
      </p:sp>
      <p:pic>
        <p:nvPicPr>
          <p:cNvPr id="136" name="Zástupný symbol pro obsah 4" descr="Obsah obrázku snímek obrazovky&#10;&#10;Popis vygenerován s velmi vysokou mírou spolehlivosti">
            <a:extLst>
              <a:ext uri="{FF2B5EF4-FFF2-40B4-BE49-F238E27FC236}">
                <a16:creationId xmlns:a16="http://schemas.microsoft.com/office/drawing/2014/main" id="{3ECC94B2-9AC7-4B6C-84EA-2261213DDE66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62" y="2485709"/>
            <a:ext cx="2568163" cy="93734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1729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61" name="Rectangle 260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5" name="Flowchart: Document 264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62104" y="1562107"/>
            <a:ext cx="6858000" cy="373379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7" name="Right Triangle 266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391214" y="-284145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bdélník 11">
            <a:extLst>
              <a:ext uri="{FF2B5EF4-FFF2-40B4-BE49-F238E27FC236}">
                <a16:creationId xmlns:a16="http://schemas.microsoft.com/office/drawing/2014/main" id="{493558D2-2BBC-4A5C-92F7-759262033D5B}"/>
              </a:ext>
            </a:extLst>
          </p:cNvPr>
          <p:cNvSpPr/>
          <p:nvPr/>
        </p:nvSpPr>
        <p:spPr>
          <a:xfrm>
            <a:off x="7185429" y="2954226"/>
            <a:ext cx="4556185" cy="22321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Možnosti řádku, sloupce</a:t>
            </a:r>
          </a:p>
        </p:txBody>
      </p:sp>
      <p:pic>
        <p:nvPicPr>
          <p:cNvPr id="5" name="Picture 2" descr="Procesor s binárními čísly a tištěnými spoji">
            <a:extLst>
              <a:ext uri="{FF2B5EF4-FFF2-40B4-BE49-F238E27FC236}">
                <a16:creationId xmlns:a16="http://schemas.microsoft.com/office/drawing/2014/main" id="{1C373E63-5850-4CD1-8820-DBD25EF73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649" t="6292" r="-1" b="3313"/>
          <a:stretch/>
        </p:blipFill>
        <p:spPr>
          <a:xfrm>
            <a:off x="-6215" y="-5729"/>
            <a:ext cx="12214827" cy="6870833"/>
          </a:xfrm>
          <a:prstGeom prst="rect">
            <a:avLst/>
          </a:prstGeom>
        </p:spPr>
      </p:pic>
      <p:sp>
        <p:nvSpPr>
          <p:cNvPr id="13" name="Obdélník 12">
            <a:extLst>
              <a:ext uri="{FF2B5EF4-FFF2-40B4-BE49-F238E27FC236}">
                <a16:creationId xmlns:a16="http://schemas.microsoft.com/office/drawing/2014/main" id="{3F2F061E-4594-4DB7-988A-2A4C6F8FDE55}"/>
              </a:ext>
            </a:extLst>
          </p:cNvPr>
          <p:cNvSpPr/>
          <p:nvPr/>
        </p:nvSpPr>
        <p:spPr>
          <a:xfrm>
            <a:off x="-6216" y="-5730"/>
            <a:ext cx="12231440" cy="687083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dirty="0"/>
          </a:p>
        </p:txBody>
      </p:sp>
      <p:sp>
        <p:nvSpPr>
          <p:cNvPr id="413" name="Obdélník 412">
            <a:extLst>
              <a:ext uri="{FF2B5EF4-FFF2-40B4-BE49-F238E27FC236}">
                <a16:creationId xmlns:a16="http://schemas.microsoft.com/office/drawing/2014/main" id="{D8885BBA-C95E-4FA9-9F59-DB517061B8F3}"/>
              </a:ext>
            </a:extLst>
          </p:cNvPr>
          <p:cNvSpPr/>
          <p:nvPr/>
        </p:nvSpPr>
        <p:spPr>
          <a:xfrm>
            <a:off x="-711042" y="-121545"/>
            <a:ext cx="5820711" cy="1497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cs-CZ" sz="5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Pás karet</a:t>
            </a:r>
            <a:endParaRPr lang="en-US" sz="54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44" name="TextovéPole 443">
            <a:extLst>
              <a:ext uri="{FF2B5EF4-FFF2-40B4-BE49-F238E27FC236}">
                <a16:creationId xmlns:a16="http://schemas.microsoft.com/office/drawing/2014/main" id="{82B1DBEE-D0A7-4676-9440-300F66B034E0}"/>
              </a:ext>
            </a:extLst>
          </p:cNvPr>
          <p:cNvSpPr txBox="1"/>
          <p:nvPr/>
        </p:nvSpPr>
        <p:spPr>
          <a:xfrm>
            <a:off x="641297" y="1528750"/>
            <a:ext cx="44634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dirty="0">
                <a:solidFill>
                  <a:schemeClr val="bg1"/>
                </a:solidFill>
              </a:rPr>
              <a:t>Má podobu řady přepínacích kartiček, přičemž každá kartička v sobě sdružuje skupinu ikonek vzájemně souvisejících.</a:t>
            </a:r>
          </a:p>
        </p:txBody>
      </p:sp>
    </p:spTree>
    <p:extLst>
      <p:ext uri="{BB962C8B-B14F-4D97-AF65-F5344CB8AC3E}">
        <p14:creationId xmlns:p14="http://schemas.microsoft.com/office/powerpoint/2010/main" val="147698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CD4CAE10A6A034893D65A21A541EA1F" ma:contentTypeVersion="3" ma:contentTypeDescription="Vytvoří nový dokument" ma:contentTypeScope="" ma:versionID="9c6703288ff117adf13be92a547b71d1">
  <xsd:schema xmlns:xsd="http://www.w3.org/2001/XMLSchema" xmlns:xs="http://www.w3.org/2001/XMLSchema" xmlns:p="http://schemas.microsoft.com/office/2006/metadata/properties" xmlns:ns2="2b987d77-f99b-4dfb-b37f-5d6a96617daa" targetNamespace="http://schemas.microsoft.com/office/2006/metadata/properties" ma:root="true" ma:fieldsID="b8f1cd6be3a71d63b672de0a0e9b9ac5" ns2:_="">
    <xsd:import namespace="2b987d77-f99b-4dfb-b37f-5d6a96617daa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987d77-f99b-4dfb-b37f-5d6a96617da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2b987d77-f99b-4dfb-b37f-5d6a96617daa" xsi:nil="true"/>
  </documentManagement>
</p:properties>
</file>

<file path=customXml/itemProps1.xml><?xml version="1.0" encoding="utf-8"?>
<ds:datastoreItem xmlns:ds="http://schemas.openxmlformats.org/officeDocument/2006/customXml" ds:itemID="{623185F4-9EDF-426C-A2BB-ED9BF7E1070B}"/>
</file>

<file path=customXml/itemProps2.xml><?xml version="1.0" encoding="utf-8"?>
<ds:datastoreItem xmlns:ds="http://schemas.openxmlformats.org/officeDocument/2006/customXml" ds:itemID="{BFEEDEBA-3C59-471B-98FC-66E61B0FBE7D}"/>
</file>

<file path=customXml/itemProps3.xml><?xml version="1.0" encoding="utf-8"?>
<ds:datastoreItem xmlns:ds="http://schemas.openxmlformats.org/officeDocument/2006/customXml" ds:itemID="{18EB3196-3808-414D-8C07-89570A7C2613}"/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TM03457485[[fn=Síť]]</Template>
  <TotalTime>212</TotalTime>
  <Words>536</Words>
  <Application>Microsoft Office PowerPoint</Application>
  <PresentationFormat>Širokoúhlá obrazovka</PresentationFormat>
  <Paragraphs>90</Paragraphs>
  <Slides>22</Slides>
  <Notes>12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22</vt:i4>
      </vt:variant>
    </vt:vector>
  </HeadingPairs>
  <TitlesOfParts>
    <vt:vector size="28" baseType="lpstr">
      <vt:lpstr>Arial</vt:lpstr>
      <vt:lpstr>Avenir Next LT Pro</vt:lpstr>
      <vt:lpstr>Calibri</vt:lpstr>
      <vt:lpstr>Posterama</vt:lpstr>
      <vt:lpstr>Wingdings</vt:lpstr>
      <vt:lpstr>SineVTI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Kulhánek Libor</dc:creator>
  <cp:lastModifiedBy>Kulhánek Libor</cp:lastModifiedBy>
  <cp:revision>23</cp:revision>
  <dcterms:created xsi:type="dcterms:W3CDTF">2021-02-14T16:06:04Z</dcterms:created>
  <dcterms:modified xsi:type="dcterms:W3CDTF">2021-02-14T19:38:46Z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0x0101001CD4CAE10A6A034893D65A21A541EA1F</vt:lpwstr>
  </property>
</Properties>
</file>