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C984-52A5-4F38-8C49-DDCAED53FA6B}" type="datetimeFigureOut">
              <a:rPr lang="cs-CZ" smtClean="0"/>
              <a:t>25.01.2024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7923-7E59-4AE6-914F-B584C52C20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635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C984-52A5-4F38-8C49-DDCAED53FA6B}" type="datetimeFigureOut">
              <a:rPr lang="cs-CZ" smtClean="0"/>
              <a:t>25.01.2024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7923-7E59-4AE6-914F-B584C52C20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185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C984-52A5-4F38-8C49-DDCAED53FA6B}" type="datetimeFigureOut">
              <a:rPr lang="cs-CZ" smtClean="0"/>
              <a:t>25.01.2024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7923-7E59-4AE6-914F-B584C52C20F5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7939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C984-52A5-4F38-8C49-DDCAED53FA6B}" type="datetimeFigureOut">
              <a:rPr lang="cs-CZ" smtClean="0"/>
              <a:t>25.01.2024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7923-7E59-4AE6-914F-B584C52C20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7445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C984-52A5-4F38-8C49-DDCAED53FA6B}" type="datetimeFigureOut">
              <a:rPr lang="cs-CZ" smtClean="0"/>
              <a:t>25.01.2024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7923-7E59-4AE6-914F-B584C52C20F5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1679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C984-52A5-4F38-8C49-DDCAED53FA6B}" type="datetimeFigureOut">
              <a:rPr lang="cs-CZ" smtClean="0"/>
              <a:t>25.01.2024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7923-7E59-4AE6-914F-B584C52C20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3315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C984-52A5-4F38-8C49-DDCAED53FA6B}" type="datetimeFigureOut">
              <a:rPr lang="cs-CZ" smtClean="0"/>
              <a:t>25.01.2024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7923-7E59-4AE6-914F-B584C52C20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2814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C984-52A5-4F38-8C49-DDCAED53FA6B}" type="datetimeFigureOut">
              <a:rPr lang="cs-CZ" smtClean="0"/>
              <a:t>25.01.2024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7923-7E59-4AE6-914F-B584C52C20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843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C984-52A5-4F38-8C49-DDCAED53FA6B}" type="datetimeFigureOut">
              <a:rPr lang="cs-CZ" smtClean="0"/>
              <a:t>25.01.2024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7923-7E59-4AE6-914F-B584C52C20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652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C984-52A5-4F38-8C49-DDCAED53FA6B}" type="datetimeFigureOut">
              <a:rPr lang="cs-CZ" smtClean="0"/>
              <a:t>25.01.2024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7923-7E59-4AE6-914F-B584C52C20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650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C984-52A5-4F38-8C49-DDCAED53FA6B}" type="datetimeFigureOut">
              <a:rPr lang="cs-CZ" smtClean="0"/>
              <a:t>25.01.2024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7923-7E59-4AE6-914F-B584C52C20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909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C984-52A5-4F38-8C49-DDCAED53FA6B}" type="datetimeFigureOut">
              <a:rPr lang="cs-CZ" smtClean="0"/>
              <a:t>25.01.2024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7923-7E59-4AE6-914F-B584C52C20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892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C984-52A5-4F38-8C49-DDCAED53FA6B}" type="datetimeFigureOut">
              <a:rPr lang="cs-CZ" smtClean="0"/>
              <a:t>25.01.2024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7923-7E59-4AE6-914F-B584C52C20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755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C984-52A5-4F38-8C49-DDCAED53FA6B}" type="datetimeFigureOut">
              <a:rPr lang="cs-CZ" smtClean="0"/>
              <a:t>25.01.2024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7923-7E59-4AE6-914F-B584C52C20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575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C984-52A5-4F38-8C49-DDCAED53FA6B}" type="datetimeFigureOut">
              <a:rPr lang="cs-CZ" smtClean="0"/>
              <a:t>25.01.2024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7923-7E59-4AE6-914F-B584C52C20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507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C984-52A5-4F38-8C49-DDCAED53FA6B}" type="datetimeFigureOut">
              <a:rPr lang="cs-CZ" smtClean="0"/>
              <a:t>25.01.2024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7923-7E59-4AE6-914F-B584C52C20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107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AC984-52A5-4F38-8C49-DDCAED53FA6B}" type="datetimeFigureOut">
              <a:rPr lang="cs-CZ" smtClean="0"/>
              <a:t>25.01.2024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397923-7E59-4AE6-914F-B584C52C20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735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83C3-9319-C1AD-225F-CCED0F8A7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Tabulkový kalkulátor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FB162-6E7B-0612-C9CE-4470D33E2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Kasal, Zamazal</a:t>
            </a:r>
          </a:p>
        </p:txBody>
      </p:sp>
    </p:spTree>
    <p:extLst>
      <p:ext uri="{BB962C8B-B14F-4D97-AF65-F5344CB8AC3E}">
        <p14:creationId xmlns:p14="http://schemas.microsoft.com/office/powerpoint/2010/main" val="1447957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9BA0-C3F3-25A0-01A8-D3A28AB6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Oblast tisku a nastavení stránky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36BD-C28E-E0EA-31C1-8C632F15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Rozložení stránky =&gt; Oblast tisku =&gt; Nastavit oblast tisku</a:t>
            </a:r>
          </a:p>
          <a:p>
            <a:r>
              <a:rPr lang="cs-CZ" dirty="0"/>
              <a:t>Rozložení stránky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38968-A3EC-F9E6-EBC8-91317044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34175"/>
            <a:ext cx="8429344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46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734C-A00E-028E-1B6A-DE48FC89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Grafy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2BED-72B9-BD3C-713C-2E1924E5A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Vložení =&gt; Grafy </a:t>
            </a:r>
          </a:p>
          <a:p>
            <a:r>
              <a:rPr lang="cs-CZ" dirty="0"/>
              <a:t>Sloupcový </a:t>
            </a:r>
          </a:p>
          <a:p>
            <a:r>
              <a:rPr lang="cs-CZ" dirty="0"/>
              <a:t>Spojnicový</a:t>
            </a:r>
          </a:p>
          <a:p>
            <a:r>
              <a:rPr lang="cs-CZ" dirty="0"/>
              <a:t>Výsečový</a:t>
            </a:r>
          </a:p>
          <a:p>
            <a:r>
              <a:rPr lang="cs-CZ" dirty="0"/>
              <a:t>Pruhový </a:t>
            </a:r>
          </a:p>
          <a:p>
            <a:endParaRPr lang="cs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DAD87-F426-A52C-F3AE-DEADE5A40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749" y="2128484"/>
            <a:ext cx="46482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66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D503-3E97-FAFC-66F8-5AA91C7E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Popis aplikace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B2B56-3B5F-0ED7-1682-616317ED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Excel je tabulkový editor (kalkulátor), sloužící k organizaci dat a k jejich manipulaci pomocí různých operací</a:t>
            </a:r>
          </a:p>
          <a:p>
            <a:r>
              <a:rPr lang="cs-CZ" dirty="0"/>
              <a:t>Excelovský soubor se označuje jako sešit</a:t>
            </a:r>
          </a:p>
          <a:p>
            <a:r>
              <a:rPr lang="cs-CZ" dirty="0"/>
              <a:t>Sešit se skládá z listů</a:t>
            </a:r>
          </a:p>
          <a:p>
            <a:r>
              <a:rPr lang="cs-CZ" dirty="0"/>
              <a:t>List se skládá z:</a:t>
            </a:r>
          </a:p>
          <a:p>
            <a:pPr lvl="1"/>
            <a:r>
              <a:rPr lang="cs-CZ" dirty="0"/>
              <a:t>Řádků 1,2,3,4…1048576</a:t>
            </a:r>
          </a:p>
          <a:p>
            <a:pPr lvl="1"/>
            <a:r>
              <a:rPr lang="cs-CZ" dirty="0"/>
              <a:t>Sloupců A,B,C, XFD</a:t>
            </a:r>
          </a:p>
          <a:p>
            <a:r>
              <a:rPr lang="cs-CZ" dirty="0"/>
              <a:t>Průsečík řádku a sloupce se nazývá buňka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31610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8E1C8-8610-0E4F-5698-89AD0CBB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bg1"/>
                </a:solidFill>
              </a:rPr>
              <a:t>Formát buněk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670E9-EA78-3BD6-3FA3-4380D3A4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1500">
                <a:solidFill>
                  <a:schemeClr val="bg1"/>
                </a:solidFill>
              </a:rPr>
              <a:t>Říká nám to jak jaká buňka vypadá</a:t>
            </a:r>
          </a:p>
          <a:p>
            <a:pPr>
              <a:lnSpc>
                <a:spcPct val="90000"/>
              </a:lnSpc>
            </a:pPr>
            <a:r>
              <a:rPr lang="cs-CZ" sz="1500">
                <a:solidFill>
                  <a:schemeClr val="bg1"/>
                </a:solidFill>
              </a:rPr>
              <a:t>Pravé tlačítko myši na buňce =&gt; formát buněk</a:t>
            </a:r>
          </a:p>
          <a:p>
            <a:pPr>
              <a:lnSpc>
                <a:spcPct val="90000"/>
              </a:lnSpc>
            </a:pPr>
            <a:r>
              <a:rPr lang="cs-CZ" sz="1500">
                <a:solidFill>
                  <a:schemeClr val="bg1"/>
                </a:solidFill>
              </a:rPr>
              <a:t>Zde můžeme nastavit:</a:t>
            </a:r>
          </a:p>
          <a:p>
            <a:pPr lvl="1">
              <a:lnSpc>
                <a:spcPct val="90000"/>
              </a:lnSpc>
            </a:pPr>
            <a:r>
              <a:rPr lang="cs-CZ" sz="1500">
                <a:solidFill>
                  <a:schemeClr val="bg1"/>
                </a:solidFill>
              </a:rPr>
              <a:t>Formát čísla (můžeme si vytvořit i vlastní formát)</a:t>
            </a:r>
          </a:p>
          <a:p>
            <a:pPr lvl="1">
              <a:lnSpc>
                <a:spcPct val="90000"/>
              </a:lnSpc>
            </a:pPr>
            <a:r>
              <a:rPr lang="cs-CZ" sz="1500">
                <a:solidFill>
                  <a:schemeClr val="bg1"/>
                </a:solidFill>
              </a:rPr>
              <a:t>Zarovnání</a:t>
            </a:r>
          </a:p>
          <a:p>
            <a:pPr lvl="1">
              <a:lnSpc>
                <a:spcPct val="90000"/>
              </a:lnSpc>
            </a:pPr>
            <a:r>
              <a:rPr lang="cs-CZ" sz="1500">
                <a:solidFill>
                  <a:schemeClr val="bg1"/>
                </a:solidFill>
              </a:rPr>
              <a:t>Písmo</a:t>
            </a:r>
          </a:p>
          <a:p>
            <a:pPr lvl="1">
              <a:lnSpc>
                <a:spcPct val="90000"/>
              </a:lnSpc>
            </a:pPr>
            <a:r>
              <a:rPr lang="cs-CZ" sz="1500">
                <a:solidFill>
                  <a:schemeClr val="bg1"/>
                </a:solidFill>
              </a:rPr>
              <a:t>Ohraničení</a:t>
            </a:r>
          </a:p>
          <a:p>
            <a:pPr lvl="1">
              <a:lnSpc>
                <a:spcPct val="90000"/>
              </a:lnSpc>
            </a:pPr>
            <a:r>
              <a:rPr lang="cs-CZ" sz="1500">
                <a:solidFill>
                  <a:schemeClr val="bg1"/>
                </a:solidFill>
              </a:rPr>
              <a:t>Výplň</a:t>
            </a:r>
          </a:p>
          <a:p>
            <a:pPr lvl="1">
              <a:lnSpc>
                <a:spcPct val="90000"/>
              </a:lnSpc>
            </a:pPr>
            <a:r>
              <a:rPr lang="cs-CZ" sz="1500">
                <a:solidFill>
                  <a:schemeClr val="bg1"/>
                </a:solidFill>
              </a:rPr>
              <a:t>Zámek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22E95-1172-FE80-B6D3-0C90702E7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211037"/>
            <a:ext cx="5143500" cy="4423411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22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6F9D-7400-197B-06AB-18BF676A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cs-CZ" dirty="0"/>
              <a:t>Vzorce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FF66B-37BE-CE3E-572D-3ADF6557A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cs-CZ" dirty="0"/>
              <a:t>Zadávají se do buňky, nebo do pole vzorců</a:t>
            </a:r>
          </a:p>
          <a:p>
            <a:r>
              <a:rPr lang="cs-CZ" dirty="0"/>
              <a:t>Začínají znakem rovnítka</a:t>
            </a:r>
          </a:p>
          <a:p>
            <a:r>
              <a:rPr lang="cs-CZ" dirty="0"/>
              <a:t>Excel zobrazuje v buňce výsledek vzorce a v poli vzorců zobrazí vzorec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Obrázek 12">
            <a:extLst>
              <a:ext uri="{FF2B5EF4-FFF2-40B4-BE49-F238E27FC236}">
                <a16:creationId xmlns:a16="http://schemas.microsoft.com/office/drawing/2014/main" id="{1F4981B4-7325-EB1F-FAE8-4F96C0262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1"/>
            <a:ext cx="4204989" cy="177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7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8D14-1C99-CD59-FF83-72D53E3A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cs-CZ" dirty="0"/>
              <a:t>Standardní funkce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0974-EC7E-2E4B-1B76-3752FBE65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r>
              <a:rPr lang="cs-CZ" dirty="0"/>
              <a:t>Funkce mají nějaký vstup, se vstupem provedou nějaké operace (podle toho jaký druh funkce) a vrátí hodnotu </a:t>
            </a:r>
          </a:p>
          <a:p>
            <a:r>
              <a:rPr lang="cs-CZ" dirty="0"/>
              <a:t>SUMA - sečte oblast</a:t>
            </a:r>
          </a:p>
          <a:p>
            <a:r>
              <a:rPr lang="cs-CZ" dirty="0"/>
              <a:t>PRŮMĚR – průměrná hodnota v oblasti </a:t>
            </a:r>
          </a:p>
          <a:p>
            <a:r>
              <a:rPr lang="cs-CZ" dirty="0"/>
              <a:t>POČET – počet hodnot v oblasti</a:t>
            </a:r>
          </a:p>
          <a:p>
            <a:r>
              <a:rPr lang="cs-CZ" dirty="0"/>
              <a:t>MAX – největší hodnota v oblasti</a:t>
            </a:r>
          </a:p>
          <a:p>
            <a:r>
              <a:rPr lang="cs-CZ" dirty="0"/>
              <a:t>MIN – nejmenší hodnota v oblasti</a:t>
            </a:r>
          </a:p>
          <a:p>
            <a:endParaRPr lang="cs-CZ" dirty="0"/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32A68F56-699E-A462-3339-48EDF33A4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238" y="2159075"/>
            <a:ext cx="2814116" cy="370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3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AB41-9D56-ACEE-4F96-84E85337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cs-CZ" dirty="0"/>
              <a:t>Skupiny funkcí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0999-6B75-0779-6DF1-C5402304C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1100"/>
              <a:t>Kategorie funkcí:</a:t>
            </a:r>
          </a:p>
          <a:p>
            <a:pPr lvl="1">
              <a:lnSpc>
                <a:spcPct val="90000"/>
              </a:lnSpc>
            </a:pPr>
            <a:r>
              <a:rPr lang="cs-CZ" sz="1100"/>
              <a:t>Finanční</a:t>
            </a:r>
          </a:p>
          <a:p>
            <a:pPr lvl="1">
              <a:lnSpc>
                <a:spcPct val="90000"/>
              </a:lnSpc>
            </a:pPr>
            <a:r>
              <a:rPr lang="cs-CZ" sz="1100"/>
              <a:t>Datum a čas</a:t>
            </a:r>
          </a:p>
          <a:p>
            <a:pPr lvl="1">
              <a:lnSpc>
                <a:spcPct val="90000"/>
              </a:lnSpc>
            </a:pPr>
            <a:r>
              <a:rPr lang="cs-CZ" sz="1100"/>
              <a:t>Mat. a trig.</a:t>
            </a:r>
          </a:p>
          <a:p>
            <a:pPr lvl="1">
              <a:lnSpc>
                <a:spcPct val="90000"/>
              </a:lnSpc>
            </a:pPr>
            <a:r>
              <a:rPr lang="cs-CZ" sz="1100"/>
              <a:t>Statistické</a:t>
            </a:r>
          </a:p>
          <a:p>
            <a:pPr lvl="1">
              <a:lnSpc>
                <a:spcPct val="90000"/>
              </a:lnSpc>
            </a:pPr>
            <a:r>
              <a:rPr lang="cs-CZ" sz="1100"/>
              <a:t>Vyhledávací</a:t>
            </a:r>
          </a:p>
          <a:p>
            <a:pPr lvl="1">
              <a:lnSpc>
                <a:spcPct val="90000"/>
              </a:lnSpc>
            </a:pPr>
            <a:r>
              <a:rPr lang="cs-CZ" sz="1100"/>
              <a:t>Databázové</a:t>
            </a:r>
          </a:p>
          <a:p>
            <a:pPr lvl="1">
              <a:lnSpc>
                <a:spcPct val="90000"/>
              </a:lnSpc>
            </a:pPr>
            <a:r>
              <a:rPr lang="cs-CZ" sz="1100"/>
              <a:t>Textové</a:t>
            </a:r>
          </a:p>
          <a:p>
            <a:pPr lvl="1">
              <a:lnSpc>
                <a:spcPct val="90000"/>
              </a:lnSpc>
            </a:pPr>
            <a:r>
              <a:rPr lang="cs-CZ" sz="1100"/>
              <a:t>Logické</a:t>
            </a:r>
          </a:p>
          <a:p>
            <a:pPr lvl="1">
              <a:lnSpc>
                <a:spcPct val="90000"/>
              </a:lnSpc>
            </a:pPr>
            <a:r>
              <a:rPr lang="cs-CZ" sz="1100"/>
              <a:t>Informační</a:t>
            </a:r>
          </a:p>
          <a:p>
            <a:pPr lvl="1">
              <a:lnSpc>
                <a:spcPct val="90000"/>
              </a:lnSpc>
            </a:pPr>
            <a:r>
              <a:rPr lang="cs-CZ" sz="1100"/>
              <a:t>Inženýrské</a:t>
            </a:r>
          </a:p>
          <a:p>
            <a:pPr lvl="1">
              <a:lnSpc>
                <a:spcPct val="90000"/>
              </a:lnSpc>
            </a:pPr>
            <a:r>
              <a:rPr lang="cs-CZ" sz="1100"/>
              <a:t>Datová krychle</a:t>
            </a:r>
          </a:p>
          <a:p>
            <a:pPr lvl="1">
              <a:lnSpc>
                <a:spcPct val="90000"/>
              </a:lnSpc>
            </a:pPr>
            <a:r>
              <a:rPr lang="cs-CZ" sz="1100"/>
              <a:t>Kompatibilita</a:t>
            </a:r>
          </a:p>
          <a:p>
            <a:pPr lvl="1">
              <a:lnSpc>
                <a:spcPct val="90000"/>
              </a:lnSpc>
            </a:pPr>
            <a:r>
              <a:rPr lang="cs-CZ" sz="1100"/>
              <a:t>Webové</a:t>
            </a:r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B39EA968-72D7-05BB-62C3-493F85594C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" b="1"/>
          <a:stretch/>
        </p:blipFill>
        <p:spPr>
          <a:xfrm>
            <a:off x="4857451" y="2159331"/>
            <a:ext cx="4415050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47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2FB1-03BC-C86B-50DF-2708910F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Adresace ve vzorcích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AA88-3EBD-9787-471A-D8999D5DD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Každá buňka má adresu</a:t>
            </a:r>
          </a:p>
          <a:p>
            <a:r>
              <a:rPr lang="cs-CZ" dirty="0"/>
              <a:t>Adresa buňky je daná souřadnicemi sloupce a řádku</a:t>
            </a:r>
          </a:p>
          <a:p>
            <a:r>
              <a:rPr lang="cs-CZ" dirty="0"/>
              <a:t>Rozlišujeme absolutní a relativní adresy</a:t>
            </a:r>
          </a:p>
        </p:txBody>
      </p:sp>
    </p:spTree>
    <p:extLst>
      <p:ext uri="{BB962C8B-B14F-4D97-AF65-F5344CB8AC3E}">
        <p14:creationId xmlns:p14="http://schemas.microsoft.com/office/powerpoint/2010/main" val="4072858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E9E3-5EC3-18E2-0AD4-1BBC7370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Relativní adresa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3D9EB-677F-81BB-13A2-ABA8905A1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Relativní adresa je taková adresa, která se při kopírování vzorce do jiné buňky automaticky mění</a:t>
            </a:r>
          </a:p>
          <a:p>
            <a:r>
              <a:rPr lang="cs-CZ" dirty="0"/>
              <a:t>Mění se podle toho, kam vzorec vkládáme (posouváme)</a:t>
            </a:r>
          </a:p>
          <a:p>
            <a:r>
              <a:rPr lang="cs-CZ" dirty="0"/>
              <a:t>O kolik sloupců či řádků se liší pozice zkopírovaného vzorce od pozice původního vzorce, o tolik sloupců či řádků se liší adresy obsažené ve výsledném vzorci</a:t>
            </a:r>
          </a:p>
          <a:p>
            <a:endParaRPr lang="cs-CZ" dirty="0"/>
          </a:p>
        </p:txBody>
      </p:sp>
      <p:pic>
        <p:nvPicPr>
          <p:cNvPr id="4" name="Obrázek 24">
            <a:extLst>
              <a:ext uri="{FF2B5EF4-FFF2-40B4-BE49-F238E27FC236}">
                <a16:creationId xmlns:a16="http://schemas.microsoft.com/office/drawing/2014/main" id="{36050517-A10C-6F0D-F2AD-42CAAB1B1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4760714"/>
            <a:ext cx="4001058" cy="1419423"/>
          </a:xfrm>
          <a:prstGeom prst="rect">
            <a:avLst/>
          </a:prstGeom>
        </p:spPr>
      </p:pic>
      <p:pic>
        <p:nvPicPr>
          <p:cNvPr id="5" name="Obrázek 26">
            <a:extLst>
              <a:ext uri="{FF2B5EF4-FFF2-40B4-BE49-F238E27FC236}">
                <a16:creationId xmlns:a16="http://schemas.microsoft.com/office/drawing/2014/main" id="{0E6943B2-B830-D6EF-64DF-347CDE24D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595" y="4760714"/>
            <a:ext cx="4029637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97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73BA-7BC4-F71A-2811-53C6CA49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Absolutní adresa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6EB2D-8AC1-5787-B4C2-47933312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Absolutní adresa je taková adresa, která se při kopírování vzorce do jiné buňky nemění</a:t>
            </a:r>
          </a:p>
          <a:p>
            <a:r>
              <a:rPr lang="cs-CZ" dirty="0"/>
              <a:t>Tento typ adresy využijeme v případech, kdy chceme, aby zůstala nějaká hodnota ve vzorci stále stejná (např. DPH nebo kurz eura…)</a:t>
            </a:r>
          </a:p>
          <a:p>
            <a:r>
              <a:rPr lang="cs-CZ" dirty="0"/>
              <a:t>Zapisuje se pomocí $, který vkládáme buď, před písmeno buňky, před číslo buňky nebo před oboje (klávesou F4 můžeme střídat varianty)</a:t>
            </a:r>
          </a:p>
          <a:p>
            <a:endParaRPr lang="cs-CZ" dirty="0"/>
          </a:p>
        </p:txBody>
      </p:sp>
      <p:pic>
        <p:nvPicPr>
          <p:cNvPr id="4" name="Obrázek 7">
            <a:extLst>
              <a:ext uri="{FF2B5EF4-FFF2-40B4-BE49-F238E27FC236}">
                <a16:creationId xmlns:a16="http://schemas.microsoft.com/office/drawing/2014/main" id="{E365B3BA-6A6F-0302-EF04-2273B075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390" y="4509180"/>
            <a:ext cx="3153215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7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363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Tabulkový kalkulátor 1</vt:lpstr>
      <vt:lpstr>Popis aplikace</vt:lpstr>
      <vt:lpstr>Formát buněk</vt:lpstr>
      <vt:lpstr>Vzorce</vt:lpstr>
      <vt:lpstr>Standardní funkce</vt:lpstr>
      <vt:lpstr>Skupiny funkcí</vt:lpstr>
      <vt:lpstr>Adresace ve vzorcích</vt:lpstr>
      <vt:lpstr>Relativní adresa </vt:lpstr>
      <vt:lpstr>Absolutní adresa</vt:lpstr>
      <vt:lpstr>Oblast tisku a nastavení stránky</vt:lpstr>
      <vt:lpstr>Grafy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Tabulkový kalkulátor 1</dc:title>
  <dc:creator>Jan Kasal</dc:creator>
  <cp:lastModifiedBy>Jan Kasal</cp:lastModifiedBy>
  <cp:revision>2</cp:revision>
  <dcterms:created xsi:type="dcterms:W3CDTF">2024-01-25T16:43:15Z</dcterms:created>
  <dcterms:modified xsi:type="dcterms:W3CDTF">2024-01-25T17:16:18Z</dcterms:modified>
</cp:coreProperties>
</file>