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A14C83-6939-42D0-9941-D6A4C9FCECE6}"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4119B7C5-28A7-4AE6-8C94-5F8B26BAB559}">
      <dgm:prSet/>
      <dgm:spPr>
        <a:solidFill>
          <a:schemeClr val="bg1">
            <a:lumMod val="65000"/>
          </a:schemeClr>
        </a:solidFill>
      </dgm:spPr>
      <dgm:t>
        <a:bodyPr/>
        <a:lstStyle/>
        <a:p>
          <a:r>
            <a:rPr lang="en-GB"/>
            <a:t>Kontingenční tabulka je výkonný nástroj pro</a:t>
          </a:r>
          <a:r>
            <a:rPr lang="cs-CZ"/>
            <a:t>:</a:t>
          </a:r>
          <a:endParaRPr lang="en-US"/>
        </a:p>
      </dgm:t>
    </dgm:pt>
    <dgm:pt modelId="{B3A106B7-F51D-4D6D-9ECB-4667F7C28AB0}" type="parTrans" cxnId="{046EC27C-309E-45E0-BD9B-A1C7FCDD9B51}">
      <dgm:prSet/>
      <dgm:spPr/>
      <dgm:t>
        <a:bodyPr/>
        <a:lstStyle/>
        <a:p>
          <a:endParaRPr lang="en-US"/>
        </a:p>
      </dgm:t>
    </dgm:pt>
    <dgm:pt modelId="{D776573D-D6FA-41C2-9C65-EC2B65915C67}" type="sibTrans" cxnId="{046EC27C-309E-45E0-BD9B-A1C7FCDD9B51}">
      <dgm:prSet/>
      <dgm:spPr/>
      <dgm:t>
        <a:bodyPr/>
        <a:lstStyle/>
        <a:p>
          <a:pPr>
            <a:lnSpc>
              <a:spcPct val="100000"/>
            </a:lnSpc>
          </a:pPr>
          <a:endParaRPr lang="en-US"/>
        </a:p>
      </dgm:t>
    </dgm:pt>
    <dgm:pt modelId="{4D9D1F5B-8F54-4EBA-8EB2-54EF43549799}">
      <dgm:prSet/>
      <dgm:spPr>
        <a:solidFill>
          <a:schemeClr val="bg1">
            <a:lumMod val="65000"/>
          </a:schemeClr>
        </a:solidFill>
      </dgm:spPr>
      <dgm:t>
        <a:bodyPr/>
        <a:lstStyle/>
        <a:p>
          <a:r>
            <a:rPr lang="cs-CZ"/>
            <a:t>Výpočet</a:t>
          </a:r>
          <a:endParaRPr lang="en-US"/>
        </a:p>
      </dgm:t>
    </dgm:pt>
    <dgm:pt modelId="{02252B1E-BC8E-47EA-B9BD-7799679B6FDD}" type="parTrans" cxnId="{D2D96D35-7207-4A1B-89EB-A1C648DFE5C3}">
      <dgm:prSet/>
      <dgm:spPr/>
      <dgm:t>
        <a:bodyPr/>
        <a:lstStyle/>
        <a:p>
          <a:endParaRPr lang="en-US"/>
        </a:p>
      </dgm:t>
    </dgm:pt>
    <dgm:pt modelId="{23E3B834-C4F2-490F-9127-88869B9358BA}" type="sibTrans" cxnId="{D2D96D35-7207-4A1B-89EB-A1C648DFE5C3}">
      <dgm:prSet/>
      <dgm:spPr/>
      <dgm:t>
        <a:bodyPr/>
        <a:lstStyle/>
        <a:p>
          <a:pPr>
            <a:lnSpc>
              <a:spcPct val="100000"/>
            </a:lnSpc>
          </a:pPr>
          <a:endParaRPr lang="en-US"/>
        </a:p>
      </dgm:t>
    </dgm:pt>
    <dgm:pt modelId="{F0AE88E6-7A13-4772-85E4-AFA6448DEDD5}">
      <dgm:prSet/>
      <dgm:spPr>
        <a:solidFill>
          <a:schemeClr val="bg1">
            <a:lumMod val="65000"/>
          </a:schemeClr>
        </a:solidFill>
      </dgm:spPr>
      <dgm:t>
        <a:bodyPr/>
        <a:lstStyle/>
        <a:p>
          <a:r>
            <a:rPr lang="cs-CZ"/>
            <a:t>Shrnutí</a:t>
          </a:r>
          <a:endParaRPr lang="en-US"/>
        </a:p>
      </dgm:t>
    </dgm:pt>
    <dgm:pt modelId="{C8EAE32B-A7CB-4EFD-8518-BAFA8A757133}" type="parTrans" cxnId="{9B5D091E-34BC-4645-94EC-94FF417AB05E}">
      <dgm:prSet/>
      <dgm:spPr/>
      <dgm:t>
        <a:bodyPr/>
        <a:lstStyle/>
        <a:p>
          <a:endParaRPr lang="en-US"/>
        </a:p>
      </dgm:t>
    </dgm:pt>
    <dgm:pt modelId="{A0A884E3-4AEB-4F37-9CD0-78FE814545FC}" type="sibTrans" cxnId="{9B5D091E-34BC-4645-94EC-94FF417AB05E}">
      <dgm:prSet/>
      <dgm:spPr/>
      <dgm:t>
        <a:bodyPr/>
        <a:lstStyle/>
        <a:p>
          <a:pPr>
            <a:lnSpc>
              <a:spcPct val="100000"/>
            </a:lnSpc>
          </a:pPr>
          <a:endParaRPr lang="en-US"/>
        </a:p>
      </dgm:t>
    </dgm:pt>
    <dgm:pt modelId="{4B980FF3-2CD4-4820-A04F-17740613DFEF}">
      <dgm:prSet/>
      <dgm:spPr>
        <a:solidFill>
          <a:schemeClr val="bg1">
            <a:lumMod val="65000"/>
          </a:schemeClr>
        </a:solidFill>
      </dgm:spPr>
      <dgm:t>
        <a:bodyPr/>
        <a:lstStyle/>
        <a:p>
          <a:r>
            <a:rPr lang="cs-CZ"/>
            <a:t>Analýzu dat</a:t>
          </a:r>
          <a:endParaRPr lang="en-US"/>
        </a:p>
      </dgm:t>
    </dgm:pt>
    <dgm:pt modelId="{37C7A981-C88B-4809-84BD-BAF341CA5832}" type="parTrans" cxnId="{25CE27A5-E6DC-49E5-90B0-2557DA8716F3}">
      <dgm:prSet/>
      <dgm:spPr/>
      <dgm:t>
        <a:bodyPr/>
        <a:lstStyle/>
        <a:p>
          <a:endParaRPr lang="en-US"/>
        </a:p>
      </dgm:t>
    </dgm:pt>
    <dgm:pt modelId="{3A4E26AC-634B-4C50-B280-957EF7FD3B19}" type="sibTrans" cxnId="{25CE27A5-E6DC-49E5-90B0-2557DA8716F3}">
      <dgm:prSet/>
      <dgm:spPr/>
      <dgm:t>
        <a:bodyPr/>
        <a:lstStyle/>
        <a:p>
          <a:pPr>
            <a:lnSpc>
              <a:spcPct val="100000"/>
            </a:lnSpc>
          </a:pPr>
          <a:endParaRPr lang="en-US"/>
        </a:p>
      </dgm:t>
    </dgm:pt>
    <dgm:pt modelId="{4244FAC1-3404-44C1-ACF9-C4B4B5888219}">
      <dgm:prSet/>
      <dgm:spPr>
        <a:solidFill>
          <a:schemeClr val="bg1">
            <a:lumMod val="65000"/>
          </a:schemeClr>
        </a:solidFill>
      </dgm:spPr>
      <dgm:t>
        <a:bodyPr/>
        <a:lstStyle/>
        <a:p>
          <a:r>
            <a:rPr lang="cs-CZ"/>
            <a:t>Umožňuje zobrazit porovnání, vzory a trendy v datech</a:t>
          </a:r>
          <a:endParaRPr lang="en-US"/>
        </a:p>
      </dgm:t>
    </dgm:pt>
    <dgm:pt modelId="{4D720C8D-CA70-4518-B262-D237D3ABDFA7}" type="parTrans" cxnId="{FAE902CD-1044-4990-BBCB-09EC24941A19}">
      <dgm:prSet/>
      <dgm:spPr/>
      <dgm:t>
        <a:bodyPr/>
        <a:lstStyle/>
        <a:p>
          <a:endParaRPr lang="en-US"/>
        </a:p>
      </dgm:t>
    </dgm:pt>
    <dgm:pt modelId="{1196E21B-AAF5-4396-803E-C8DAD001929E}" type="sibTrans" cxnId="{FAE902CD-1044-4990-BBCB-09EC24941A19}">
      <dgm:prSet/>
      <dgm:spPr/>
      <dgm:t>
        <a:bodyPr/>
        <a:lstStyle/>
        <a:p>
          <a:endParaRPr lang="en-US"/>
        </a:p>
      </dgm:t>
    </dgm:pt>
    <dgm:pt modelId="{8EAE44A1-5C2B-491C-B197-FCAAB217D67B}" type="pres">
      <dgm:prSet presAssocID="{D0A14C83-6939-42D0-9941-D6A4C9FCECE6}" presName="linear" presStyleCnt="0">
        <dgm:presLayoutVars>
          <dgm:animLvl val="lvl"/>
          <dgm:resizeHandles val="exact"/>
        </dgm:presLayoutVars>
      </dgm:prSet>
      <dgm:spPr/>
    </dgm:pt>
    <dgm:pt modelId="{ACEA90FF-D675-4549-B3BC-254BBDE5DD32}" type="pres">
      <dgm:prSet presAssocID="{4119B7C5-28A7-4AE6-8C94-5F8B26BAB559}" presName="parentText" presStyleLbl="node1" presStyleIdx="0" presStyleCnt="5">
        <dgm:presLayoutVars>
          <dgm:chMax val="0"/>
          <dgm:bulletEnabled val="1"/>
        </dgm:presLayoutVars>
      </dgm:prSet>
      <dgm:spPr/>
    </dgm:pt>
    <dgm:pt modelId="{881D3A72-FB88-4E03-85B9-4289D93CAF97}" type="pres">
      <dgm:prSet presAssocID="{D776573D-D6FA-41C2-9C65-EC2B65915C67}" presName="spacer" presStyleCnt="0"/>
      <dgm:spPr/>
    </dgm:pt>
    <dgm:pt modelId="{26B13C0C-D8E6-4865-83DE-A74053A9EDDA}" type="pres">
      <dgm:prSet presAssocID="{4D9D1F5B-8F54-4EBA-8EB2-54EF43549799}" presName="parentText" presStyleLbl="node1" presStyleIdx="1" presStyleCnt="5">
        <dgm:presLayoutVars>
          <dgm:chMax val="0"/>
          <dgm:bulletEnabled val="1"/>
        </dgm:presLayoutVars>
      </dgm:prSet>
      <dgm:spPr/>
    </dgm:pt>
    <dgm:pt modelId="{C538DE7B-C8FD-45FC-9954-E7164C285041}" type="pres">
      <dgm:prSet presAssocID="{23E3B834-C4F2-490F-9127-88869B9358BA}" presName="spacer" presStyleCnt="0"/>
      <dgm:spPr/>
    </dgm:pt>
    <dgm:pt modelId="{1E3D232C-EDDE-4C52-BCC0-22E89BD176DD}" type="pres">
      <dgm:prSet presAssocID="{F0AE88E6-7A13-4772-85E4-AFA6448DEDD5}" presName="parentText" presStyleLbl="node1" presStyleIdx="2" presStyleCnt="5">
        <dgm:presLayoutVars>
          <dgm:chMax val="0"/>
          <dgm:bulletEnabled val="1"/>
        </dgm:presLayoutVars>
      </dgm:prSet>
      <dgm:spPr/>
    </dgm:pt>
    <dgm:pt modelId="{4390D6F6-90C2-4F15-9407-FD27841C1528}" type="pres">
      <dgm:prSet presAssocID="{A0A884E3-4AEB-4F37-9CD0-78FE814545FC}" presName="spacer" presStyleCnt="0"/>
      <dgm:spPr/>
    </dgm:pt>
    <dgm:pt modelId="{ACA14444-853D-4822-8DA8-8AE376E526EA}" type="pres">
      <dgm:prSet presAssocID="{4B980FF3-2CD4-4820-A04F-17740613DFEF}" presName="parentText" presStyleLbl="node1" presStyleIdx="3" presStyleCnt="5">
        <dgm:presLayoutVars>
          <dgm:chMax val="0"/>
          <dgm:bulletEnabled val="1"/>
        </dgm:presLayoutVars>
      </dgm:prSet>
      <dgm:spPr/>
    </dgm:pt>
    <dgm:pt modelId="{7C00F395-DFBC-4656-BE0C-50DE6E6801F7}" type="pres">
      <dgm:prSet presAssocID="{3A4E26AC-634B-4C50-B280-957EF7FD3B19}" presName="spacer" presStyleCnt="0"/>
      <dgm:spPr/>
    </dgm:pt>
    <dgm:pt modelId="{273C6795-A044-4F5A-AA5C-E4D92738BC48}" type="pres">
      <dgm:prSet presAssocID="{4244FAC1-3404-44C1-ACF9-C4B4B5888219}" presName="parentText" presStyleLbl="node1" presStyleIdx="4" presStyleCnt="5">
        <dgm:presLayoutVars>
          <dgm:chMax val="0"/>
          <dgm:bulletEnabled val="1"/>
        </dgm:presLayoutVars>
      </dgm:prSet>
      <dgm:spPr/>
    </dgm:pt>
  </dgm:ptLst>
  <dgm:cxnLst>
    <dgm:cxn modelId="{9B5D091E-34BC-4645-94EC-94FF417AB05E}" srcId="{D0A14C83-6939-42D0-9941-D6A4C9FCECE6}" destId="{F0AE88E6-7A13-4772-85E4-AFA6448DEDD5}" srcOrd="2" destOrd="0" parTransId="{C8EAE32B-A7CB-4EFD-8518-BAFA8A757133}" sibTransId="{A0A884E3-4AEB-4F37-9CD0-78FE814545FC}"/>
    <dgm:cxn modelId="{EA3BEB27-623C-4DB7-B4CC-81C6299EEDAA}" type="presOf" srcId="{F0AE88E6-7A13-4772-85E4-AFA6448DEDD5}" destId="{1E3D232C-EDDE-4C52-BCC0-22E89BD176DD}" srcOrd="0" destOrd="0" presId="urn:microsoft.com/office/officeart/2005/8/layout/vList2"/>
    <dgm:cxn modelId="{65C92032-B408-4781-B877-9F88A9134272}" type="presOf" srcId="{4119B7C5-28A7-4AE6-8C94-5F8B26BAB559}" destId="{ACEA90FF-D675-4549-B3BC-254BBDE5DD32}" srcOrd="0" destOrd="0" presId="urn:microsoft.com/office/officeart/2005/8/layout/vList2"/>
    <dgm:cxn modelId="{D2D96D35-7207-4A1B-89EB-A1C648DFE5C3}" srcId="{D0A14C83-6939-42D0-9941-D6A4C9FCECE6}" destId="{4D9D1F5B-8F54-4EBA-8EB2-54EF43549799}" srcOrd="1" destOrd="0" parTransId="{02252B1E-BC8E-47EA-B9BD-7799679B6FDD}" sibTransId="{23E3B834-C4F2-490F-9127-88869B9358BA}"/>
    <dgm:cxn modelId="{B1D4884A-45C2-499B-A922-453558C74912}" type="presOf" srcId="{4244FAC1-3404-44C1-ACF9-C4B4B5888219}" destId="{273C6795-A044-4F5A-AA5C-E4D92738BC48}" srcOrd="0" destOrd="0" presId="urn:microsoft.com/office/officeart/2005/8/layout/vList2"/>
    <dgm:cxn modelId="{B2ECFE50-ECC9-43A9-B6D0-436C57DFBF91}" type="presOf" srcId="{D0A14C83-6939-42D0-9941-D6A4C9FCECE6}" destId="{8EAE44A1-5C2B-491C-B197-FCAAB217D67B}" srcOrd="0" destOrd="0" presId="urn:microsoft.com/office/officeart/2005/8/layout/vList2"/>
    <dgm:cxn modelId="{B859FE7A-18E8-4A15-9DC4-A02346D8961A}" type="presOf" srcId="{4B980FF3-2CD4-4820-A04F-17740613DFEF}" destId="{ACA14444-853D-4822-8DA8-8AE376E526EA}" srcOrd="0" destOrd="0" presId="urn:microsoft.com/office/officeart/2005/8/layout/vList2"/>
    <dgm:cxn modelId="{046EC27C-309E-45E0-BD9B-A1C7FCDD9B51}" srcId="{D0A14C83-6939-42D0-9941-D6A4C9FCECE6}" destId="{4119B7C5-28A7-4AE6-8C94-5F8B26BAB559}" srcOrd="0" destOrd="0" parTransId="{B3A106B7-F51D-4D6D-9ECB-4667F7C28AB0}" sibTransId="{D776573D-D6FA-41C2-9C65-EC2B65915C67}"/>
    <dgm:cxn modelId="{25CE27A5-E6DC-49E5-90B0-2557DA8716F3}" srcId="{D0A14C83-6939-42D0-9941-D6A4C9FCECE6}" destId="{4B980FF3-2CD4-4820-A04F-17740613DFEF}" srcOrd="3" destOrd="0" parTransId="{37C7A981-C88B-4809-84BD-BAF341CA5832}" sibTransId="{3A4E26AC-634B-4C50-B280-957EF7FD3B19}"/>
    <dgm:cxn modelId="{8DBCBDA8-AF35-49AB-BE86-16FEEC617343}" type="presOf" srcId="{4D9D1F5B-8F54-4EBA-8EB2-54EF43549799}" destId="{26B13C0C-D8E6-4865-83DE-A74053A9EDDA}" srcOrd="0" destOrd="0" presId="urn:microsoft.com/office/officeart/2005/8/layout/vList2"/>
    <dgm:cxn modelId="{FAE902CD-1044-4990-BBCB-09EC24941A19}" srcId="{D0A14C83-6939-42D0-9941-D6A4C9FCECE6}" destId="{4244FAC1-3404-44C1-ACF9-C4B4B5888219}" srcOrd="4" destOrd="0" parTransId="{4D720C8D-CA70-4518-B262-D237D3ABDFA7}" sibTransId="{1196E21B-AAF5-4396-803E-C8DAD001929E}"/>
    <dgm:cxn modelId="{7F3EA304-4F82-4D28-A00F-A8C8FC453C70}" type="presParOf" srcId="{8EAE44A1-5C2B-491C-B197-FCAAB217D67B}" destId="{ACEA90FF-D675-4549-B3BC-254BBDE5DD32}" srcOrd="0" destOrd="0" presId="urn:microsoft.com/office/officeart/2005/8/layout/vList2"/>
    <dgm:cxn modelId="{182A5F8C-271E-4FC9-94C9-4C11BE47F0F0}" type="presParOf" srcId="{8EAE44A1-5C2B-491C-B197-FCAAB217D67B}" destId="{881D3A72-FB88-4E03-85B9-4289D93CAF97}" srcOrd="1" destOrd="0" presId="urn:microsoft.com/office/officeart/2005/8/layout/vList2"/>
    <dgm:cxn modelId="{5FE875AD-C2EE-482A-9690-132FD8D21082}" type="presParOf" srcId="{8EAE44A1-5C2B-491C-B197-FCAAB217D67B}" destId="{26B13C0C-D8E6-4865-83DE-A74053A9EDDA}" srcOrd="2" destOrd="0" presId="urn:microsoft.com/office/officeart/2005/8/layout/vList2"/>
    <dgm:cxn modelId="{C70B9A55-3658-4DEA-A012-E19FC2E09F66}" type="presParOf" srcId="{8EAE44A1-5C2B-491C-B197-FCAAB217D67B}" destId="{C538DE7B-C8FD-45FC-9954-E7164C285041}" srcOrd="3" destOrd="0" presId="urn:microsoft.com/office/officeart/2005/8/layout/vList2"/>
    <dgm:cxn modelId="{E6E9E5E8-674F-4B5F-9022-D82038B35E45}" type="presParOf" srcId="{8EAE44A1-5C2B-491C-B197-FCAAB217D67B}" destId="{1E3D232C-EDDE-4C52-BCC0-22E89BD176DD}" srcOrd="4" destOrd="0" presId="urn:microsoft.com/office/officeart/2005/8/layout/vList2"/>
    <dgm:cxn modelId="{3BA06274-5B06-428A-9985-D8FCAB1F0597}" type="presParOf" srcId="{8EAE44A1-5C2B-491C-B197-FCAAB217D67B}" destId="{4390D6F6-90C2-4F15-9407-FD27841C1528}" srcOrd="5" destOrd="0" presId="urn:microsoft.com/office/officeart/2005/8/layout/vList2"/>
    <dgm:cxn modelId="{6BEF5025-0CE7-46F3-857A-587AEBCD217C}" type="presParOf" srcId="{8EAE44A1-5C2B-491C-B197-FCAAB217D67B}" destId="{ACA14444-853D-4822-8DA8-8AE376E526EA}" srcOrd="6" destOrd="0" presId="urn:microsoft.com/office/officeart/2005/8/layout/vList2"/>
    <dgm:cxn modelId="{433345FD-3F22-43F1-B3F9-9FC09EAFA993}" type="presParOf" srcId="{8EAE44A1-5C2B-491C-B197-FCAAB217D67B}" destId="{7C00F395-DFBC-4656-BE0C-50DE6E6801F7}" srcOrd="7" destOrd="0" presId="urn:microsoft.com/office/officeart/2005/8/layout/vList2"/>
    <dgm:cxn modelId="{570429DB-A72A-40F3-9599-D03988B0B2F0}" type="presParOf" srcId="{8EAE44A1-5C2B-491C-B197-FCAAB217D67B}" destId="{273C6795-A044-4F5A-AA5C-E4D92738BC4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A90FF-D675-4549-B3BC-254BBDE5DD32}">
      <dsp:nvSpPr>
        <dsp:cNvPr id="0" name=""/>
        <dsp:cNvSpPr/>
      </dsp:nvSpPr>
      <dsp:spPr>
        <a:xfrm>
          <a:off x="0" y="364593"/>
          <a:ext cx="5285791" cy="421200"/>
        </a:xfrm>
        <a:prstGeom prst="roundRect">
          <a:avLst/>
        </a:prstGeom>
        <a:solidFill>
          <a:schemeClr val="bg1">
            <a:lumMod val="6500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a:t>Kontingenční tabulka je výkonný nástroj pro</a:t>
          </a:r>
          <a:r>
            <a:rPr lang="cs-CZ" sz="1800" kern="1200"/>
            <a:t>:</a:t>
          </a:r>
          <a:endParaRPr lang="en-US" sz="1800" kern="1200"/>
        </a:p>
      </dsp:txBody>
      <dsp:txXfrm>
        <a:off x="20561" y="385154"/>
        <a:ext cx="5244669" cy="380078"/>
      </dsp:txXfrm>
    </dsp:sp>
    <dsp:sp modelId="{26B13C0C-D8E6-4865-83DE-A74053A9EDDA}">
      <dsp:nvSpPr>
        <dsp:cNvPr id="0" name=""/>
        <dsp:cNvSpPr/>
      </dsp:nvSpPr>
      <dsp:spPr>
        <a:xfrm>
          <a:off x="0" y="837633"/>
          <a:ext cx="5285791" cy="421200"/>
        </a:xfrm>
        <a:prstGeom prst="roundRect">
          <a:avLst/>
        </a:prstGeom>
        <a:solidFill>
          <a:schemeClr val="bg1">
            <a:lumMod val="6500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cs-CZ" sz="1800" kern="1200"/>
            <a:t>Výpočet</a:t>
          </a:r>
          <a:endParaRPr lang="en-US" sz="1800" kern="1200"/>
        </a:p>
      </dsp:txBody>
      <dsp:txXfrm>
        <a:off x="20561" y="858194"/>
        <a:ext cx="5244669" cy="380078"/>
      </dsp:txXfrm>
    </dsp:sp>
    <dsp:sp modelId="{1E3D232C-EDDE-4C52-BCC0-22E89BD176DD}">
      <dsp:nvSpPr>
        <dsp:cNvPr id="0" name=""/>
        <dsp:cNvSpPr/>
      </dsp:nvSpPr>
      <dsp:spPr>
        <a:xfrm>
          <a:off x="0" y="1310673"/>
          <a:ext cx="5285791" cy="421200"/>
        </a:xfrm>
        <a:prstGeom prst="roundRect">
          <a:avLst/>
        </a:prstGeom>
        <a:solidFill>
          <a:schemeClr val="bg1">
            <a:lumMod val="6500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cs-CZ" sz="1800" kern="1200"/>
            <a:t>Shrnutí</a:t>
          </a:r>
          <a:endParaRPr lang="en-US" sz="1800" kern="1200"/>
        </a:p>
      </dsp:txBody>
      <dsp:txXfrm>
        <a:off x="20561" y="1331234"/>
        <a:ext cx="5244669" cy="380078"/>
      </dsp:txXfrm>
    </dsp:sp>
    <dsp:sp modelId="{ACA14444-853D-4822-8DA8-8AE376E526EA}">
      <dsp:nvSpPr>
        <dsp:cNvPr id="0" name=""/>
        <dsp:cNvSpPr/>
      </dsp:nvSpPr>
      <dsp:spPr>
        <a:xfrm>
          <a:off x="0" y="1783713"/>
          <a:ext cx="5285791" cy="421200"/>
        </a:xfrm>
        <a:prstGeom prst="roundRect">
          <a:avLst/>
        </a:prstGeom>
        <a:solidFill>
          <a:schemeClr val="bg1">
            <a:lumMod val="6500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cs-CZ" sz="1800" kern="1200"/>
            <a:t>Analýzu dat</a:t>
          </a:r>
          <a:endParaRPr lang="en-US" sz="1800" kern="1200"/>
        </a:p>
      </dsp:txBody>
      <dsp:txXfrm>
        <a:off x="20561" y="1804274"/>
        <a:ext cx="5244669" cy="380078"/>
      </dsp:txXfrm>
    </dsp:sp>
    <dsp:sp modelId="{273C6795-A044-4F5A-AA5C-E4D92738BC48}">
      <dsp:nvSpPr>
        <dsp:cNvPr id="0" name=""/>
        <dsp:cNvSpPr/>
      </dsp:nvSpPr>
      <dsp:spPr>
        <a:xfrm>
          <a:off x="0" y="2256753"/>
          <a:ext cx="5285791" cy="421200"/>
        </a:xfrm>
        <a:prstGeom prst="roundRect">
          <a:avLst/>
        </a:prstGeom>
        <a:solidFill>
          <a:schemeClr val="bg1">
            <a:lumMod val="6500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cs-CZ" sz="1800" kern="1200"/>
            <a:t>Umožňuje zobrazit porovnání, vzory a trendy v datech</a:t>
          </a:r>
          <a:endParaRPr lang="en-US" sz="1800" kern="1200"/>
        </a:p>
      </dsp:txBody>
      <dsp:txXfrm>
        <a:off x="20561" y="2277314"/>
        <a:ext cx="5244669"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gif"/><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png"/><Relationship Id="rId7" Type="http://schemas.openxmlformats.org/officeDocument/2006/relationships/diagramColors" Target="../diagrams/colors1.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8232-9173-4681-9CAE-0C164E9EE9B9}"/>
              </a:ext>
            </a:extLst>
          </p:cNvPr>
          <p:cNvSpPr>
            <a:spLocks noGrp="1"/>
          </p:cNvSpPr>
          <p:nvPr>
            <p:ph type="ctrTitle"/>
          </p:nvPr>
        </p:nvSpPr>
        <p:spPr>
          <a:xfrm>
            <a:off x="1600200" y="977737"/>
            <a:ext cx="8991600" cy="1645920"/>
          </a:xfrm>
        </p:spPr>
        <p:txBody>
          <a:bodyPr/>
          <a:lstStyle/>
          <a:p>
            <a:r>
              <a:rPr lang="cs-CZ" dirty="0"/>
              <a:t>Tabulkový kalkulátor II.</a:t>
            </a:r>
            <a:endParaRPr lang="en-GB" dirty="0"/>
          </a:p>
        </p:txBody>
      </p:sp>
      <p:sp>
        <p:nvSpPr>
          <p:cNvPr id="3" name="Subtitle 2">
            <a:extLst>
              <a:ext uri="{FF2B5EF4-FFF2-40B4-BE49-F238E27FC236}">
                <a16:creationId xmlns:a16="http://schemas.microsoft.com/office/drawing/2014/main" id="{7D368906-37AF-403D-9A8E-6D067A325791}"/>
              </a:ext>
            </a:extLst>
          </p:cNvPr>
          <p:cNvSpPr>
            <a:spLocks noGrp="1"/>
          </p:cNvSpPr>
          <p:nvPr>
            <p:ph type="subTitle" idx="1"/>
          </p:nvPr>
        </p:nvSpPr>
        <p:spPr>
          <a:xfrm>
            <a:off x="2695194" y="4234343"/>
            <a:ext cx="6801612" cy="1239894"/>
          </a:xfrm>
        </p:spPr>
        <p:txBody>
          <a:bodyPr/>
          <a:lstStyle/>
          <a:p>
            <a:r>
              <a:rPr lang="cs-CZ" dirty="0"/>
              <a:t>Ondřej Novotný</a:t>
            </a:r>
          </a:p>
          <a:p>
            <a:r>
              <a:rPr lang="cs-CZ" dirty="0"/>
              <a:t>Matyáš Vlček</a:t>
            </a:r>
            <a:endParaRPr lang="en-GB" dirty="0"/>
          </a:p>
        </p:txBody>
      </p:sp>
    </p:spTree>
    <p:extLst>
      <p:ext uri="{BB962C8B-B14F-4D97-AF65-F5344CB8AC3E}">
        <p14:creationId xmlns:p14="http://schemas.microsoft.com/office/powerpoint/2010/main" val="411127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26" name="Picture 10" descr="Chart, pie chart&#10;&#10;Description automatically generated">
            <a:extLst>
              <a:ext uri="{FF2B5EF4-FFF2-40B4-BE49-F238E27FC236}">
                <a16:creationId xmlns:a16="http://schemas.microsoft.com/office/drawing/2014/main" id="{0230E4A4-B5F4-4BC7-B677-2975964BB3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1314" y="321734"/>
            <a:ext cx="4838540" cy="2905170"/>
          </a:xfrm>
          <a:prstGeom prst="rect">
            <a:avLst/>
          </a:prstGeom>
          <a:noFill/>
          <a:extLst>
            <a:ext uri="{909E8E84-426E-40DD-AFC4-6F175D3DCCD1}">
              <a14:hiddenFill xmlns:a14="http://schemas.microsoft.com/office/drawing/2010/main">
                <a:solidFill>
                  <a:srgbClr val="FFFFFF"/>
                </a:solidFill>
              </a14:hiddenFill>
            </a:ext>
          </a:extLst>
        </p:spPr>
      </p:pic>
      <p:sp>
        <p:nvSpPr>
          <p:cNvPr id="9228" name="Rectangle 78">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Chart, bar chart&#10;&#10;Description automatically generated">
            <a:extLst>
              <a:ext uri="{FF2B5EF4-FFF2-40B4-BE49-F238E27FC236}">
                <a16:creationId xmlns:a16="http://schemas.microsoft.com/office/drawing/2014/main" id="{AC8212CA-C3BF-4317-B205-1346F12A12A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3044" y="321734"/>
            <a:ext cx="4762574" cy="2905170"/>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4" name="Picture 8" descr="Chart, line chart&#10;&#10;Description automatically generated">
            <a:extLst>
              <a:ext uri="{FF2B5EF4-FFF2-40B4-BE49-F238E27FC236}">
                <a16:creationId xmlns:a16="http://schemas.microsoft.com/office/drawing/2014/main" id="{7225F769-63C8-4C79-BE2D-26C1BB58FF9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9927" y="3631096"/>
            <a:ext cx="4681311" cy="276056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hart, bar chart&#10;&#10;Description automatically generated">
            <a:extLst>
              <a:ext uri="{FF2B5EF4-FFF2-40B4-BE49-F238E27FC236}">
                <a16:creationId xmlns:a16="http://schemas.microsoft.com/office/drawing/2014/main" id="{389769B4-A79C-47D4-B3E9-E97ED2DB3CF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73410" y="3631096"/>
            <a:ext cx="4581843" cy="276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711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75650-9211-4D62-880F-7AF6E79781B6}"/>
              </a:ext>
            </a:extLst>
          </p:cNvPr>
          <p:cNvSpPr>
            <a:spLocks noGrp="1"/>
          </p:cNvSpPr>
          <p:nvPr>
            <p:ph type="title"/>
          </p:nvPr>
        </p:nvSpPr>
        <p:spPr>
          <a:xfrm>
            <a:off x="1600200" y="2386744"/>
            <a:ext cx="8991600" cy="1645920"/>
          </a:xfrm>
          <a:noFill/>
          <a:ln w="38100" cap="sq">
            <a:solidFill>
              <a:schemeClr val="tx1"/>
            </a:solidFill>
            <a:miter lim="800000"/>
          </a:ln>
        </p:spPr>
        <p:txBody>
          <a:bodyPr vert="horz" lIns="274320" tIns="182880" rIns="274320" bIns="182880" rtlCol="0" anchor="ctr" anchorCtr="1">
            <a:normAutofit/>
          </a:bodyPr>
          <a:lstStyle/>
          <a:p>
            <a:r>
              <a:rPr lang="en-US" sz="3800">
                <a:solidFill>
                  <a:schemeClr val="tx1"/>
                </a:solidFill>
              </a:rPr>
              <a:t>konec</a:t>
            </a:r>
          </a:p>
        </p:txBody>
      </p:sp>
    </p:spTree>
    <p:extLst>
      <p:ext uri="{BB962C8B-B14F-4D97-AF65-F5344CB8AC3E}">
        <p14:creationId xmlns:p14="http://schemas.microsoft.com/office/powerpoint/2010/main" val="6959488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6301-FC29-44F1-A8C8-4AB75FC58884}"/>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cs-CZ">
                <a:solidFill>
                  <a:schemeClr val="bg1"/>
                </a:solidFill>
              </a:rPr>
              <a:t>Používaný sw</a:t>
            </a:r>
            <a:endParaRPr lang="en-GB">
              <a:solidFill>
                <a:schemeClr val="bg1"/>
              </a:solidFill>
            </a:endParaRPr>
          </a:p>
        </p:txBody>
      </p:sp>
      <p:sp>
        <p:nvSpPr>
          <p:cNvPr id="1030" name="Content Placeholder 2">
            <a:extLst>
              <a:ext uri="{FF2B5EF4-FFF2-40B4-BE49-F238E27FC236}">
                <a16:creationId xmlns:a16="http://schemas.microsoft.com/office/drawing/2014/main" id="{36DE30A4-9191-4AEF-80FC-0716B90DC073}"/>
              </a:ext>
            </a:extLst>
          </p:cNvPr>
          <p:cNvSpPr>
            <a:spLocks noGrp="1"/>
          </p:cNvSpPr>
          <p:nvPr>
            <p:ph idx="1"/>
          </p:nvPr>
        </p:nvSpPr>
        <p:spPr>
          <a:xfrm>
            <a:off x="643467" y="2638044"/>
            <a:ext cx="6242715" cy="3415622"/>
          </a:xfrm>
        </p:spPr>
        <p:txBody>
          <a:bodyPr>
            <a:normAutofit/>
          </a:bodyPr>
          <a:lstStyle/>
          <a:p>
            <a:r>
              <a:rPr lang="en-GB">
                <a:solidFill>
                  <a:schemeClr val="bg1"/>
                </a:solidFill>
              </a:rPr>
              <a:t>Microsoft Excel</a:t>
            </a:r>
            <a:r>
              <a:rPr lang="cs-CZ">
                <a:solidFill>
                  <a:schemeClr val="bg1"/>
                </a:solidFill>
              </a:rPr>
              <a:t> – nejpoužívanější, součást balíku office</a:t>
            </a:r>
            <a:endParaRPr lang="en-GB">
              <a:solidFill>
                <a:schemeClr val="bg1"/>
              </a:solidFill>
            </a:endParaRPr>
          </a:p>
          <a:p>
            <a:r>
              <a:rPr lang="en-GB">
                <a:solidFill>
                  <a:schemeClr val="bg1"/>
                </a:solidFill>
              </a:rPr>
              <a:t>Quattro Pro</a:t>
            </a:r>
          </a:p>
          <a:p>
            <a:r>
              <a:rPr lang="en-GB">
                <a:solidFill>
                  <a:schemeClr val="bg1"/>
                </a:solidFill>
              </a:rPr>
              <a:t>Lotus 1-2-3</a:t>
            </a:r>
          </a:p>
          <a:p>
            <a:r>
              <a:rPr lang="en-GB">
                <a:solidFill>
                  <a:schemeClr val="bg1"/>
                </a:solidFill>
              </a:rPr>
              <a:t>OpenOffice.org Calc</a:t>
            </a:r>
          </a:p>
          <a:p>
            <a:r>
              <a:rPr lang="en-GB">
                <a:solidFill>
                  <a:schemeClr val="bg1"/>
                </a:solidFill>
              </a:rPr>
              <a:t>LibreOffice Calc</a:t>
            </a:r>
            <a:r>
              <a:rPr lang="cs-CZ">
                <a:solidFill>
                  <a:schemeClr val="bg1"/>
                </a:solidFill>
              </a:rPr>
              <a:t> – opensourcový </a:t>
            </a:r>
            <a:endParaRPr lang="en-GB">
              <a:solidFill>
                <a:schemeClr val="bg1"/>
              </a:solidFill>
            </a:endParaRPr>
          </a:p>
          <a:p>
            <a:r>
              <a:rPr lang="en-GB">
                <a:solidFill>
                  <a:schemeClr val="bg1"/>
                </a:solidFill>
              </a:rPr>
              <a:t>Numbers</a:t>
            </a:r>
            <a:r>
              <a:rPr lang="cs-CZ">
                <a:solidFill>
                  <a:schemeClr val="bg1"/>
                </a:solidFill>
              </a:rPr>
              <a:t> – vyvinut Applem, součástí iWork</a:t>
            </a:r>
            <a:endParaRPr lang="en-GB">
              <a:solidFill>
                <a:schemeClr val="bg1"/>
              </a:solidFill>
            </a:endParaRPr>
          </a:p>
        </p:txBody>
      </p:sp>
      <p:pic>
        <p:nvPicPr>
          <p:cNvPr id="4" name="Picture 4" descr="Uživatelská příručka pro Numbers pro Mac - Podpora Apple (CZ)">
            <a:extLst>
              <a:ext uri="{FF2B5EF4-FFF2-40B4-BE49-F238E27FC236}">
                <a16:creationId xmlns:a16="http://schemas.microsoft.com/office/drawing/2014/main" id="{B3E298ED-5634-4D3A-B5E3-2F6FED6864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63" r="4" b="10160"/>
          <a:stretch/>
        </p:blipFill>
        <p:spPr bwMode="auto">
          <a:xfrm>
            <a:off x="8144272" y="638946"/>
            <a:ext cx="3388995" cy="2629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Microsoft Excel Pricing, Alternatives &amp;amp; More 2022 - Capterra">
            <a:extLst>
              <a:ext uri="{FF2B5EF4-FFF2-40B4-BE49-F238E27FC236}">
                <a16:creationId xmlns:a16="http://schemas.microsoft.com/office/drawing/2014/main" id="{3973F49D-CABA-4668-A18F-BCC9CFC248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29008" y="3860025"/>
            <a:ext cx="3419524" cy="192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21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D101-A01B-4499-9187-143C052B23C8}"/>
              </a:ext>
            </a:extLst>
          </p:cNvPr>
          <p:cNvSpPr>
            <a:spLocks noGrp="1"/>
          </p:cNvSpPr>
          <p:nvPr>
            <p:ph type="title"/>
          </p:nvPr>
        </p:nvSpPr>
        <p:spPr>
          <a:xfrm>
            <a:off x="198839" y="847961"/>
            <a:ext cx="7729728" cy="1188720"/>
          </a:xfrm>
        </p:spPr>
        <p:txBody>
          <a:bodyPr>
            <a:normAutofit/>
          </a:bodyPr>
          <a:lstStyle/>
          <a:p>
            <a:r>
              <a:rPr lang="cs-CZ"/>
              <a:t>Funkce</a:t>
            </a:r>
            <a:endParaRPr lang="en-GB"/>
          </a:p>
        </p:txBody>
      </p:sp>
      <p:sp>
        <p:nvSpPr>
          <p:cNvPr id="3" name="Content Placeholder 2">
            <a:extLst>
              <a:ext uri="{FF2B5EF4-FFF2-40B4-BE49-F238E27FC236}">
                <a16:creationId xmlns:a16="http://schemas.microsoft.com/office/drawing/2014/main" id="{51FCE754-1566-43F3-A70D-C29BC2C8454E}"/>
              </a:ext>
            </a:extLst>
          </p:cNvPr>
          <p:cNvSpPr>
            <a:spLocks noGrp="1"/>
          </p:cNvSpPr>
          <p:nvPr>
            <p:ph idx="1"/>
          </p:nvPr>
        </p:nvSpPr>
        <p:spPr>
          <a:xfrm>
            <a:off x="198839" y="2852052"/>
            <a:ext cx="8361502" cy="3558475"/>
          </a:xfrm>
        </p:spPr>
        <p:txBody>
          <a:bodyPr>
            <a:normAutofit/>
          </a:bodyPr>
          <a:lstStyle/>
          <a:p>
            <a:pPr>
              <a:lnSpc>
                <a:spcPct val="90000"/>
              </a:lnSpc>
            </a:pPr>
            <a:r>
              <a:rPr lang="cs-CZ" dirty="0"/>
              <a:t>Matematické funkce – např. statistické - SUMA (součet), min a max, …</a:t>
            </a:r>
          </a:p>
          <a:p>
            <a:pPr>
              <a:lnSpc>
                <a:spcPct val="90000"/>
              </a:lnSpc>
            </a:pPr>
            <a:r>
              <a:rPr lang="cs-CZ" dirty="0"/>
              <a:t>Logické funkce – nahrazují především logické operace – KDYŽ,  A, NE nebo </a:t>
            </a:r>
            <a:r>
              <a:rPr lang="cs-CZ" dirty="0" err="1"/>
              <a:t>NEBO</a:t>
            </a:r>
            <a:endParaRPr lang="cs-CZ" dirty="0"/>
          </a:p>
          <a:p>
            <a:pPr>
              <a:lnSpc>
                <a:spcPct val="90000"/>
              </a:lnSpc>
            </a:pPr>
            <a:r>
              <a:rPr lang="cs-CZ" dirty="0"/>
              <a:t>Vyhledávací a odkazovací – umožňují přebírat výsledky k dalšímu zpracování na základě jejich uspořádání, např.: POZVYHLEDAT, POSUN, INDEX</a:t>
            </a:r>
          </a:p>
          <a:p>
            <a:pPr>
              <a:lnSpc>
                <a:spcPct val="90000"/>
              </a:lnSpc>
            </a:pPr>
            <a:r>
              <a:rPr lang="cs-CZ" dirty="0"/>
              <a:t>Textové funkce – spojuje nebo vybírá části textu – ZLEVA, MALÉ, DOSADIT, ČÁST</a:t>
            </a:r>
          </a:p>
          <a:p>
            <a:pPr>
              <a:lnSpc>
                <a:spcPct val="90000"/>
              </a:lnSpc>
            </a:pPr>
            <a:r>
              <a:rPr lang="cs-CZ" dirty="0"/>
              <a:t>Převodní funkce – NEPŘÍMÝ.ODKAZ</a:t>
            </a:r>
          </a:p>
          <a:p>
            <a:pPr>
              <a:lnSpc>
                <a:spcPct val="90000"/>
              </a:lnSpc>
            </a:pPr>
            <a:r>
              <a:rPr lang="cs-CZ" dirty="0"/>
              <a:t>Další funkce – Finanční, časové, statistické, informační, databázové, inženýrské, …</a:t>
            </a:r>
          </a:p>
          <a:p>
            <a:pPr>
              <a:lnSpc>
                <a:spcPct val="90000"/>
              </a:lnSpc>
            </a:pPr>
            <a:r>
              <a:rPr lang="cs-CZ" dirty="0"/>
              <a:t>Vnořené funkce - </a:t>
            </a:r>
            <a:r>
              <a:rPr lang="en-GB" dirty="0"/>
              <a:t>Použití funkce jako jednoho z argumentů ve vzorci, který používá funkci, se nazývá vnoření a budeme na tuto funkci odkazovat jako na vnořenou funkci</a:t>
            </a:r>
            <a:r>
              <a:rPr lang="cs-CZ" dirty="0"/>
              <a:t>    </a:t>
            </a:r>
            <a:endParaRPr lang="en-GB" dirty="0"/>
          </a:p>
        </p:txBody>
      </p:sp>
      <p:pic>
        <p:nvPicPr>
          <p:cNvPr id="11" name="Picture 10">
            <a:extLst>
              <a:ext uri="{FF2B5EF4-FFF2-40B4-BE49-F238E27FC236}">
                <a16:creationId xmlns:a16="http://schemas.microsoft.com/office/drawing/2014/main" id="{1E1A3DF7-3D62-429E-B120-1445A2873D45}"/>
              </a:ext>
            </a:extLst>
          </p:cNvPr>
          <p:cNvPicPr>
            <a:picLocks noChangeAspect="1"/>
          </p:cNvPicPr>
          <p:nvPr/>
        </p:nvPicPr>
        <p:blipFill>
          <a:blip r:embed="rId2"/>
          <a:stretch>
            <a:fillRect/>
          </a:stretch>
        </p:blipFill>
        <p:spPr>
          <a:xfrm>
            <a:off x="8092423" y="2114502"/>
            <a:ext cx="3778427" cy="995864"/>
          </a:xfrm>
          <a:prstGeom prst="rect">
            <a:avLst/>
          </a:prstGeom>
          <a:ln w="31750" cap="sq">
            <a:solidFill>
              <a:srgbClr val="FFFFFF"/>
            </a:solidFill>
            <a:miter lim="800000"/>
          </a:ln>
        </p:spPr>
      </p:pic>
      <p:pic>
        <p:nvPicPr>
          <p:cNvPr id="2050" name="Picture 2">
            <a:extLst>
              <a:ext uri="{FF2B5EF4-FFF2-40B4-BE49-F238E27FC236}">
                <a16:creationId xmlns:a16="http://schemas.microsoft.com/office/drawing/2014/main" id="{946CEF46-C682-45FD-A67A-3BBE26933D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446623" y="3330428"/>
            <a:ext cx="3745377" cy="323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24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F80F-D8B9-4EB0-96F9-82F459F24449}"/>
              </a:ext>
            </a:extLst>
          </p:cNvPr>
          <p:cNvSpPr>
            <a:spLocks noGrp="1"/>
          </p:cNvSpPr>
          <p:nvPr>
            <p:ph type="title"/>
          </p:nvPr>
        </p:nvSpPr>
        <p:spPr>
          <a:xfrm>
            <a:off x="1307008" y="277657"/>
            <a:ext cx="7729728" cy="1188720"/>
          </a:xfrm>
        </p:spPr>
        <p:txBody>
          <a:bodyPr/>
          <a:lstStyle/>
          <a:p>
            <a:r>
              <a:rPr lang="cs-CZ"/>
              <a:t>IMPORT DAT</a:t>
            </a:r>
            <a:endParaRPr lang="en-GB" dirty="0"/>
          </a:p>
        </p:txBody>
      </p:sp>
      <p:sp>
        <p:nvSpPr>
          <p:cNvPr id="3" name="Content Placeholder 2">
            <a:extLst>
              <a:ext uri="{FF2B5EF4-FFF2-40B4-BE49-F238E27FC236}">
                <a16:creationId xmlns:a16="http://schemas.microsoft.com/office/drawing/2014/main" id="{0F1F03FE-178C-4D3B-8FF7-2F8552B0F031}"/>
              </a:ext>
            </a:extLst>
          </p:cNvPr>
          <p:cNvSpPr>
            <a:spLocks noGrp="1"/>
          </p:cNvSpPr>
          <p:nvPr>
            <p:ph idx="1"/>
          </p:nvPr>
        </p:nvSpPr>
        <p:spPr>
          <a:xfrm>
            <a:off x="401638" y="3251200"/>
            <a:ext cx="6894512" cy="3101975"/>
          </a:xfrm>
        </p:spPr>
        <p:txBody>
          <a:bodyPr/>
          <a:lstStyle/>
          <a:p>
            <a:r>
              <a:rPr lang="cs-CZ"/>
              <a:t>Data můžeme importovat pomocí tlačítka Načíst data v záložce Data</a:t>
            </a:r>
          </a:p>
          <a:p>
            <a:r>
              <a:rPr lang="cs-CZ"/>
              <a:t>Po rozkliknutí máme několik možností na výběr </a:t>
            </a:r>
          </a:p>
          <a:p>
            <a:r>
              <a:rPr lang="cs-CZ"/>
              <a:t>Data můžeme importovat z:</a:t>
            </a:r>
          </a:p>
          <a:p>
            <a:r>
              <a:rPr lang="cs-CZ"/>
              <a:t>Z textových souborů</a:t>
            </a:r>
          </a:p>
          <a:p>
            <a:r>
              <a:rPr lang="cs-CZ"/>
              <a:t>Z databází </a:t>
            </a:r>
          </a:p>
          <a:p>
            <a:r>
              <a:rPr lang="cs-CZ"/>
              <a:t>Z jiných Excelů</a:t>
            </a:r>
          </a:p>
          <a:p>
            <a:endParaRPr lang="en-GB" dirty="0"/>
          </a:p>
        </p:txBody>
      </p:sp>
      <p:pic>
        <p:nvPicPr>
          <p:cNvPr id="3074" name="Picture 2">
            <a:extLst>
              <a:ext uri="{FF2B5EF4-FFF2-40B4-BE49-F238E27FC236}">
                <a16:creationId xmlns:a16="http://schemas.microsoft.com/office/drawing/2014/main" id="{610CEC43-1F3F-4FD2-BE7C-5E9AAE8033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123" y="1664443"/>
            <a:ext cx="42672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D89A82B-A2BD-40B2-9615-53D6B8A373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7338" y="2084151"/>
            <a:ext cx="21621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467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5198C-EE97-49D2-83FE-073EB4927E12}"/>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cs-CZ">
                <a:solidFill>
                  <a:schemeClr val="bg1"/>
                </a:solidFill>
              </a:rPr>
              <a:t>Řazení a filtry</a:t>
            </a:r>
            <a:endParaRPr lang="en-GB">
              <a:solidFill>
                <a:schemeClr val="bg1"/>
              </a:solidFill>
            </a:endParaRPr>
          </a:p>
        </p:txBody>
      </p:sp>
      <p:pic>
        <p:nvPicPr>
          <p:cNvPr id="4102" name="Picture 6">
            <a:extLst>
              <a:ext uri="{FF2B5EF4-FFF2-40B4-BE49-F238E27FC236}">
                <a16:creationId xmlns:a16="http://schemas.microsoft.com/office/drawing/2014/main" id="{B7082D41-1CF5-4C56-8A27-9477C5C776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00886" y="12188"/>
            <a:ext cx="4970563" cy="20006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A2D0865-DCF3-4BB3-B6EA-C049FD8EA48C}"/>
              </a:ext>
            </a:extLst>
          </p:cNvPr>
          <p:cNvSpPr>
            <a:spLocks noGrp="1"/>
          </p:cNvSpPr>
          <p:nvPr>
            <p:ph idx="1"/>
          </p:nvPr>
        </p:nvSpPr>
        <p:spPr>
          <a:xfrm>
            <a:off x="643467" y="2638044"/>
            <a:ext cx="6242715" cy="3415622"/>
          </a:xfrm>
        </p:spPr>
        <p:txBody>
          <a:bodyPr>
            <a:normAutofit/>
          </a:bodyPr>
          <a:lstStyle/>
          <a:p>
            <a:r>
              <a:rPr lang="en-GB">
                <a:solidFill>
                  <a:schemeClr val="bg1"/>
                </a:solidFill>
              </a:rPr>
              <a:t>Při řazení informací na listu můžete změnit uspořádání dat tak, aby se hodnoty rychle našly. Oblast nebo tabulku dat můžete seřadit podle jednoho nebo více sloupců dat. Můžete třeba seřadit zaměstnance – nejdřív podle oddělení a pak podle příjmení.</a:t>
            </a:r>
            <a:endParaRPr lang="cs-CZ">
              <a:solidFill>
                <a:schemeClr val="bg1"/>
              </a:solidFill>
            </a:endParaRPr>
          </a:p>
          <a:p>
            <a:r>
              <a:rPr lang="en-GB">
                <a:solidFill>
                  <a:schemeClr val="bg1"/>
                </a:solidFill>
              </a:rPr>
              <a:t>Pomocí automatického filtru nebo předdefinované relační operátory jako "větší než" a "první 10" v Excel můžete zobrazit data, která chcete, a zbytek skrýt. Po filtrování dat v oblasti buněk nebo tabulky můžete buď znovu použít filtr, abyste mohli získat aktuální výsledky, nebo vymazat filtr a znovu zobrazit všechna data.</a:t>
            </a:r>
          </a:p>
        </p:txBody>
      </p:sp>
      <p:pic>
        <p:nvPicPr>
          <p:cNvPr id="4098" name="Picture 2">
            <a:extLst>
              <a:ext uri="{FF2B5EF4-FFF2-40B4-BE49-F238E27FC236}">
                <a16:creationId xmlns:a16="http://schemas.microsoft.com/office/drawing/2014/main" id="{94C2787F-768A-4A07-BFB5-78551DFFCB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76344" y="2064776"/>
            <a:ext cx="5473006" cy="9167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A0CFFC32-4EDE-4D64-A041-A2893BEFAF4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77605" y="2988477"/>
            <a:ext cx="2226747" cy="38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043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CA6CF-8257-4256-BE62-7ACE12CCEC02}"/>
              </a:ext>
            </a:extLst>
          </p:cNvPr>
          <p:cNvSpPr>
            <a:spLocks noGrp="1"/>
          </p:cNvSpPr>
          <p:nvPr>
            <p:ph type="title"/>
          </p:nvPr>
        </p:nvSpPr>
        <p:spPr>
          <a:xfrm>
            <a:off x="804672" y="964692"/>
            <a:ext cx="3066937" cy="1188720"/>
          </a:xfrm>
        </p:spPr>
        <p:txBody>
          <a:bodyPr>
            <a:normAutofit/>
          </a:bodyPr>
          <a:lstStyle/>
          <a:p>
            <a:r>
              <a:rPr lang="cs-CZ" dirty="0"/>
              <a:t>Ověření dat</a:t>
            </a:r>
            <a:endParaRPr lang="en-GB" dirty="0"/>
          </a:p>
        </p:txBody>
      </p:sp>
      <p:sp>
        <p:nvSpPr>
          <p:cNvPr id="3" name="Content Placeholder 2">
            <a:extLst>
              <a:ext uri="{FF2B5EF4-FFF2-40B4-BE49-F238E27FC236}">
                <a16:creationId xmlns:a16="http://schemas.microsoft.com/office/drawing/2014/main" id="{5B85BF1A-B6EA-4DDD-9E4C-CD495EA1256E}"/>
              </a:ext>
            </a:extLst>
          </p:cNvPr>
          <p:cNvSpPr>
            <a:spLocks noGrp="1"/>
          </p:cNvSpPr>
          <p:nvPr>
            <p:ph idx="1"/>
          </p:nvPr>
        </p:nvSpPr>
        <p:spPr>
          <a:xfrm>
            <a:off x="803244" y="2638044"/>
            <a:ext cx="3063765" cy="3263206"/>
          </a:xfrm>
        </p:spPr>
        <p:txBody>
          <a:bodyPr>
            <a:normAutofit/>
          </a:bodyPr>
          <a:lstStyle/>
          <a:p>
            <a:r>
              <a:rPr lang="en-GB" dirty="0"/>
              <a:t>Pomocí ověření dat můžete omezit typ dat nebo hodnoty, které uživatelé zadávat do buňky. Jedním z nejběžnějších způsobů ověření dat je vytvoření rozevíracího seznamu.</a:t>
            </a:r>
            <a:endParaRPr lang="cs-CZ" dirty="0"/>
          </a:p>
          <a:p>
            <a:r>
              <a:rPr lang="cs-CZ" dirty="0"/>
              <a:t>Ověření dat najdeme v záložce Data</a:t>
            </a:r>
            <a:endParaRPr lang="en-GB" dirty="0"/>
          </a:p>
        </p:txBody>
      </p:sp>
      <p:sp>
        <p:nvSpPr>
          <p:cNvPr id="71" name="Rectangle 7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D9DDFD99-38E4-444C-9DBC-0D4FF27C44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23366" y="2058669"/>
            <a:ext cx="6227064" cy="2748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7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E28CB-BB2B-47E6-AA5E-405A74E148CE}"/>
              </a:ext>
            </a:extLst>
          </p:cNvPr>
          <p:cNvSpPr>
            <a:spLocks noGrp="1"/>
          </p:cNvSpPr>
          <p:nvPr>
            <p:ph type="title"/>
          </p:nvPr>
        </p:nvSpPr>
        <p:spPr>
          <a:xfrm>
            <a:off x="400309" y="533340"/>
            <a:ext cx="7729728" cy="1188720"/>
          </a:xfrm>
        </p:spPr>
        <p:txBody>
          <a:bodyPr/>
          <a:lstStyle/>
          <a:p>
            <a:r>
              <a:rPr lang="cs-CZ" dirty="0"/>
              <a:t>SOUHRNY</a:t>
            </a:r>
            <a:endParaRPr lang="en-GB" dirty="0"/>
          </a:p>
        </p:txBody>
      </p:sp>
      <p:sp>
        <p:nvSpPr>
          <p:cNvPr id="3" name="Content Placeholder 2">
            <a:extLst>
              <a:ext uri="{FF2B5EF4-FFF2-40B4-BE49-F238E27FC236}">
                <a16:creationId xmlns:a16="http://schemas.microsoft.com/office/drawing/2014/main" id="{ABDE0EA7-A76E-487D-88CE-B98A7A3F5973}"/>
              </a:ext>
            </a:extLst>
          </p:cNvPr>
          <p:cNvSpPr>
            <a:spLocks noGrp="1"/>
          </p:cNvSpPr>
          <p:nvPr>
            <p:ph idx="1"/>
          </p:nvPr>
        </p:nvSpPr>
        <p:spPr>
          <a:xfrm>
            <a:off x="400309" y="2509128"/>
            <a:ext cx="7729728" cy="3101983"/>
          </a:xfrm>
        </p:spPr>
        <p:txBody>
          <a:bodyPr/>
          <a:lstStyle/>
          <a:p>
            <a:r>
              <a:rPr lang="cs-CZ" dirty="0"/>
              <a:t>Souhrny nám umožňují automaticky vypočítat mezisoučty a celkové součty ve sloupci</a:t>
            </a:r>
            <a:endParaRPr lang="en-GB" dirty="0"/>
          </a:p>
        </p:txBody>
      </p:sp>
      <p:pic>
        <p:nvPicPr>
          <p:cNvPr id="6146" name="Picture 2">
            <a:extLst>
              <a:ext uri="{FF2B5EF4-FFF2-40B4-BE49-F238E27FC236}">
                <a16:creationId xmlns:a16="http://schemas.microsoft.com/office/drawing/2014/main" id="{058C2ACA-3A97-4129-8666-D0CC54B90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6369" y="222825"/>
            <a:ext cx="1733550" cy="9048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5AF1F68-F50B-4DCD-A32C-48EB6E745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4090" y="1321392"/>
            <a:ext cx="2466975" cy="31432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A75B8746-2837-4E3B-AD16-80FB4476C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6369" y="4658334"/>
            <a:ext cx="1914525" cy="19240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 application, table, Excel&#10;&#10;Description automatically generated">
            <a:extLst>
              <a:ext uri="{FF2B5EF4-FFF2-40B4-BE49-F238E27FC236}">
                <a16:creationId xmlns:a16="http://schemas.microsoft.com/office/drawing/2014/main" id="{AEE255D6-C035-4C5A-8E7F-3FF9B5C6BDA7}"/>
              </a:ext>
            </a:extLst>
          </p:cNvPr>
          <p:cNvPicPr>
            <a:picLocks noChangeAspect="1"/>
          </p:cNvPicPr>
          <p:nvPr/>
        </p:nvPicPr>
        <p:blipFill>
          <a:blip r:embed="rId5"/>
          <a:stretch>
            <a:fillRect/>
          </a:stretch>
        </p:blipFill>
        <p:spPr>
          <a:xfrm>
            <a:off x="2693245" y="3210128"/>
            <a:ext cx="3309482" cy="3418386"/>
          </a:xfrm>
          <a:prstGeom prst="rect">
            <a:avLst/>
          </a:prstGeom>
        </p:spPr>
      </p:pic>
    </p:spTree>
    <p:extLst>
      <p:ext uri="{BB962C8B-B14F-4D97-AF65-F5344CB8AC3E}">
        <p14:creationId xmlns:p14="http://schemas.microsoft.com/office/powerpoint/2010/main" val="235539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4" descr="Graphical user interface, text, application, email&#10;&#10;Description automatically generated">
            <a:extLst>
              <a:ext uri="{FF2B5EF4-FFF2-40B4-BE49-F238E27FC236}">
                <a16:creationId xmlns:a16="http://schemas.microsoft.com/office/drawing/2014/main" id="{2D4A5F55-ED0B-44FA-91DE-DD31B61AD2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2168" y="3377509"/>
            <a:ext cx="4330724" cy="2734043"/>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CD3F51F-E0F2-41F0-9EAD-111C87DFF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D5B1C-1A86-469B-A6E9-7E234329EBE0}"/>
              </a:ext>
            </a:extLst>
          </p:cNvPr>
          <p:cNvSpPr>
            <a:spLocks noGrp="1"/>
          </p:cNvSpPr>
          <p:nvPr>
            <p:ph type="title"/>
          </p:nvPr>
        </p:nvSpPr>
        <p:spPr>
          <a:xfrm>
            <a:off x="6119732" y="1290025"/>
            <a:ext cx="5291327" cy="1188720"/>
          </a:xfrm>
          <a:solidFill>
            <a:srgbClr val="FFFFFF"/>
          </a:solidFill>
          <a:ln>
            <a:solidFill>
              <a:srgbClr val="404040"/>
            </a:solidFill>
          </a:ln>
        </p:spPr>
        <p:txBody>
          <a:bodyPr>
            <a:normAutofit/>
          </a:bodyPr>
          <a:lstStyle/>
          <a:p>
            <a:r>
              <a:rPr lang="cs-CZ"/>
              <a:t>Kontingenční tabulka</a:t>
            </a:r>
            <a:endParaRPr lang="en-GB" dirty="0"/>
          </a:p>
        </p:txBody>
      </p:sp>
      <p:pic>
        <p:nvPicPr>
          <p:cNvPr id="7170" name="Picture 2" descr="Graphical user interface&#10;&#10;Description automatically generated with medium confidence">
            <a:extLst>
              <a:ext uri="{FF2B5EF4-FFF2-40B4-BE49-F238E27FC236}">
                <a16:creationId xmlns:a16="http://schemas.microsoft.com/office/drawing/2014/main" id="{4D05B9B6-9A8B-410A-AF27-F7D74B35F7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1733" y="674179"/>
            <a:ext cx="4671595" cy="23815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172" name="Content Placeholder 2">
            <a:extLst>
              <a:ext uri="{FF2B5EF4-FFF2-40B4-BE49-F238E27FC236}">
                <a16:creationId xmlns:a16="http://schemas.microsoft.com/office/drawing/2014/main" id="{FADAC516-05F4-4380-9ADD-407733DF056E}"/>
              </a:ext>
            </a:extLst>
          </p:cNvPr>
          <p:cNvGraphicFramePr>
            <a:graphicFrameLocks noGrp="1"/>
          </p:cNvGraphicFramePr>
          <p:nvPr>
            <p:ph idx="1"/>
            <p:extLst>
              <p:ext uri="{D42A27DB-BD31-4B8C-83A1-F6EECF244321}">
                <p14:modId xmlns:p14="http://schemas.microsoft.com/office/powerpoint/2010/main" val="3544775616"/>
              </p:ext>
            </p:extLst>
          </p:nvPr>
        </p:nvGraphicFramePr>
        <p:xfrm>
          <a:off x="6119732" y="2858703"/>
          <a:ext cx="5285791" cy="3042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531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F15A-F053-4763-AD0D-E11C0D89D3F9}"/>
              </a:ext>
            </a:extLst>
          </p:cNvPr>
          <p:cNvSpPr>
            <a:spLocks noGrp="1"/>
          </p:cNvSpPr>
          <p:nvPr>
            <p:ph type="title"/>
          </p:nvPr>
        </p:nvSpPr>
        <p:spPr>
          <a:xfrm>
            <a:off x="100779" y="964692"/>
            <a:ext cx="7729728" cy="1188720"/>
          </a:xfrm>
        </p:spPr>
        <p:txBody>
          <a:bodyPr/>
          <a:lstStyle/>
          <a:p>
            <a:r>
              <a:rPr lang="cs-CZ" dirty="0"/>
              <a:t>GRAfy</a:t>
            </a:r>
            <a:endParaRPr lang="en-GB" dirty="0"/>
          </a:p>
        </p:txBody>
      </p:sp>
      <p:sp>
        <p:nvSpPr>
          <p:cNvPr id="3" name="Content Placeholder 2">
            <a:extLst>
              <a:ext uri="{FF2B5EF4-FFF2-40B4-BE49-F238E27FC236}">
                <a16:creationId xmlns:a16="http://schemas.microsoft.com/office/drawing/2014/main" id="{0ECBC771-F8C2-49C9-A101-4910CEC4354A}"/>
              </a:ext>
            </a:extLst>
          </p:cNvPr>
          <p:cNvSpPr>
            <a:spLocks noGrp="1"/>
          </p:cNvSpPr>
          <p:nvPr>
            <p:ph idx="1"/>
          </p:nvPr>
        </p:nvSpPr>
        <p:spPr>
          <a:xfrm>
            <a:off x="100779" y="2638044"/>
            <a:ext cx="7729728" cy="3101983"/>
          </a:xfrm>
        </p:spPr>
        <p:txBody>
          <a:bodyPr/>
          <a:lstStyle/>
          <a:p>
            <a:r>
              <a:rPr lang="en-GB" dirty="0"/>
              <a:t>Graf je obrázek, který se používá ke grafickému znázornění dat. </a:t>
            </a:r>
            <a:endParaRPr lang="cs-CZ" dirty="0"/>
          </a:p>
          <a:p>
            <a:r>
              <a:rPr lang="en-GB" dirty="0"/>
              <a:t>Díky tomu mohou být data lépe pochopitelná a přehledně znázorněná. </a:t>
            </a:r>
            <a:endParaRPr lang="cs-CZ" dirty="0"/>
          </a:p>
          <a:p>
            <a:r>
              <a:rPr lang="en-GB" dirty="0"/>
              <a:t>Je ale potřebné vybrat ke znázornění správný typ grafu a mít data správně nachystaná pro převod do grafu.</a:t>
            </a:r>
            <a:endParaRPr lang="cs-CZ" dirty="0"/>
          </a:p>
          <a:p>
            <a:r>
              <a:rPr lang="en-GB" dirty="0"/>
              <a:t>Základ grafu tvoří vodorovná osa x a svislá osa y. </a:t>
            </a:r>
            <a:endParaRPr lang="cs-CZ" dirty="0"/>
          </a:p>
          <a:p>
            <a:r>
              <a:rPr lang="en-GB" dirty="0"/>
              <a:t>Data, která se zobrazují v grafu, jsou vkládána z datové řady, což je řádek nebo sloupec čísel a zobrazuje např. vývoj dat během určitého období.</a:t>
            </a:r>
            <a:endParaRPr lang="cs-CZ" dirty="0"/>
          </a:p>
          <a:p>
            <a:r>
              <a:rPr lang="cs-CZ" dirty="0"/>
              <a:t>Graf vytvoříme pomocí tlačítka Doporučené grafy z záložce vložit</a:t>
            </a:r>
            <a:endParaRPr lang="en-GB" dirty="0"/>
          </a:p>
        </p:txBody>
      </p:sp>
      <p:pic>
        <p:nvPicPr>
          <p:cNvPr id="8194" name="Picture 2">
            <a:extLst>
              <a:ext uri="{FF2B5EF4-FFF2-40B4-BE49-F238E27FC236}">
                <a16:creationId xmlns:a16="http://schemas.microsoft.com/office/drawing/2014/main" id="{CE39EEFD-1A1A-4515-AC16-12A277592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1981" y="964692"/>
            <a:ext cx="3009900" cy="9429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654F909-D105-43B8-8AC1-462DB2F25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572" y="2402731"/>
            <a:ext cx="4232709" cy="397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1408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
  <TotalTime>99</TotalTime>
  <Words>458</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Tabulkový kalkulátor II.</vt:lpstr>
      <vt:lpstr>Používaný sw</vt:lpstr>
      <vt:lpstr>Funkce</vt:lpstr>
      <vt:lpstr>IMPORT DAT</vt:lpstr>
      <vt:lpstr>Řazení a filtry</vt:lpstr>
      <vt:lpstr>Ověření dat</vt:lpstr>
      <vt:lpstr>SOUHRNY</vt:lpstr>
      <vt:lpstr>Kontingenční tabulka</vt:lpstr>
      <vt:lpstr>GRAfy</vt:lpstr>
      <vt:lpstr>PowerPoint Presentation</vt:lpstr>
      <vt:lpstr>konec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Tabulkový kalkulátor II.</dc:title>
  <dc:creator>Ondřej Novotný</dc:creator>
  <cp:lastModifiedBy>Ondřej Novotný</cp:lastModifiedBy>
  <cp:revision>11</cp:revision>
  <dcterms:created xsi:type="dcterms:W3CDTF">2022-01-18T13:01:04Z</dcterms:created>
  <dcterms:modified xsi:type="dcterms:W3CDTF">2022-01-18T14:40:28Z</dcterms:modified>
</cp:coreProperties>
</file>