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86E37D-0578-4FF9-A8CA-F299E1BCA524}" v="1" dt="2020-03-31T13:36:59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8BA9-BB78-4071-A231-5F469BA73A4D}" type="datetimeFigureOut">
              <a:rPr lang="cs-CZ" smtClean="0"/>
              <a:t>31.03.2020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D83B-E71E-4390-8BC8-A6351E81B5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504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8BA9-BB78-4071-A231-5F469BA73A4D}" type="datetimeFigureOut">
              <a:rPr lang="cs-CZ" smtClean="0"/>
              <a:t>31.03.2020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D83B-E71E-4390-8BC8-A6351E81B5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248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8BA9-BB78-4071-A231-5F469BA73A4D}" type="datetimeFigureOut">
              <a:rPr lang="cs-CZ" smtClean="0"/>
              <a:t>31.03.2020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D83B-E71E-4390-8BC8-A6351E81B5C2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844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8BA9-BB78-4071-A231-5F469BA73A4D}" type="datetimeFigureOut">
              <a:rPr lang="cs-CZ" smtClean="0"/>
              <a:t>31.03.2020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D83B-E71E-4390-8BC8-A6351E81B5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793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8BA9-BB78-4071-A231-5F469BA73A4D}" type="datetimeFigureOut">
              <a:rPr lang="cs-CZ" smtClean="0"/>
              <a:t>31.03.2020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D83B-E71E-4390-8BC8-A6351E81B5C2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1891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8BA9-BB78-4071-A231-5F469BA73A4D}" type="datetimeFigureOut">
              <a:rPr lang="cs-CZ" smtClean="0"/>
              <a:t>31.03.2020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D83B-E71E-4390-8BC8-A6351E81B5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3620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8BA9-BB78-4071-A231-5F469BA73A4D}" type="datetimeFigureOut">
              <a:rPr lang="cs-CZ" smtClean="0"/>
              <a:t>31.03.2020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D83B-E71E-4390-8BC8-A6351E81B5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6649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8BA9-BB78-4071-A231-5F469BA73A4D}" type="datetimeFigureOut">
              <a:rPr lang="cs-CZ" smtClean="0"/>
              <a:t>31.03.2020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D83B-E71E-4390-8BC8-A6351E81B5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247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8BA9-BB78-4071-A231-5F469BA73A4D}" type="datetimeFigureOut">
              <a:rPr lang="cs-CZ" smtClean="0"/>
              <a:t>31.03.2020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D83B-E71E-4390-8BC8-A6351E81B5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51305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8BA9-BB78-4071-A231-5F469BA73A4D}" type="datetimeFigureOut">
              <a:rPr lang="cs-CZ" smtClean="0"/>
              <a:t>31.03.2020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D83B-E71E-4390-8BC8-A6351E81B5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817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8BA9-BB78-4071-A231-5F469BA73A4D}" type="datetimeFigureOut">
              <a:rPr lang="cs-CZ" smtClean="0"/>
              <a:t>31.03.2020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D83B-E71E-4390-8BC8-A6351E81B5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2518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8BA9-BB78-4071-A231-5F469BA73A4D}" type="datetimeFigureOut">
              <a:rPr lang="cs-CZ" smtClean="0"/>
              <a:t>31.03.2020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D83B-E71E-4390-8BC8-A6351E81B5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871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8BA9-BB78-4071-A231-5F469BA73A4D}" type="datetimeFigureOut">
              <a:rPr lang="cs-CZ" smtClean="0"/>
              <a:t>31.03.2020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D83B-E71E-4390-8BC8-A6351E81B5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985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8BA9-BB78-4071-A231-5F469BA73A4D}" type="datetimeFigureOut">
              <a:rPr lang="cs-CZ" smtClean="0"/>
              <a:t>31.03.2020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D83B-E71E-4390-8BC8-A6351E81B5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348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8BA9-BB78-4071-A231-5F469BA73A4D}" type="datetimeFigureOut">
              <a:rPr lang="cs-CZ" smtClean="0"/>
              <a:t>31.03.2020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D83B-E71E-4390-8BC8-A6351E81B5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5839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8BA9-BB78-4071-A231-5F469BA73A4D}" type="datetimeFigureOut">
              <a:rPr lang="cs-CZ" smtClean="0"/>
              <a:t>31.03.2020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D83B-E71E-4390-8BC8-A6351E81B5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183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A8BA9-BB78-4071-A231-5F469BA73A4D}" type="datetimeFigureOut">
              <a:rPr lang="cs-CZ" smtClean="0"/>
              <a:t>31.03.2020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DBD83B-E71E-4390-8BC8-A6351E81B5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051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85720" y="2071678"/>
            <a:ext cx="6929018" cy="2301240"/>
          </a:xfrm>
        </p:spPr>
        <p:txBody>
          <a:bodyPr/>
          <a:lstStyle/>
          <a:p>
            <a:r>
              <a:rPr lang="cs-CZ" dirty="0"/>
              <a:t>Tabulkový kalkulátor I.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000100" y="1571612"/>
            <a:ext cx="6480048" cy="1752600"/>
          </a:xfrm>
        </p:spPr>
        <p:txBody>
          <a:bodyPr/>
          <a:lstStyle/>
          <a:p>
            <a:r>
              <a:rPr lang="cs-CZ" dirty="0"/>
              <a:t>Tadeáš Vrba, Jiří Šrámek</a:t>
            </a:r>
          </a:p>
        </p:txBody>
      </p:sp>
      <p:pic>
        <p:nvPicPr>
          <p:cNvPr id="18434" name="Picture 2" descr="https://upload.wikimedia.org/wikipedia/en/9/91/Microsoft_Office_Excel_200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714752"/>
            <a:ext cx="3115120" cy="21431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00034" y="3071810"/>
            <a:ext cx="7467600" cy="2714644"/>
          </a:xfrm>
        </p:spPr>
        <p:txBody>
          <a:bodyPr>
            <a:normAutofit/>
          </a:bodyPr>
          <a:lstStyle/>
          <a:p>
            <a:r>
              <a:rPr lang="cs-CZ" dirty="0"/>
              <a:t>Aktuální software:</a:t>
            </a:r>
          </a:p>
          <a:p>
            <a:pPr lvl="1"/>
            <a:r>
              <a:rPr lang="cs-CZ" dirty="0"/>
              <a:t>Microsoft Excel (placený)</a:t>
            </a:r>
          </a:p>
          <a:p>
            <a:pPr lvl="1"/>
            <a:r>
              <a:rPr lang="cs-CZ" dirty="0" err="1"/>
              <a:t>OpenOffice</a:t>
            </a:r>
            <a:r>
              <a:rPr lang="cs-CZ" dirty="0"/>
              <a:t> </a:t>
            </a:r>
            <a:r>
              <a:rPr lang="cs-CZ" dirty="0" err="1"/>
              <a:t>Calc</a:t>
            </a:r>
            <a:endParaRPr lang="cs-CZ" dirty="0"/>
          </a:p>
          <a:p>
            <a:pPr lvl="1"/>
            <a:r>
              <a:rPr lang="cs-CZ" dirty="0" err="1"/>
              <a:t>LibreOffice</a:t>
            </a:r>
            <a:r>
              <a:rPr lang="cs-CZ" dirty="0"/>
              <a:t> </a:t>
            </a:r>
            <a:r>
              <a:rPr lang="cs-CZ" dirty="0" err="1"/>
              <a:t>Calc</a:t>
            </a:r>
            <a:endParaRPr lang="cs-CZ" dirty="0"/>
          </a:p>
          <a:p>
            <a:pPr lvl="1"/>
            <a:r>
              <a:rPr lang="cs-CZ"/>
              <a:t>Software od </a:t>
            </a:r>
            <a:r>
              <a:rPr lang="cs-CZ" dirty="0" err="1"/>
              <a:t>googlu</a:t>
            </a:r>
            <a:endParaRPr lang="cs-CZ" dirty="0"/>
          </a:p>
          <a:p>
            <a:pPr lvl="1">
              <a:buNone/>
            </a:pPr>
            <a:endParaRPr lang="cs-CZ" dirty="0"/>
          </a:p>
        </p:txBody>
      </p:sp>
      <p:sp>
        <p:nvSpPr>
          <p:cNvPr id="4" name="Zástupný symbol pro obsah 2"/>
          <p:cNvSpPr txBox="1">
            <a:spLocks/>
          </p:cNvSpPr>
          <p:nvPr/>
        </p:nvSpPr>
        <p:spPr>
          <a:xfrm>
            <a:off x="652434" y="866756"/>
            <a:ext cx="7467600" cy="21145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cs-CZ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Software používaný v historii:</a:t>
            </a:r>
          </a:p>
          <a:p>
            <a:pPr marL="722376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cs-CZ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VisiCalc</a:t>
            </a:r>
            <a:endParaRPr kumimoji="0" lang="cs-CZ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2376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cs-CZ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MultiPlan</a:t>
            </a:r>
            <a:endParaRPr kumimoji="0" lang="cs-CZ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2376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cs-CZ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SuperCalc</a:t>
            </a:r>
            <a:endParaRPr kumimoji="0" lang="cs-CZ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2376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2"/>
              <a:buNone/>
              <a:tabLst/>
              <a:defRPr/>
            </a:pPr>
            <a:endParaRPr kumimoji="0" lang="cs-CZ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 descr="https://c.s-microsoft.com/cs-cz/CMSImages/MultiDevice_excel_350px.png?version=f7d55af3-96ba-1b35-ae93-577957209a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4429132"/>
            <a:ext cx="3333750" cy="1743076"/>
          </a:xfrm>
          <a:prstGeom prst="rect">
            <a:avLst/>
          </a:prstGeom>
          <a:noFill/>
        </p:spPr>
      </p:pic>
      <p:pic>
        <p:nvPicPr>
          <p:cNvPr id="5124" name="Picture 4" descr="http://1.bp.blogspot.com/_cQns-qO1Pks/S8qUJXYjabI/AAAAAAAAAg0/sZbjpWZGmSw/s1600/Lotus-123-3_0-do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1643050"/>
            <a:ext cx="2667019" cy="20002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28596" y="714356"/>
            <a:ext cx="7467600" cy="4525963"/>
          </a:xfrm>
        </p:spPr>
        <p:txBody>
          <a:bodyPr/>
          <a:lstStyle/>
          <a:p>
            <a:r>
              <a:rPr lang="cs-CZ" dirty="0"/>
              <a:t>Tabulkový kalkulátor</a:t>
            </a:r>
          </a:p>
          <a:p>
            <a:pPr lvl="1"/>
            <a:r>
              <a:rPr lang="cs-CZ" dirty="0"/>
              <a:t>Program sloužící k matematickým operacím s číselnými údaji</a:t>
            </a:r>
          </a:p>
          <a:p>
            <a:pPr lvl="1"/>
            <a:r>
              <a:rPr lang="cs-CZ" dirty="0"/>
              <a:t>Soubor se označuje jako sešit</a:t>
            </a:r>
          </a:p>
          <a:p>
            <a:pPr lvl="2"/>
            <a:r>
              <a:rPr lang="cs-CZ" dirty="0"/>
              <a:t>Ten se skládá z listů</a:t>
            </a:r>
          </a:p>
          <a:p>
            <a:pPr lvl="3"/>
            <a:r>
              <a:rPr lang="cs-CZ" dirty="0"/>
              <a:t>List obsahuje: tabulky, grafy, obrázky</a:t>
            </a:r>
          </a:p>
          <a:p>
            <a:pPr lvl="3"/>
            <a:r>
              <a:rPr lang="cs-CZ" dirty="0"/>
              <a:t>Řádky se označují 1, 2, 3</a:t>
            </a:r>
          </a:p>
          <a:p>
            <a:pPr lvl="3"/>
            <a:r>
              <a:rPr lang="cs-CZ" dirty="0"/>
              <a:t>Sloupce se označují A, B, C</a:t>
            </a:r>
          </a:p>
          <a:p>
            <a:pPr lvl="3"/>
            <a:r>
              <a:rPr lang="cs-CZ" dirty="0"/>
              <a:t>Průsečík řádku a sloupce je buňka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6" y="5000636"/>
            <a:ext cx="1781438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5214950"/>
            <a:ext cx="27622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14348" y="714356"/>
            <a:ext cx="7467600" cy="4525963"/>
          </a:xfrm>
        </p:spPr>
        <p:txBody>
          <a:bodyPr/>
          <a:lstStyle/>
          <a:p>
            <a:r>
              <a:rPr lang="cs-CZ" dirty="0"/>
              <a:t>Buňky</a:t>
            </a:r>
          </a:p>
          <a:p>
            <a:pPr lvl="1"/>
            <a:r>
              <a:rPr lang="cs-CZ" dirty="0"/>
              <a:t>Vybíráme pomocí myši</a:t>
            </a:r>
          </a:p>
          <a:p>
            <a:pPr lvl="1"/>
            <a:r>
              <a:rPr lang="cs-CZ" dirty="0"/>
              <a:t>Celý sloupec vybereme kliknutím na písmeno </a:t>
            </a:r>
          </a:p>
          <a:p>
            <a:pPr lvl="1"/>
            <a:r>
              <a:rPr lang="cs-CZ" dirty="0"/>
              <a:t>Celý řádek vybereme kliknutím na číslo řádku</a:t>
            </a:r>
          </a:p>
          <a:p>
            <a:pPr lvl="1"/>
            <a:r>
              <a:rPr lang="cs-CZ" dirty="0"/>
              <a:t>Je zde také tlačítko vybrat vše </a:t>
            </a:r>
          </a:p>
          <a:p>
            <a:pPr lvl="1"/>
            <a:r>
              <a:rPr lang="cs-CZ" dirty="0"/>
              <a:t>Kliknutím a tažením pravého dolního rohu buňky vyplníme řady</a:t>
            </a:r>
          </a:p>
          <a:p>
            <a:pPr lvl="1">
              <a:buNone/>
            </a:pPr>
            <a:endParaRPr lang="cs-C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28596" y="1000108"/>
            <a:ext cx="7467600" cy="4525963"/>
          </a:xfrm>
        </p:spPr>
        <p:txBody>
          <a:bodyPr/>
          <a:lstStyle/>
          <a:p>
            <a:r>
              <a:rPr lang="cs-CZ" dirty="0"/>
              <a:t>Formát buněk</a:t>
            </a:r>
          </a:p>
          <a:p>
            <a:pPr lvl="1"/>
            <a:r>
              <a:rPr lang="cs-CZ" dirty="0"/>
              <a:t>Vyvolá se kliknutím pravého tlačítka myši na buňku</a:t>
            </a:r>
          </a:p>
          <a:p>
            <a:pPr lvl="1"/>
            <a:r>
              <a:rPr lang="cs-CZ" dirty="0"/>
              <a:t>Karty ve formátu buněk</a:t>
            </a:r>
          </a:p>
          <a:p>
            <a:pPr lvl="2"/>
            <a:r>
              <a:rPr lang="cs-CZ" dirty="0"/>
              <a:t>Číslo</a:t>
            </a:r>
          </a:p>
          <a:p>
            <a:pPr lvl="2"/>
            <a:r>
              <a:rPr lang="cs-CZ" dirty="0"/>
              <a:t>Zarovnání</a:t>
            </a:r>
          </a:p>
          <a:p>
            <a:pPr lvl="2"/>
            <a:r>
              <a:rPr lang="cs-CZ" dirty="0"/>
              <a:t>Písmo</a:t>
            </a:r>
          </a:p>
          <a:p>
            <a:pPr lvl="2"/>
            <a:r>
              <a:rPr lang="cs-CZ" dirty="0"/>
              <a:t>Ohraničení</a:t>
            </a:r>
          </a:p>
          <a:p>
            <a:pPr lvl="2"/>
            <a:r>
              <a:rPr lang="cs-CZ" dirty="0"/>
              <a:t>Výplň</a:t>
            </a:r>
          </a:p>
          <a:p>
            <a:pPr lvl="2">
              <a:buNone/>
            </a:pPr>
            <a:endParaRPr lang="cs-CZ" dirty="0"/>
          </a:p>
        </p:txBody>
      </p:sp>
      <p:sp>
        <p:nvSpPr>
          <p:cNvPr id="4" name="Zástupný symbol pro obsah 2"/>
          <p:cNvSpPr txBox="1">
            <a:spLocks/>
          </p:cNvSpPr>
          <p:nvPr/>
        </p:nvSpPr>
        <p:spPr>
          <a:xfrm>
            <a:off x="571472" y="5214950"/>
            <a:ext cx="7467600" cy="16430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22376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cs-CZ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Vlastní formát čísla: </a:t>
            </a:r>
          </a:p>
          <a:p>
            <a:pPr marL="1179576" lvl="2" indent="-274320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</a:pPr>
            <a:r>
              <a:rPr lang="cs-CZ" sz="2600" dirty="0"/>
              <a:t>Pravé tlačítko -</a:t>
            </a:r>
            <a:r>
              <a:rPr lang="en-US" sz="2600" dirty="0"/>
              <a:t>&gt; Form</a:t>
            </a:r>
            <a:r>
              <a:rPr lang="cs-CZ" sz="2600" dirty="0" err="1"/>
              <a:t>át</a:t>
            </a:r>
            <a:r>
              <a:rPr lang="cs-CZ" sz="2600" dirty="0"/>
              <a:t> buněk -</a:t>
            </a:r>
            <a:r>
              <a:rPr lang="en-US" sz="2600" dirty="0"/>
              <a:t>&gt; </a:t>
            </a:r>
            <a:r>
              <a:rPr lang="en-US" sz="2600" dirty="0" err="1"/>
              <a:t>karta</a:t>
            </a:r>
            <a:r>
              <a:rPr lang="en-US" sz="2600" dirty="0"/>
              <a:t> </a:t>
            </a:r>
            <a:r>
              <a:rPr lang="cs-CZ" sz="2600" dirty="0"/>
              <a:t>číslo -</a:t>
            </a:r>
            <a:r>
              <a:rPr lang="en-US" sz="2600" dirty="0"/>
              <a:t>&gt; </a:t>
            </a:r>
            <a:r>
              <a:rPr lang="cs-CZ" sz="2600" dirty="0"/>
              <a:t>druh vlastní</a:t>
            </a:r>
            <a:endParaRPr kumimoji="0" lang="cs-CZ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05840" marR="0" lvl="2" indent="-25603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None/>
              <a:tabLst/>
              <a:defRPr/>
            </a:pP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2428868"/>
            <a:ext cx="3338498" cy="279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28596" y="785794"/>
            <a:ext cx="7467600" cy="4525963"/>
          </a:xfrm>
        </p:spPr>
        <p:txBody>
          <a:bodyPr/>
          <a:lstStyle/>
          <a:p>
            <a:r>
              <a:rPr lang="cs-CZ" dirty="0"/>
              <a:t>Vzorce</a:t>
            </a:r>
          </a:p>
          <a:p>
            <a:pPr lvl="1"/>
            <a:r>
              <a:rPr lang="cs-CZ" dirty="0"/>
              <a:t>Zadávají se do buňky</a:t>
            </a:r>
          </a:p>
          <a:p>
            <a:pPr lvl="1"/>
            <a:r>
              <a:rPr lang="cs-CZ" dirty="0"/>
              <a:t>Zobrazuje se v poli vzorců</a:t>
            </a:r>
          </a:p>
          <a:p>
            <a:pPr lvl="1"/>
            <a:r>
              <a:rPr lang="cs-CZ" dirty="0"/>
              <a:t>Musí začínat znakem rovnítka </a:t>
            </a:r>
          </a:p>
          <a:p>
            <a:pPr lvl="1"/>
            <a:r>
              <a:rPr lang="cs-CZ" dirty="0"/>
              <a:t>Excel zobrazuje v buňce jenom výsledek a v poli vzorců vzorec </a:t>
            </a:r>
          </a:p>
        </p:txBody>
      </p:sp>
      <p:pic>
        <p:nvPicPr>
          <p:cNvPr id="1026" name="Picture 2" descr="http://esslm.sk/tabula/excel-vzorec-suma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3714752"/>
            <a:ext cx="3995731" cy="27436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28596" y="928670"/>
            <a:ext cx="8401080" cy="5000660"/>
          </a:xfrm>
        </p:spPr>
        <p:txBody>
          <a:bodyPr>
            <a:normAutofit fontScale="55000" lnSpcReduction="20000"/>
          </a:bodyPr>
          <a:lstStyle/>
          <a:p>
            <a:r>
              <a:rPr lang="cs-CZ" dirty="0"/>
              <a:t>První buňka má adresu A1</a:t>
            </a:r>
          </a:p>
          <a:p>
            <a:r>
              <a:rPr lang="cs-CZ" dirty="0"/>
              <a:t>Buňka v pravém dolním rohu má adresu XFD1048576</a:t>
            </a:r>
          </a:p>
          <a:p>
            <a:pPr>
              <a:buNone/>
            </a:pPr>
            <a:endParaRPr lang="cs-CZ" dirty="0"/>
          </a:p>
          <a:p>
            <a:r>
              <a:rPr lang="cs-CZ" dirty="0"/>
              <a:t>Adresace v rámci listu</a:t>
            </a:r>
          </a:p>
          <a:p>
            <a:pPr lvl="1"/>
            <a:r>
              <a:rPr lang="cs-CZ" dirty="0"/>
              <a:t>(</a:t>
            </a:r>
            <a:r>
              <a:rPr lang="cs-CZ" dirty="0" err="1"/>
              <a:t>NázevListu</a:t>
            </a:r>
            <a:r>
              <a:rPr lang="cs-CZ" dirty="0"/>
              <a:t>!</a:t>
            </a:r>
            <a:r>
              <a:rPr lang="cs-CZ" dirty="0" err="1"/>
              <a:t>SloupceŘádek</a:t>
            </a:r>
            <a:r>
              <a:rPr lang="cs-CZ" dirty="0"/>
              <a:t>)</a:t>
            </a:r>
          </a:p>
          <a:p>
            <a:pPr lvl="1">
              <a:buNone/>
            </a:pPr>
            <a:endParaRPr lang="cs-CZ" dirty="0"/>
          </a:p>
          <a:p>
            <a:r>
              <a:rPr lang="cs-CZ" dirty="0"/>
              <a:t>Adresace při odkazování na jiný sešit</a:t>
            </a:r>
            <a:endParaRPr lang="cs-CZ" sz="3200" dirty="0"/>
          </a:p>
          <a:p>
            <a:pPr lvl="1"/>
            <a:r>
              <a:rPr lang="cs-CZ" sz="2800" dirty="0"/>
              <a:t>([</a:t>
            </a:r>
            <a:r>
              <a:rPr lang="cs-CZ" sz="2800" dirty="0" err="1"/>
              <a:t>NázevSešitu.xls</a:t>
            </a:r>
            <a:r>
              <a:rPr lang="cs-CZ" sz="2800" dirty="0"/>
              <a:t>]</a:t>
            </a:r>
            <a:r>
              <a:rPr lang="cs-CZ" sz="2800" dirty="0" err="1"/>
              <a:t>NázevListu</a:t>
            </a:r>
            <a:r>
              <a:rPr lang="cs-CZ" sz="2800" dirty="0"/>
              <a:t>!</a:t>
            </a:r>
            <a:r>
              <a:rPr lang="cs-CZ" sz="2800" dirty="0" err="1"/>
              <a:t>SloupecŘádek</a:t>
            </a:r>
            <a:r>
              <a:rPr lang="cs-CZ" sz="2800" dirty="0"/>
              <a:t>) </a:t>
            </a:r>
          </a:p>
          <a:p>
            <a:pPr lvl="1">
              <a:buNone/>
            </a:pPr>
            <a:endParaRPr lang="cs-CZ" sz="2800" dirty="0"/>
          </a:p>
          <a:p>
            <a:r>
              <a:rPr lang="cs-CZ" sz="3200" dirty="0" err="1"/>
              <a:t>Aresa</a:t>
            </a:r>
            <a:r>
              <a:rPr lang="cs-CZ" sz="3200" dirty="0"/>
              <a:t> oblasti</a:t>
            </a:r>
          </a:p>
          <a:p>
            <a:pPr lvl="1"/>
            <a:r>
              <a:rPr lang="cs-CZ" sz="2800" dirty="0"/>
              <a:t>(</a:t>
            </a:r>
            <a:r>
              <a:rPr lang="cs-CZ" sz="2800" dirty="0" err="1"/>
              <a:t>Př</a:t>
            </a:r>
            <a:r>
              <a:rPr lang="cs-CZ" sz="2800" dirty="0"/>
              <a:t>: A1:C5 , A5:C1) </a:t>
            </a:r>
          </a:p>
          <a:p>
            <a:endParaRPr lang="cs-CZ" sz="3200" dirty="0"/>
          </a:p>
          <a:p>
            <a:r>
              <a:rPr lang="cs-CZ" sz="3200" dirty="0"/>
              <a:t>Tisk</a:t>
            </a:r>
          </a:p>
          <a:p>
            <a:pPr lvl="1"/>
            <a:r>
              <a:rPr lang="cs-CZ" sz="2800" dirty="0"/>
              <a:t>Při tisku si vybereme jednu nebo více oblastí tisku</a:t>
            </a:r>
          </a:p>
          <a:p>
            <a:pPr lvl="1"/>
            <a:r>
              <a:rPr lang="cs-CZ" sz="2800" dirty="0"/>
              <a:t>Vybereme buňky které chceme definovat jako oblast tisku</a:t>
            </a:r>
          </a:p>
          <a:p>
            <a:pPr lvl="1"/>
            <a:r>
              <a:rPr lang="cs-CZ" sz="2800" dirty="0"/>
              <a:t>Chceme-li vytvořit více oblastí tisku, podržíme CTRL a klikneme na oblasti, které chceme vytisknout</a:t>
            </a:r>
          </a:p>
          <a:p>
            <a:pPr lvl="1">
              <a:buNone/>
            </a:pPr>
            <a:endParaRPr lang="cs-CZ" sz="2800" dirty="0"/>
          </a:p>
          <a:p>
            <a:pPr lvl="1">
              <a:buNone/>
            </a:pPr>
            <a:endParaRPr lang="cs-CZ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28596" y="857232"/>
            <a:ext cx="7467600" cy="5429288"/>
          </a:xfrm>
        </p:spPr>
        <p:txBody>
          <a:bodyPr>
            <a:normAutofit/>
          </a:bodyPr>
          <a:lstStyle/>
          <a:p>
            <a:r>
              <a:rPr lang="cs-CZ" dirty="0"/>
              <a:t>Vzhled stránky</a:t>
            </a:r>
          </a:p>
          <a:p>
            <a:pPr lvl="1"/>
            <a:r>
              <a:rPr lang="cs-CZ" dirty="0"/>
              <a:t>Nachází se v pásu karet Rozložení stránky v sekci Vzhled stránky</a:t>
            </a:r>
          </a:p>
          <a:p>
            <a:pPr lvl="1"/>
            <a:r>
              <a:rPr lang="cs-CZ" dirty="0"/>
              <a:t>Možnosti nastavení:</a:t>
            </a:r>
          </a:p>
          <a:p>
            <a:pPr lvl="2"/>
            <a:r>
              <a:rPr lang="cs-CZ" dirty="0"/>
              <a:t>Okraje</a:t>
            </a:r>
          </a:p>
          <a:p>
            <a:pPr lvl="2"/>
            <a:r>
              <a:rPr lang="cs-CZ" dirty="0"/>
              <a:t>Orientace na šířku nebo na výšku</a:t>
            </a:r>
          </a:p>
          <a:p>
            <a:pPr lvl="2"/>
            <a:r>
              <a:rPr lang="cs-CZ" dirty="0"/>
              <a:t>Velikost</a:t>
            </a:r>
          </a:p>
          <a:p>
            <a:pPr lvl="2"/>
            <a:endParaRPr lang="cs-CZ" dirty="0"/>
          </a:p>
          <a:p>
            <a:pPr lvl="2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r>
              <a:rPr lang="cs-CZ" dirty="0"/>
              <a:t>Vše lze nastavit i kliknutím na malou šipku u vzhledu stránky. 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4214818"/>
            <a:ext cx="6897514" cy="91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00034" y="500043"/>
            <a:ext cx="7467600" cy="1357322"/>
          </a:xfrm>
        </p:spPr>
        <p:txBody>
          <a:bodyPr>
            <a:normAutofit/>
          </a:bodyPr>
          <a:lstStyle/>
          <a:p>
            <a:r>
              <a:rPr lang="cs-CZ" dirty="0"/>
              <a:t>Grafy</a:t>
            </a:r>
          </a:p>
          <a:p>
            <a:pPr lvl="1"/>
            <a:r>
              <a:rPr lang="cs-CZ" dirty="0"/>
              <a:t>Skládají se z dat v listu a samotného grafu</a:t>
            </a:r>
          </a:p>
          <a:p>
            <a:pPr lvl="2">
              <a:buNone/>
            </a:pPr>
            <a:endParaRPr lang="cs-CZ" dirty="0"/>
          </a:p>
          <a:p>
            <a:pPr lvl="1"/>
            <a:endParaRPr lang="cs-CZ" dirty="0"/>
          </a:p>
        </p:txBody>
      </p:sp>
      <p:sp>
        <p:nvSpPr>
          <p:cNvPr id="4" name="Zástupný symbol pro obsah 2"/>
          <p:cNvSpPr txBox="1">
            <a:spLocks/>
          </p:cNvSpPr>
          <p:nvPr/>
        </p:nvSpPr>
        <p:spPr>
          <a:xfrm>
            <a:off x="214282" y="1571612"/>
            <a:ext cx="5072098" cy="2571768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cs-CZ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cs-CZ" dirty="0"/>
          </a:p>
          <a:p>
            <a:r>
              <a:rPr lang="cs-CZ" dirty="0"/>
              <a:t>1. Oblast grafu </a:t>
            </a:r>
          </a:p>
          <a:p>
            <a:r>
              <a:rPr lang="cs-CZ" dirty="0"/>
              <a:t>2. Zobrazovaná oblast </a:t>
            </a:r>
          </a:p>
          <a:p>
            <a:r>
              <a:rPr lang="cs-CZ" dirty="0"/>
              <a:t>3. Datové body v datové řadě, které jsou graficky </a:t>
            </a:r>
          </a:p>
          <a:p>
            <a:r>
              <a:rPr lang="cs-CZ" dirty="0"/>
              <a:t>znázorněny v grafu </a:t>
            </a:r>
          </a:p>
          <a:p>
            <a:r>
              <a:rPr lang="cs-CZ" dirty="0"/>
              <a:t>4. Vodorovná (kategorie) a svislá (hodnota) osa, podél </a:t>
            </a:r>
          </a:p>
          <a:p>
            <a:r>
              <a:rPr lang="cs-CZ" dirty="0"/>
              <a:t>které jsou data graficky znázorněna v grafu </a:t>
            </a:r>
          </a:p>
          <a:p>
            <a:r>
              <a:rPr lang="cs-CZ" dirty="0"/>
              <a:t>5. Legenda grafu </a:t>
            </a:r>
          </a:p>
          <a:p>
            <a:r>
              <a:rPr lang="cs-CZ" dirty="0"/>
              <a:t>6. Název grafu a osy, který lze použít v grafu </a:t>
            </a:r>
          </a:p>
          <a:p>
            <a:r>
              <a:rPr lang="cs-CZ" dirty="0"/>
              <a:t>7. Popisek dat, který lze použít k identifikaci detailů </a:t>
            </a:r>
          </a:p>
          <a:p>
            <a:r>
              <a:rPr lang="cs-CZ" dirty="0"/>
              <a:t>datového bodu v datové řadě </a:t>
            </a:r>
          </a:p>
          <a:p>
            <a:pPr marL="1005840" marR="0" lvl="2" indent="-25603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None/>
              <a:tabLst/>
              <a:defRPr/>
            </a:pP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2376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2"/>
              <a:buChar char=""/>
              <a:tabLst/>
              <a:defRPr/>
            </a:pPr>
            <a:endParaRPr kumimoji="0" lang="cs-CZ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2071678"/>
            <a:ext cx="3776668" cy="293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Zástupný symbol pro obsah 2"/>
          <p:cNvSpPr txBox="1">
            <a:spLocks/>
          </p:cNvSpPr>
          <p:nvPr/>
        </p:nvSpPr>
        <p:spPr>
          <a:xfrm>
            <a:off x="500034" y="5214950"/>
            <a:ext cx="7467600" cy="1357322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/>
          <a:p>
            <a:pPr marL="1005840" lvl="2" indent="-256032">
              <a:spcBef>
                <a:spcPct val="20000"/>
              </a:spcBef>
              <a:buClr>
                <a:schemeClr val="accent2"/>
              </a:buClr>
              <a:buSzPct val="85000"/>
            </a:pPr>
            <a:endParaRPr lang="cs-CZ" sz="2400" dirty="0"/>
          </a:p>
          <a:p>
            <a:pPr marL="722376" lvl="1" indent="-274320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</a:pPr>
            <a:r>
              <a:rPr lang="cs-CZ" sz="2800" dirty="0"/>
              <a:t>Do grafů můžeme snadno přidávat i další objekty, které nám graf sám nenabízí. Mohou to být textová pole, automatické tvary, obrázky apod. </a:t>
            </a:r>
            <a:endParaRPr kumimoji="0" lang="cs-CZ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</TotalTime>
  <Words>409</Words>
  <Application>Microsoft Office PowerPoint</Application>
  <PresentationFormat>Předvádění na obrazovce (4:3)</PresentationFormat>
  <Paragraphs>83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 2</vt:lpstr>
      <vt:lpstr>Wingdings 3</vt:lpstr>
      <vt:lpstr>Fazeta</vt:lpstr>
      <vt:lpstr>Tabulkový kalkulátor I.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Tabulkový kalkulátor I.</dc:title>
  <dc:creator>Vrba Tadeáš</dc:creator>
  <cp:lastModifiedBy>Tadeáš Vrba</cp:lastModifiedBy>
  <cp:revision>13</cp:revision>
  <dcterms:created xsi:type="dcterms:W3CDTF">2016-01-25T17:52:23Z</dcterms:created>
  <dcterms:modified xsi:type="dcterms:W3CDTF">2020-03-31T13:37:42Z</dcterms:modified>
</cp:coreProperties>
</file>