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2" r:id="rId9"/>
    <p:sldId id="263" r:id="rId10"/>
    <p:sldId id="264" r:id="rId11"/>
    <p:sldId id="267" r:id="rId12"/>
    <p:sldId id="268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1/23/2023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town.com/navody/kontingencni-tabulky-prehled-navodu/zakladni-navod-pro-vytvoreni-kontingencni-tabulky/" TargetMode="External"/><Relationship Id="rId2" Type="http://schemas.openxmlformats.org/officeDocument/2006/relationships/hyperlink" Target="https://office.lasakovi.com/excel/grafy/netradicni-grafy-v-ms-excel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hyperlink" Target="https://officepomoc.cz/import-csv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371952-7543-82E3-8428-C4F0C27AB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Tabulkový kalkulátor 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605B6D7-C7C7-9733-574D-9C4C43615F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Vytvořili: Filip </a:t>
            </a:r>
            <a:r>
              <a:rPr lang="cs-CZ" dirty="0" err="1"/>
              <a:t>Pačíska</a:t>
            </a:r>
            <a:r>
              <a:rPr lang="cs-CZ" dirty="0"/>
              <a:t> a Šimon Altman </a:t>
            </a:r>
          </a:p>
        </p:txBody>
      </p:sp>
    </p:spTree>
    <p:extLst>
      <p:ext uri="{BB962C8B-B14F-4D97-AF65-F5344CB8AC3E}">
        <p14:creationId xmlns:p14="http://schemas.microsoft.com/office/powerpoint/2010/main" val="57244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FA3812-F4BA-C1EE-81D8-81E251FA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Kontingenční tabulka a graf: (1.část)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81DF48-98ED-7E46-1F30-009583449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0000" y="2410436"/>
            <a:ext cx="5185873" cy="3638763"/>
          </a:xfrm>
        </p:spPr>
        <p:txBody>
          <a:bodyPr>
            <a:normAutofit fontScale="85000" lnSpcReduction="20000"/>
          </a:bodyPr>
          <a:lstStyle/>
          <a:p>
            <a:r>
              <a:rPr lang="cs-CZ" dirty="0"/>
              <a:t>Kontingenční tabulka se ve statistice užívá k přehledné vizualizaci vzájemného vztahu dvou statistických znaků. V tabulkových procesorech je tak pojmenovaný konkrétní nástroj na zpracování dat – ten však nemusí vyhodnocovat dva znaky, může vyhodnocovat i jeden nebo více znaků.</a:t>
            </a:r>
          </a:p>
          <a:p>
            <a:r>
              <a:rPr lang="cs-CZ" dirty="0"/>
              <a:t>Kontingenční tabulka je pohled na data, ze kterého se můžeme dozvědět informace, které v původních datech nevidíme. </a:t>
            </a:r>
          </a:p>
          <a:p>
            <a:r>
              <a:rPr lang="cs-CZ" dirty="0"/>
              <a:t>Klikneme kamkoliv do tabulky – není třeba nic označovat. Dále klikneme v kartě Vložení (Insert) na Kontingenční tabulka (Pivot table). </a:t>
            </a:r>
          </a:p>
          <a:p>
            <a:r>
              <a:rPr lang="cs-CZ" dirty="0"/>
              <a:t>Tímto vložením vznikne nový list s kontingenční tabulkou. Není třeba se tedy bát, že původní tabulka zmizela – můžeme se k ní vždy vrátit na původní list.</a:t>
            </a:r>
          </a:p>
          <a:p>
            <a:endParaRPr lang="cs-CZ" dirty="0"/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D5127E44-DA5D-219E-2FFD-547051C15E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6129" y="2410436"/>
            <a:ext cx="5718109" cy="3175212"/>
          </a:xfrm>
        </p:spPr>
      </p:pic>
    </p:spTree>
    <p:extLst>
      <p:ext uri="{BB962C8B-B14F-4D97-AF65-F5344CB8AC3E}">
        <p14:creationId xmlns:p14="http://schemas.microsoft.com/office/powerpoint/2010/main" val="2431432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1">
            <a:extLst>
              <a:ext uri="{FF2B5EF4-FFF2-40B4-BE49-F238E27FC236}">
                <a16:creationId xmlns:a16="http://schemas.microsoft.com/office/drawing/2014/main" id="{D9CE608D-F562-0E8F-829B-1BBE3EED98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cs-CZ" dirty="0"/>
              <a:t>Kontingenční tabulka a graf: (2.část)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E5C52A-3FCC-74A8-AF54-DD08FAAD83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cs-CZ" dirty="0"/>
              <a:t>Řekněme, že chceme vytvořit jednoduchou kontingenční tabulku (například pro přehled objednávek), kde se nám zobrazí produkty na řádcích, a tržby ve sloupcích. Chytnete tedy sloupec produkty a přetáhnete ho do pole Řádky, následně chytnete sloupec tržby a přesunete tento sloupec do pole Hodnoty. Kontingenční tabulka vložila agregovaná data ze zdrojové tabulky, a to dle hodnot na řádcích. V záhlaví kontingenční tabulky se rovněž automaticky vloží filtr tabulky.</a:t>
            </a:r>
          </a:p>
          <a:p>
            <a:r>
              <a:rPr lang="cs-CZ" dirty="0"/>
              <a:t>Pro vytvoření grafu vybereme libovolnou buňku v kontingenční tabulce. Na kartě vložení klikneme na tlačítko, kterým vložíte sloupcový, spojnicový, výsečový nebo paprskový graf.</a:t>
            </a:r>
          </a:p>
        </p:txBody>
      </p:sp>
      <p:pic>
        <p:nvPicPr>
          <p:cNvPr id="7" name="Obrázek 7">
            <a:extLst>
              <a:ext uri="{FF2B5EF4-FFF2-40B4-BE49-F238E27FC236}">
                <a16:creationId xmlns:a16="http://schemas.microsoft.com/office/drawing/2014/main" id="{8B384451-A21E-9560-3383-BA26983473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04585" y="2394704"/>
            <a:ext cx="5801248" cy="3293928"/>
          </a:xfrm>
        </p:spPr>
      </p:pic>
    </p:spTree>
    <p:extLst>
      <p:ext uri="{BB962C8B-B14F-4D97-AF65-F5344CB8AC3E}">
        <p14:creationId xmlns:p14="http://schemas.microsoft.com/office/powerpoint/2010/main" val="343124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EC9787-9B8F-CCDB-51A7-06646042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Kontingenční tabulka a graf: (3.část)</a:t>
            </a:r>
          </a:p>
        </p:txBody>
      </p:sp>
      <p:pic>
        <p:nvPicPr>
          <p:cNvPr id="8" name="Obrázek 8">
            <a:extLst>
              <a:ext uri="{FF2B5EF4-FFF2-40B4-BE49-F238E27FC236}">
                <a16:creationId xmlns:a16="http://schemas.microsoft.com/office/drawing/2014/main" id="{8ABD2493-BB71-8CDE-A9DB-00BACF45F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5" y="2340093"/>
            <a:ext cx="6111861" cy="3249852"/>
          </a:xfrm>
          <a:prstGeom prst="rect">
            <a:avLst/>
          </a:prstGeom>
        </p:spPr>
      </p:pic>
      <p:pic>
        <p:nvPicPr>
          <p:cNvPr id="9" name="Obrázek 9">
            <a:extLst>
              <a:ext uri="{FF2B5EF4-FFF2-40B4-BE49-F238E27FC236}">
                <a16:creationId xmlns:a16="http://schemas.microsoft.com/office/drawing/2014/main" id="{0CC0DC9D-1F0D-3A2F-E2C9-04E45CC91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22" y="3704167"/>
            <a:ext cx="5562023" cy="28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82B97B-4DAA-9D45-365E-1566EF27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Složitější grafy: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D1671CAE-8721-886D-5205-FC3DEAAA1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11" y="2275681"/>
            <a:ext cx="6985000" cy="3530600"/>
          </a:xfrm>
        </p:spPr>
      </p:pic>
      <p:pic>
        <p:nvPicPr>
          <p:cNvPr id="5" name="Obrázek 5">
            <a:extLst>
              <a:ext uri="{FF2B5EF4-FFF2-40B4-BE49-F238E27FC236}">
                <a16:creationId xmlns:a16="http://schemas.microsoft.com/office/drawing/2014/main" id="{533A9844-3650-AFA2-DFC8-EEF8019B2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247" y="2306564"/>
            <a:ext cx="4464869" cy="1293518"/>
          </a:xfrm>
          <a:prstGeom prst="rect">
            <a:avLst/>
          </a:prstGeom>
        </p:spPr>
      </p:pic>
      <p:pic>
        <p:nvPicPr>
          <p:cNvPr id="6" name="Obrázek 6">
            <a:extLst>
              <a:ext uri="{FF2B5EF4-FFF2-40B4-BE49-F238E27FC236}">
                <a16:creationId xmlns:a16="http://schemas.microsoft.com/office/drawing/2014/main" id="{054E3695-6416-5591-F6A3-AF3EC875D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099" y="3816747"/>
            <a:ext cx="4467017" cy="194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1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9F9137-486A-F4D0-87A3-D073BE55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Odkazy: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1C2B8FA-F30C-928C-3D12-08A04C856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https://office.lasakovi.com/excel/grafy/netradicni-grafy-v-ms-excelu/</a:t>
            </a:r>
            <a:endParaRPr lang="cs-CZ" dirty="0"/>
          </a:p>
          <a:p>
            <a:r>
              <a:rPr lang="cs-CZ" dirty="0">
                <a:hlinkClick r:id="rId3"/>
              </a:rPr>
              <a:t>https://exceltown.com/navody/kontingencni-tabulky-prehled-navodu/zakladni-navod-pro-vytvoreni-kontingencni-tabulky/</a:t>
            </a:r>
            <a:endParaRPr lang="cs-CZ" dirty="0"/>
          </a:p>
          <a:p>
            <a:r>
              <a:rPr lang="cs-CZ" dirty="0">
                <a:hlinkClick r:id="rId4"/>
              </a:rPr>
              <a:t>https://officepomoc.cz/import-csv/</a:t>
            </a:r>
            <a:endParaRPr lang="cs-CZ" dirty="0"/>
          </a:p>
          <a:p>
            <a:r>
              <a:rPr lang="cs-CZ" sz="2400" i="1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  <a:t>Vlastní</a:t>
            </a:r>
            <a:r>
              <a:rPr lang="cs-CZ" sz="2400" i="1" u="sng" dirty="0">
                <a:solidFill>
                  <a:schemeClr val="tx2"/>
                </a:solidFill>
              </a:rPr>
              <a:t> </a:t>
            </a:r>
            <a:r>
              <a:rPr lang="cs-CZ" sz="2400" i="1" u="sng" dirty="0">
                <a:solidFill>
                  <a:schemeClr val="bg2">
                    <a:lumMod val="50000"/>
                    <a:lumOff val="50000"/>
                  </a:schemeClr>
                </a:solidFill>
              </a:rPr>
              <a:t>zdroje</a:t>
            </a:r>
            <a:r>
              <a:rPr lang="cs-CZ" sz="2400" i="1" u="sng" dirty="0">
                <a:solidFill>
                  <a:schemeClr val="tx2"/>
                </a:solidFill>
              </a:rPr>
              <a:t> </a:t>
            </a:r>
            <a:r>
              <a:rPr lang="cs-CZ" sz="2400" i="1" u="sng" dirty="0">
                <a:solidFill>
                  <a:schemeClr val="tx2"/>
                </a:solidFill>
                <a:sym typeface="Wingdings" pitchFamily="2" charset="2"/>
              </a:rPr>
              <a:t></a:t>
            </a:r>
            <a:r>
              <a:rPr lang="cs-CZ" dirty="0">
                <a:sym typeface="Wingdings" pitchFamily="2" charset="2"/>
              </a:rPr>
              <a:t> </a:t>
            </a:r>
            <a:endParaRPr lang="cs-CZ" dirty="0"/>
          </a:p>
        </p:txBody>
      </p:sp>
      <p:pic>
        <p:nvPicPr>
          <p:cNvPr id="6" name="Obrázek 4">
            <a:extLst>
              <a:ext uri="{FF2B5EF4-FFF2-40B4-BE49-F238E27FC236}">
                <a16:creationId xmlns:a16="http://schemas.microsoft.com/office/drawing/2014/main" id="{1ED93F67-38CC-7142-5FD2-C1282C2EA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540" y="4556713"/>
            <a:ext cx="862347" cy="517407"/>
          </a:xfrm>
          <a:prstGeom prst="rect">
            <a:avLst/>
          </a:prstGeom>
        </p:spPr>
      </p:pic>
      <p:pic>
        <p:nvPicPr>
          <p:cNvPr id="10" name="Obrázek 4">
            <a:extLst>
              <a:ext uri="{FF2B5EF4-FFF2-40B4-BE49-F238E27FC236}">
                <a16:creationId xmlns:a16="http://schemas.microsoft.com/office/drawing/2014/main" id="{617B48F6-B12B-FE69-A94D-48FBD46D7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7117" y="4556712"/>
            <a:ext cx="862347" cy="51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6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4F4802-CEAB-C05F-8071-B0C6A5BEC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Používaný software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9FDA66EB-8FEA-EB69-E6DC-6D9AD72EA4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Nejpoužívanější: MS Excel</a:t>
            </a:r>
          </a:p>
          <a:p>
            <a:r>
              <a:rPr lang="cs-CZ" dirty="0"/>
              <a:t>Další: </a:t>
            </a:r>
          </a:p>
          <a:p>
            <a:pPr lvl="1"/>
            <a:r>
              <a:rPr lang="cs-CZ" dirty="0" err="1"/>
              <a:t>Apache</a:t>
            </a:r>
            <a:r>
              <a:rPr lang="cs-CZ" dirty="0"/>
              <a:t> </a:t>
            </a:r>
            <a:r>
              <a:rPr lang="cs-CZ" dirty="0" err="1"/>
              <a:t>OpenOffice</a:t>
            </a:r>
            <a:r>
              <a:rPr lang="cs-CZ" dirty="0"/>
              <a:t> </a:t>
            </a:r>
            <a:r>
              <a:rPr lang="cs-CZ" dirty="0" err="1"/>
              <a:t>Calc</a:t>
            </a:r>
            <a:endParaRPr lang="cs-CZ" dirty="0"/>
          </a:p>
          <a:p>
            <a:pPr lvl="1"/>
            <a:r>
              <a:rPr lang="cs-CZ" dirty="0"/>
              <a:t>LibreOffice </a:t>
            </a:r>
            <a:r>
              <a:rPr lang="cs-CZ" dirty="0" err="1"/>
              <a:t>Calc</a:t>
            </a:r>
            <a:endParaRPr lang="cs-CZ" dirty="0"/>
          </a:p>
          <a:p>
            <a:pPr lvl="1"/>
            <a:r>
              <a:rPr lang="cs-CZ" dirty="0"/>
              <a:t>Corel </a:t>
            </a:r>
            <a:r>
              <a:rPr lang="cs-CZ" dirty="0" err="1"/>
              <a:t>Quattro</a:t>
            </a:r>
            <a:r>
              <a:rPr lang="cs-CZ" dirty="0"/>
              <a:t> Pro</a:t>
            </a:r>
          </a:p>
        </p:txBody>
      </p:sp>
    </p:spTree>
    <p:extLst>
      <p:ext uri="{BB962C8B-B14F-4D97-AF65-F5344CB8AC3E}">
        <p14:creationId xmlns:p14="http://schemas.microsoft.com/office/powerpoint/2010/main" val="83229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534B97-2798-BB6F-0D5E-DD19B269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94BCB1-E3E9-2E39-8FFF-EE756C2CF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Druhy funkcí:</a:t>
            </a:r>
          </a:p>
          <a:p>
            <a:pPr lvl="1"/>
            <a:r>
              <a:rPr lang="cs-CZ" dirty="0"/>
              <a:t>Matematické (např. SUMA, SOUČIN</a:t>
            </a:r>
            <a:r>
              <a:rPr lang="cs-CZ"/>
              <a:t>, PRŮMĚR, </a:t>
            </a:r>
            <a:r>
              <a:rPr lang="cs-CZ" dirty="0"/>
              <a:t>MIN, MAX</a:t>
            </a:r>
            <a:r>
              <a:rPr lang="cs-CZ"/>
              <a:t>, POČET, ZAOKROUHLIT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Textové (např. </a:t>
            </a:r>
            <a:r>
              <a:rPr lang="cs-CZ" dirty="0" err="1"/>
              <a:t>CONCATENATE</a:t>
            </a:r>
            <a:r>
              <a:rPr lang="cs-CZ" dirty="0"/>
              <a:t>(spojuje řetězce znaků), VELKÁ(převede text na velká písmena))</a:t>
            </a:r>
          </a:p>
          <a:p>
            <a:pPr lvl="1"/>
            <a:r>
              <a:rPr lang="cs-CZ" dirty="0"/>
              <a:t>Vyhledávací (např. </a:t>
            </a:r>
            <a:r>
              <a:rPr lang="cs-CZ" dirty="0" err="1"/>
              <a:t>SVYHLEDAT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Informační (např. </a:t>
            </a:r>
            <a:r>
              <a:rPr lang="cs-CZ" dirty="0" err="1"/>
              <a:t>JE.TEXT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Logické (např. KDYŽ)</a:t>
            </a:r>
          </a:p>
        </p:txBody>
      </p:sp>
    </p:spTree>
    <p:extLst>
      <p:ext uri="{BB962C8B-B14F-4D97-AF65-F5344CB8AC3E}">
        <p14:creationId xmlns:p14="http://schemas.microsoft.com/office/powerpoint/2010/main" val="332707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1FA277-44E4-A369-75D6-E00456AC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Vnořené funkce: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CAF2F0-49CD-0345-40C8-BD2294CD6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392797"/>
            <a:ext cx="10554574" cy="3636511"/>
          </a:xfrm>
        </p:spPr>
        <p:txBody>
          <a:bodyPr>
            <a:normAutofit/>
          </a:bodyPr>
          <a:lstStyle/>
          <a:p>
            <a:r>
              <a:rPr lang="cs-CZ" dirty="0"/>
              <a:t>Funkce do sebe můžeme vnořovat, to znamená, že výsledek jedné funkce je vstupním argumentem funkce druhé (nadřazené).
Vnořená funkce musí vracet stejný datový typ jako vyžaduje nadřazená funkce v příslušném argumentu a píše se bez znaménka „=„.</a:t>
            </a:r>
          </a:p>
          <a:p>
            <a:r>
              <a:rPr lang="cs-CZ" dirty="0"/>
              <a:t>Funkce KDYŽ testuje podmínku a při jejím splnění nebo nesplnění vrátí výsledek. Umožňuje tak logické porovnání mezi nějakou hodnotou a tím, co očekáváte.</a:t>
            </a:r>
          </a:p>
          <a:p>
            <a:r>
              <a:rPr lang="cs-CZ" dirty="0"/>
              <a:t>Příklad funkce: =KDYŽ(B1=1;PRAVDA;NEPRAVDA)
Vnořovat do sebe můžeme libovolné funkce, nikoli pouze funkce KDYŽ. Důležité je pouze zachování všech pravidel pro vnořování funkcí</a:t>
            </a:r>
          </a:p>
          <a:p>
            <a:r>
              <a:rPr lang="cs-CZ" dirty="0"/>
              <a:t>Příklad =KDYŽ(SUMA(</a:t>
            </a:r>
            <a:r>
              <a:rPr lang="cs-CZ" dirty="0" err="1"/>
              <a:t>A1:A5</a:t>
            </a:r>
            <a:r>
              <a:rPr lang="cs-CZ" dirty="0"/>
              <a:t>)&gt;</a:t>
            </a:r>
            <a:r>
              <a:rPr lang="cs-CZ" dirty="0" err="1"/>
              <a:t>100;“Je</a:t>
            </a:r>
            <a:r>
              <a:rPr lang="cs-CZ" dirty="0"/>
              <a:t> to </a:t>
            </a:r>
            <a:r>
              <a:rPr lang="cs-CZ" dirty="0" err="1"/>
              <a:t>vic</a:t>
            </a:r>
            <a:r>
              <a:rPr lang="cs-CZ" dirty="0"/>
              <a:t> jak </a:t>
            </a:r>
            <a:r>
              <a:rPr lang="cs-CZ" dirty="0" err="1"/>
              <a:t>sto“;“Je</a:t>
            </a:r>
            <a:r>
              <a:rPr lang="cs-CZ" dirty="0"/>
              <a:t> to min jak sto“)</a:t>
            </a:r>
          </a:p>
        </p:txBody>
      </p:sp>
    </p:spTree>
    <p:extLst>
      <p:ext uri="{BB962C8B-B14F-4D97-AF65-F5344CB8AC3E}">
        <p14:creationId xmlns:p14="http://schemas.microsoft.com/office/powerpoint/2010/main" val="236811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14C5D8-1FA2-26BF-2B08-8C36EED3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Import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D05A5A-9535-70DB-CF8B-2DB7C517E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575065"/>
            <a:ext cx="10554574" cy="3636511"/>
          </a:xfrm>
        </p:spPr>
        <p:txBody>
          <a:bodyPr>
            <a:normAutofit/>
          </a:bodyPr>
          <a:lstStyle/>
          <a:p>
            <a:r>
              <a:rPr lang="cs-CZ" dirty="0"/>
              <a:t>Možnosti importu dat:
Z Accessu
Z webu
Z textu
Z jiných zdrojů</a:t>
            </a:r>
          </a:p>
          <a:p>
            <a:r>
              <a:rPr lang="cs-CZ" dirty="0"/>
              <a:t>Z .</a:t>
            </a:r>
            <a:r>
              <a:rPr lang="cs-CZ" dirty="0" err="1"/>
              <a:t>CSV</a:t>
            </a:r>
            <a:r>
              <a:rPr lang="cs-CZ" dirty="0"/>
              <a:t> souboru</a:t>
            </a:r>
          </a:p>
          <a:p>
            <a:r>
              <a:rPr lang="cs-CZ" dirty="0"/>
              <a:t>CSV je jednoduchý formát textového souboru, ve kterém je každé pole textu obvykle odděleno tabulátorem nebo čárkou (středníkem). Setkáváme se s nimi nejčastěji jako výpisy z banky, výpis telefonních hovorů atd.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75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FFBB10-B9EA-C5E1-EA66-FF808A8C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Filtrování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2E4041-9DCB-632E-CDCE-EBF276F5F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Filtrem se rozumí podmínka, kterou je testován každý řádek</a:t>
            </a:r>
          </a:p>
          <a:p>
            <a:r>
              <a:rPr lang="cs-CZ" dirty="0"/>
              <a:t>Vyhoví-li řádek podmínce, zůstane zobrazen, pokud podmínce nevyhoví, je skryt</a:t>
            </a:r>
          </a:p>
          <a:p>
            <a:r>
              <a:rPr lang="cs-CZ" dirty="0"/>
              <a:t>Má velký význam v rozsáhlých tabulkách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3AAD2EC-4AD0-7F40-9748-F628BF261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839" y="4121532"/>
            <a:ext cx="2650745" cy="22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1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46C6D2-C4E1-95D5-41B4-AB84FEB5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Řazení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F810BC-B935-961F-3E30-C99DE525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Texty můžeme řadit od A do Z nebo Z do A</a:t>
            </a:r>
          </a:p>
          <a:p>
            <a:r>
              <a:rPr lang="cs-CZ" dirty="0"/>
              <a:t>Čísla od nejmenšího po největší a naopak</a:t>
            </a:r>
          </a:p>
          <a:p>
            <a:r>
              <a:rPr lang="cs-CZ" dirty="0"/>
              <a:t>Řadit můžeme i podle barvy buňky, barvy písma </a:t>
            </a:r>
          </a:p>
          <a:p>
            <a:pPr marL="0" indent="0">
              <a:buNone/>
            </a:pPr>
            <a:r>
              <a:rPr lang="cs-CZ" dirty="0"/>
              <a:t>     nebo ikony podmíněného formátování.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2572086-20CE-AD33-6888-D308C1D49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125" y="2119626"/>
            <a:ext cx="2934109" cy="253400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4DBCF13B-92E0-AED9-A605-E562A3F48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179" y="4550968"/>
            <a:ext cx="4960002" cy="205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7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FD0382-E6D1-3F76-4104-2BC6B437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Ověření dat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79C6CF-6AED-49C0-943C-F119CC093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722280"/>
            <a:ext cx="10554574" cy="3636511"/>
          </a:xfrm>
        </p:spPr>
        <p:txBody>
          <a:bodyPr/>
          <a:lstStyle/>
          <a:p>
            <a:r>
              <a:rPr lang="cs-CZ" sz="1400" dirty="0"/>
              <a:t>Používá k omezení typů dat nebo hodnot, které uživatelé zadávají do buněk </a:t>
            </a:r>
          </a:p>
          <a:p>
            <a:r>
              <a:rPr lang="cs-CZ" sz="1400" b="1" dirty="0"/>
              <a:t>Omezení zadání na předdefinované položky v seznamu </a:t>
            </a:r>
            <a:r>
              <a:rPr lang="cs-CZ" sz="1400" dirty="0"/>
              <a:t>(možné výběry uživatelů můžete třeba omezit na tato oddělení: Účetní, Mzdové, Personální)</a:t>
            </a:r>
          </a:p>
          <a:p>
            <a:r>
              <a:rPr lang="cs-CZ" sz="1400" b="1" dirty="0"/>
              <a:t>Zamezení čísel mimo definovaný rozsah </a:t>
            </a:r>
            <a:r>
              <a:rPr lang="cs-CZ" sz="1400" dirty="0"/>
              <a:t>(můžete třeba určit maximální hodnotu v procentech, která se smí zadat pro roční nárůst odměn zaměstnance, například 3 %, nebo povolit jenom celé číslo mezi 1 a 100)</a:t>
            </a:r>
          </a:p>
          <a:p>
            <a:r>
              <a:rPr lang="cs-CZ" sz="1400" b="1" dirty="0"/>
              <a:t>Zamezení kalendářních dat mimo určité časové rozmezí </a:t>
            </a:r>
            <a:r>
              <a:rPr lang="cs-CZ" sz="1400" dirty="0"/>
              <a:t>(například u žádosti zaměstnance o pracovní volno můžete zabránit výběru data před aktuálním datem)</a:t>
            </a:r>
          </a:p>
          <a:p>
            <a:r>
              <a:rPr lang="cs-CZ" sz="1400" b="1" dirty="0"/>
              <a:t>Omezení počtu znaků textu </a:t>
            </a:r>
            <a:r>
              <a:rPr lang="cs-CZ" sz="1400" dirty="0"/>
              <a:t>(můžete třeba omezit povolenou délku textu v buňce na 10 nebo méně znaků)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D92A375-C16A-DD86-9AAF-11F520B348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906"/>
          <a:stretch/>
        </p:blipFill>
        <p:spPr>
          <a:xfrm>
            <a:off x="2485748" y="4421081"/>
            <a:ext cx="6732634" cy="24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38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1229A4-87C0-F9B0-86A7-9A44DA999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Souhrny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D81F26-202D-BB88-93BD-B8F0E26293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Souhrny se počítají pomocí: Souhrnná funkce, například: Součet, Průměr a další. Vykonává  funkce SUBTOTAL. Pro každý sloupec můžete zobrazit více typů souhrnných funkcí. Celkové součty jsou odvozené od: Podrobná data, ne z hodnot mezisoučtů.</a:t>
            </a:r>
          </a:p>
        </p:txBody>
      </p:sp>
      <p:pic>
        <p:nvPicPr>
          <p:cNvPr id="5" name="Obrázek 5">
            <a:extLst>
              <a:ext uri="{FF2B5EF4-FFF2-40B4-BE49-F238E27FC236}">
                <a16:creationId xmlns:a16="http://schemas.microsoft.com/office/drawing/2014/main" id="{F6A6EDF7-E957-F81F-CE07-4FDD2D8D0B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410448"/>
            <a:ext cx="5687477" cy="3450602"/>
          </a:xfrm>
        </p:spPr>
      </p:pic>
    </p:spTree>
    <p:extLst>
      <p:ext uri="{BB962C8B-B14F-4D97-AF65-F5344CB8AC3E}">
        <p14:creationId xmlns:p14="http://schemas.microsoft.com/office/powerpoint/2010/main" val="727460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795</Words>
  <Application>Microsoft Office PowerPoint</Application>
  <PresentationFormat>Širokoúhlá obrazovka</PresentationFormat>
  <Paragraphs>56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Citáty</vt:lpstr>
      <vt:lpstr>Tabulkový kalkulátor </vt:lpstr>
      <vt:lpstr>Používaný software</vt:lpstr>
      <vt:lpstr>Funkce:</vt:lpstr>
      <vt:lpstr>Vnořené funkce:</vt:lpstr>
      <vt:lpstr>Import dat</vt:lpstr>
      <vt:lpstr>Filtrování</vt:lpstr>
      <vt:lpstr>Řazení</vt:lpstr>
      <vt:lpstr>Ověření dat</vt:lpstr>
      <vt:lpstr>Souhrny</vt:lpstr>
      <vt:lpstr>Kontingenční tabulka a graf: (1.část)</vt:lpstr>
      <vt:lpstr>Kontingenční tabulka a graf: (2.část)</vt:lpstr>
      <vt:lpstr>Kontingenční tabulka a graf: (3.část)</vt:lpstr>
      <vt:lpstr>Složitější grafy:</vt:lpstr>
      <vt:lpstr>Odkazy: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Tabulkový kalkulátor</dc:title>
  <dc:creator>Filip Pačíska</dc:creator>
  <cp:lastModifiedBy>Altman Šimon</cp:lastModifiedBy>
  <cp:revision>14</cp:revision>
  <dcterms:created xsi:type="dcterms:W3CDTF">2023-01-16T20:53:46Z</dcterms:created>
  <dcterms:modified xsi:type="dcterms:W3CDTF">2023-01-23T22:00:39Z</dcterms:modified>
</cp:coreProperties>
</file>