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8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5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0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9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2/8/2024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45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7DEB1-3E60-527F-5E2D-306AEB8AEE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3136" b="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95BCA2D-9551-ECB8-343F-2BE9968ED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Tabulkový kalkulátor II.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600970F-D8A5-B00C-EAE9-660F397A3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David Novoveský, Pavel Kouba</a:t>
            </a:r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3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36F648-2F8D-4330-6972-22FB1CD1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 err="1"/>
              <a:t>ontingenční</a:t>
            </a:r>
            <a:r>
              <a:rPr lang="cs-CZ" dirty="0"/>
              <a:t> tabulky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8C3F31-01B3-29DD-B646-1335C0ED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Neboli křížová tabulka</a:t>
            </a:r>
          </a:p>
          <a:p>
            <a:r>
              <a:rPr lang="cs-CZ" dirty="0"/>
              <a:t>= speciální typ tabulky</a:t>
            </a:r>
          </a:p>
          <a:p>
            <a:r>
              <a:rPr lang="cs-CZ" dirty="0"/>
              <a:t>Slouží k zobrazení vztahu mezi dvěma nebo více kategoriemi dat</a:t>
            </a:r>
          </a:p>
          <a:p>
            <a:r>
              <a:rPr lang="cs-CZ" dirty="0"/>
              <a:t>Přehledné shrnutí informací</a:t>
            </a:r>
          </a:p>
        </p:txBody>
      </p:sp>
      <p:pic>
        <p:nvPicPr>
          <p:cNvPr id="6146" name="Picture 2" descr="Základní návod pro vytvoření kontingenční tabulky – Kurzy, konzultace,  návody">
            <a:extLst>
              <a:ext uri="{FF2B5EF4-FFF2-40B4-BE49-F238E27FC236}">
                <a16:creationId xmlns:a16="http://schemas.microsoft.com/office/drawing/2014/main" id="{D21F602D-1729-B97A-7D0D-6CEAC6271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61" y="2949749"/>
            <a:ext cx="6949743" cy="383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6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84C3A1-D67B-6D0D-2485-79853F21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Kombinované grafy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50D7C8-1E75-DE39-8EDE-F739A27B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Minimálně dva grafy, zobrazí se v jednom grafu</a:t>
            </a:r>
          </a:p>
          <a:p>
            <a:r>
              <a:rPr lang="cs-CZ" dirty="0"/>
              <a:t>Může jich být mnoho</a:t>
            </a:r>
          </a:p>
          <a:p>
            <a:r>
              <a:rPr lang="cs-CZ" dirty="0"/>
              <a:t>Příklad:</a:t>
            </a:r>
          </a:p>
        </p:txBody>
      </p:sp>
      <p:pic>
        <p:nvPicPr>
          <p:cNvPr id="7170" name="Picture 2" descr="Excel – kombinované grafy (dílčí výseč, více typů v jednom, vedlejší osa)">
            <a:extLst>
              <a:ext uri="{FF2B5EF4-FFF2-40B4-BE49-F238E27FC236}">
                <a16:creationId xmlns:a16="http://schemas.microsoft.com/office/drawing/2014/main" id="{D664C5EA-8BFB-A516-0761-D8CE5A4A9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74" y="2230653"/>
            <a:ext cx="8142972" cy="45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53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A0BB96-3A30-823C-2F56-7BC6F592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Relativní adresování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B2F15C-2826-9730-D8C1-8E02682B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běžné adresování v Excelu</a:t>
            </a:r>
          </a:p>
          <a:p>
            <a:r>
              <a:rPr lang="cs-CZ" dirty="0"/>
              <a:t>např. =C3*B3</a:t>
            </a:r>
          </a:p>
          <a:p>
            <a:r>
              <a:rPr lang="cs-CZ" dirty="0"/>
              <a:t>Název sloupce, číslo řádku</a:t>
            </a:r>
          </a:p>
        </p:txBody>
      </p:sp>
    </p:spTree>
    <p:extLst>
      <p:ext uri="{BB962C8B-B14F-4D97-AF65-F5344CB8AC3E}">
        <p14:creationId xmlns:p14="http://schemas.microsoft.com/office/powerpoint/2010/main" val="2720483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FD4F95-51A9-5888-922A-C6893480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Absolutní</a:t>
            </a:r>
            <a:r>
              <a:rPr lang="en-US" dirty="0"/>
              <a:t> </a:t>
            </a:r>
            <a:r>
              <a:rPr lang="en-US" dirty="0" err="1"/>
              <a:t>adresování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F956B6-2FC0-0F56-75F4-FB349508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adresa se definuje bez možnosti jakékoliv pozdější automatické změny. </a:t>
            </a:r>
          </a:p>
          <a:p>
            <a:r>
              <a:rPr lang="cs-CZ" dirty="0"/>
              <a:t>přidání znaku $ před prvek, který potřebujeme absolutně adresovat ($C$3).</a:t>
            </a:r>
          </a:p>
        </p:txBody>
      </p:sp>
    </p:spTree>
    <p:extLst>
      <p:ext uri="{BB962C8B-B14F-4D97-AF65-F5344CB8AC3E}">
        <p14:creationId xmlns:p14="http://schemas.microsoft.com/office/powerpoint/2010/main" val="180820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54" name="Rectangle 825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56" name="Rectangle 8255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25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8259" name="Oval 8258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0" name="Oval 8259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1" name="Oval 826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2" name="Oval 8261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3" name="Oval 8262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64" name="Oval 8263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5" name="Oval 8264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6" name="Oval 8265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7" name="Oval 8266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68" name="Oval 8267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9" name="Freeform: Shape 8268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70" name="Freeform: Shape 8269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71" name="Freeform: Shape 8270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272" name="Oval 8271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3" name="Freeform: Shape 8272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8275" name="Rectangle 8274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250" name="Picture 8249" descr="Mat v šachové partii">
            <a:extLst>
              <a:ext uri="{FF2B5EF4-FFF2-40B4-BE49-F238E27FC236}">
                <a16:creationId xmlns:a16="http://schemas.microsoft.com/office/drawing/2014/main" id="{0D45C001-5F69-E106-405A-7AF466A31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5733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8277" name="Rectangle 8276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EDAC849-B676-11B1-C20C-468400FA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4329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KONEC</a:t>
            </a:r>
          </a:p>
        </p:txBody>
      </p:sp>
      <p:sp>
        <p:nvSpPr>
          <p:cNvPr id="8279" name="Oval 8278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1" name="Oval 8280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3" name="Oval 8282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5" name="Oval 8284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7" name="Oval 8286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9" name="Oval 8288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1" name="Oval 8290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3" name="Freeform: Shape 8292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1B5041-823C-9A23-0422-C3A38A77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Používaný SW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04383B-9A05-8F94-19F2-6ADCF6AD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Microsoft Excel</a:t>
            </a:r>
            <a:r>
              <a:rPr lang="cs-CZ" dirty="0"/>
              <a:t> </a:t>
            </a:r>
          </a:p>
          <a:p>
            <a:r>
              <a:rPr lang="it-IT" dirty="0"/>
              <a:t>OpenOffice Calc</a:t>
            </a:r>
            <a:r>
              <a:rPr lang="cs-CZ" dirty="0"/>
              <a:t> </a:t>
            </a:r>
          </a:p>
          <a:p>
            <a:r>
              <a:rPr lang="it-IT" dirty="0"/>
              <a:t>LibreOffice</a:t>
            </a:r>
            <a:r>
              <a:rPr lang="cs-CZ" dirty="0"/>
              <a:t> </a:t>
            </a:r>
          </a:p>
          <a:p>
            <a:r>
              <a:rPr lang="it-IT" dirty="0"/>
              <a:t>Lotus 1-2-3, </a:t>
            </a:r>
            <a:endParaRPr lang="cs-CZ" dirty="0"/>
          </a:p>
          <a:p>
            <a:r>
              <a:rPr lang="it-IT" dirty="0"/>
              <a:t>Quattro Pro </a:t>
            </a:r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5935E-B41F-5A5E-C432-4E77D6BC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49" y="1386037"/>
            <a:ext cx="1666251" cy="154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office, calc icon - Free download on Iconfinder">
            <a:extLst>
              <a:ext uri="{FF2B5EF4-FFF2-40B4-BE49-F238E27FC236}">
                <a16:creationId xmlns:a16="http://schemas.microsoft.com/office/drawing/2014/main" id="{BF802B70-945C-6D72-A257-FA78548D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185" y="1272934"/>
            <a:ext cx="1662840" cy="166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A49E69C-937B-A069-72D9-CEF0D7F7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75" y="3253117"/>
            <a:ext cx="4135009" cy="97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el Quattro Pro 2021 - Supported File Formats">
            <a:extLst>
              <a:ext uri="{FF2B5EF4-FFF2-40B4-BE49-F238E27FC236}">
                <a16:creationId xmlns:a16="http://schemas.microsoft.com/office/drawing/2014/main" id="{146D4425-8748-90F4-BDF7-DE2133F9A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510" y="1431680"/>
            <a:ext cx="1526550" cy="15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182C86-2A9B-3469-410C-5645DFCB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40586C-6F45-2B43-660B-03B4790E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Speciální vzorec/kód</a:t>
            </a:r>
          </a:p>
          <a:p>
            <a:r>
              <a:rPr lang="cs-CZ" dirty="0"/>
              <a:t>Provádí určitý výpočet nebo operaci s daty v buňkách</a:t>
            </a:r>
          </a:p>
          <a:p>
            <a:r>
              <a:rPr lang="cs-CZ" dirty="0"/>
              <a:t>Používají se k automatizaci a zjednodušení výpočtů v tabulkách</a:t>
            </a:r>
          </a:p>
          <a:p>
            <a:endParaRPr lang="cs-CZ" dirty="0"/>
          </a:p>
          <a:p>
            <a:r>
              <a:rPr lang="cs-CZ" dirty="0"/>
              <a:t>V tabulce voláme funkci pomoc „ = “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BEBA683-AF5D-0413-1629-76C84E62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212" y="1432223"/>
            <a:ext cx="4196616" cy="399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7B30ED-8A14-68A2-44D8-EB499A0B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dělíme do kategorií: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DA608F-BAA4-16ED-A1DB-AA90DEF4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cs-CZ" dirty="0"/>
              <a:t> Datum a čas (DATUM, DENTYDNE, DNES) </a:t>
            </a:r>
            <a:endParaRPr lang="en-US" dirty="0"/>
          </a:p>
          <a:p>
            <a:r>
              <a:rPr lang="en-US" dirty="0"/>
              <a:t>-</a:t>
            </a:r>
            <a:r>
              <a:rPr lang="cs-CZ" dirty="0"/>
              <a:t> Logické (A, KDYŽ, NEBO) </a:t>
            </a:r>
            <a:endParaRPr lang="en-US" dirty="0"/>
          </a:p>
          <a:p>
            <a:r>
              <a:rPr lang="en-US" dirty="0"/>
              <a:t>-</a:t>
            </a:r>
            <a:r>
              <a:rPr lang="cs-CZ" dirty="0"/>
              <a:t> Matematické (ZAOKROUHLIT, SUMA)</a:t>
            </a:r>
            <a:endParaRPr lang="en-US" dirty="0"/>
          </a:p>
          <a:p>
            <a:r>
              <a:rPr lang="cs-CZ" dirty="0"/>
              <a:t> </a:t>
            </a:r>
            <a:r>
              <a:rPr lang="en-US" dirty="0"/>
              <a:t>-</a:t>
            </a:r>
            <a:r>
              <a:rPr lang="cs-CZ" dirty="0"/>
              <a:t> Text (ČÁST, HODNOTA.NA.TEXT)</a:t>
            </a:r>
            <a:endParaRPr lang="en-US" dirty="0"/>
          </a:p>
          <a:p>
            <a:r>
              <a:rPr lang="cs-CZ" dirty="0"/>
              <a:t> </a:t>
            </a:r>
            <a:r>
              <a:rPr lang="en-US" dirty="0"/>
              <a:t>-</a:t>
            </a:r>
            <a:r>
              <a:rPr lang="cs-CZ" dirty="0"/>
              <a:t> Vyhledávací (VYHLEDAT)</a:t>
            </a:r>
            <a:endParaRPr lang="en-US" dirty="0"/>
          </a:p>
          <a:p>
            <a:r>
              <a:rPr lang="cs-CZ" dirty="0"/>
              <a:t> </a:t>
            </a:r>
            <a:r>
              <a:rPr lang="en-US" dirty="0"/>
              <a:t>-</a:t>
            </a:r>
            <a:r>
              <a:rPr lang="cs-CZ" dirty="0"/>
              <a:t> Databáze, Finanční, Informační,</a:t>
            </a:r>
          </a:p>
          <a:p>
            <a:pPr marL="0" indent="0">
              <a:buNone/>
            </a:pPr>
            <a:r>
              <a:rPr lang="cs-CZ" dirty="0"/>
              <a:t>       Kompatibilita, Statické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EF6E77F-DB0C-B412-6538-26855FE13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1" y="1825625"/>
            <a:ext cx="6444785" cy="37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0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E008A8-FEDA-F366-AD58-0504FE59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Vnořené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DC34FE-9DB4-8D2C-60C9-7D52332A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75" y="1758248"/>
            <a:ext cx="10659110" cy="4351338"/>
          </a:xfrm>
        </p:spPr>
        <p:txBody>
          <a:bodyPr/>
          <a:lstStyle/>
          <a:p>
            <a:r>
              <a:rPr lang="cs-CZ" dirty="0"/>
              <a:t>= situace, kdy je jedna funkce použita jako argument </a:t>
            </a:r>
          </a:p>
          <a:p>
            <a:pPr marL="0" indent="0">
              <a:buNone/>
            </a:pPr>
            <a:r>
              <a:rPr lang="cs-CZ" dirty="0"/>
              <a:t>nebo součást výrazu jiné funkce</a:t>
            </a:r>
          </a:p>
          <a:p>
            <a:r>
              <a:rPr lang="cs-CZ" dirty="0"/>
              <a:t>Lze takto vytvářet složitější výrazy a vytvářet pokročilejší výpočty</a:t>
            </a:r>
          </a:p>
          <a:p>
            <a:endParaRPr lang="cs-CZ" dirty="0"/>
          </a:p>
          <a:p>
            <a:r>
              <a:rPr lang="cs-CZ" dirty="0"/>
              <a:t>Například:</a:t>
            </a:r>
          </a:p>
          <a:p>
            <a:r>
              <a:rPr lang="cs-CZ" dirty="0"/>
              <a:t>=KDYŽ(PRŮMĚR(F2:F5)&lt;50;SUMA(G2:G5);0)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63E0A94-CF17-301E-F275-855D70DA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627" y="3068094"/>
            <a:ext cx="5368723" cy="330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D98BE1-C282-A957-8AB3-F5EFF017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DB0F52-AF80-8A19-F9D8-6687D8F5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690688"/>
            <a:ext cx="10659110" cy="4351338"/>
          </a:xfrm>
        </p:spPr>
        <p:txBody>
          <a:bodyPr/>
          <a:lstStyle/>
          <a:p>
            <a:r>
              <a:rPr lang="cs-CZ" dirty="0"/>
              <a:t>= načtení dat z existujících zdrojů</a:t>
            </a:r>
          </a:p>
          <a:p>
            <a:endParaRPr lang="cs-CZ" dirty="0"/>
          </a:p>
          <a:p>
            <a:r>
              <a:rPr lang="cs-CZ" dirty="0"/>
              <a:t>Data je možné do Excelu importovat z databází a souborů</a:t>
            </a:r>
          </a:p>
          <a:p>
            <a:r>
              <a:rPr lang="cs-CZ" dirty="0"/>
              <a:t>Data je možné také importovat z webu</a:t>
            </a:r>
          </a:p>
        </p:txBody>
      </p:sp>
      <p:pic>
        <p:nvPicPr>
          <p:cNvPr id="2050" name="Picture 2" descr="Kurz: Import dat do Excel a vytvoření datového modelu - Podpora Microsoftu">
            <a:extLst>
              <a:ext uri="{FF2B5EF4-FFF2-40B4-BE49-F238E27FC236}">
                <a16:creationId xmlns:a16="http://schemas.microsoft.com/office/drawing/2014/main" id="{137287EE-8224-BD15-C4A3-307A8656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60" y="3016251"/>
            <a:ext cx="5869690" cy="369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56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E2C01B-7D9D-4DD2-CE09-E1D0B832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Řazení</a:t>
            </a:r>
            <a:r>
              <a:rPr lang="en-US" dirty="0"/>
              <a:t> </a:t>
            </a:r>
            <a:r>
              <a:rPr lang="en-US" dirty="0" err="1"/>
              <a:t>dat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9D0014-36C9-A5CC-0A89-A0017BF9A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cs-CZ" dirty="0"/>
              <a:t> Seřazení textu – od A do Z a naopak</a:t>
            </a:r>
            <a:endParaRPr lang="en-US" dirty="0"/>
          </a:p>
          <a:p>
            <a:r>
              <a:rPr lang="en-US" dirty="0"/>
              <a:t>-</a:t>
            </a:r>
            <a:r>
              <a:rPr lang="cs-CZ" dirty="0"/>
              <a:t> Seřazení čísel – od nejnižšího po nejvyšší</a:t>
            </a:r>
            <a:endParaRPr lang="en-US" dirty="0"/>
          </a:p>
          <a:p>
            <a:r>
              <a:rPr lang="en-US" dirty="0"/>
              <a:t>-</a:t>
            </a:r>
            <a:r>
              <a:rPr lang="cs-CZ" dirty="0"/>
              <a:t> Seřazení podle data – od nejnovějšího po nejstarší</a:t>
            </a:r>
            <a:endParaRPr lang="en-US" dirty="0"/>
          </a:p>
          <a:p>
            <a:r>
              <a:rPr lang="en-US" dirty="0"/>
              <a:t>-</a:t>
            </a:r>
            <a:r>
              <a:rPr lang="cs-CZ" dirty="0"/>
              <a:t> Vlastní řazení – barvy buněk, barva písma, ikony</a:t>
            </a:r>
          </a:p>
        </p:txBody>
      </p:sp>
      <p:pic>
        <p:nvPicPr>
          <p:cNvPr id="3074" name="Picture 2" descr="Řazení dat v oblasti nebo tabulce - Podpora Microsoftu">
            <a:extLst>
              <a:ext uri="{FF2B5EF4-FFF2-40B4-BE49-F238E27FC236}">
                <a16:creationId xmlns:a16="http://schemas.microsoft.com/office/drawing/2014/main" id="{2E691C22-17E5-8E7D-241F-CA0885DA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541" y="3431406"/>
            <a:ext cx="6862508" cy="325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43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9243E7-A237-ED93-8FC4-AF1EB790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D5B6ED-97DF-E94F-1427-554530D6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= rychlý a snadný způsob vyhledávání a práce s podmnožinou dat. </a:t>
            </a:r>
          </a:p>
          <a:p>
            <a:r>
              <a:rPr lang="cs-CZ" dirty="0"/>
              <a:t>Po vyfiltrování jsou zobrazeny jenom řádky, které splňují zadaná kritéria. </a:t>
            </a:r>
          </a:p>
          <a:p>
            <a:r>
              <a:rPr lang="cs-CZ" dirty="0"/>
              <a:t>Zbylé řádky jsou skryty.</a:t>
            </a:r>
          </a:p>
        </p:txBody>
      </p:sp>
      <p:pic>
        <p:nvPicPr>
          <p:cNvPr id="4100" name="Picture 4" descr="Lekce 12 - Filtry v aplikaci Excel">
            <a:extLst>
              <a:ext uri="{FF2B5EF4-FFF2-40B4-BE49-F238E27FC236}">
                <a16:creationId xmlns:a16="http://schemas.microsoft.com/office/drawing/2014/main" id="{F9233397-F205-E2D6-5BEE-9BEE620D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292" y="2591572"/>
            <a:ext cx="4325006" cy="417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2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E4A113-7B0B-0FA6-F31E-1ED6AF4A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Ověření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D9907D-E896-3B94-E412-4E7AF74C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funkce, která nastavuje pravidla nebo omezení pro zadávané hodnoty</a:t>
            </a:r>
          </a:p>
          <a:p>
            <a:r>
              <a:rPr lang="cs-CZ" dirty="0"/>
              <a:t>Nevyhovující data není možné do buňky zadat</a:t>
            </a:r>
          </a:p>
          <a:p>
            <a:r>
              <a:rPr lang="cs-CZ" dirty="0"/>
              <a:t>K zajištění správnosti dat v tabulce</a:t>
            </a:r>
          </a:p>
        </p:txBody>
      </p:sp>
      <p:pic>
        <p:nvPicPr>
          <p:cNvPr id="5122" name="Picture 2" descr="Ověření dat - Excel 2010 - Excel - Jak na Office - tutoriály, video návody">
            <a:extLst>
              <a:ext uri="{FF2B5EF4-FFF2-40B4-BE49-F238E27FC236}">
                <a16:creationId xmlns:a16="http://schemas.microsoft.com/office/drawing/2014/main" id="{8A8C48FE-3CA8-A65C-869B-9CECCB24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521" y="2926432"/>
            <a:ext cx="5255901" cy="31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8863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LeftStep">
      <a:dk1>
        <a:srgbClr val="000000"/>
      </a:dk1>
      <a:lt1>
        <a:srgbClr val="FFFFFF"/>
      </a:lt1>
      <a:dk2>
        <a:srgbClr val="1E2336"/>
      </a:dk2>
      <a:lt2>
        <a:srgbClr val="E7E8E2"/>
      </a:lt2>
      <a:accent1>
        <a:srgbClr val="5831DF"/>
      </a:accent1>
      <a:accent2>
        <a:srgbClr val="1F41CD"/>
      </a:accent2>
      <a:accent3>
        <a:srgbClr val="319BDF"/>
      </a:accent3>
      <a:accent4>
        <a:srgbClr val="1CB7B3"/>
      </a:accent4>
      <a:accent5>
        <a:srgbClr val="29B979"/>
      </a:accent5>
      <a:accent6>
        <a:srgbClr val="1DBD33"/>
      </a:accent6>
      <a:hlink>
        <a:srgbClr val="788D2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370</Words>
  <Application>Microsoft Office PowerPoint</Application>
  <PresentationFormat>Širokoúhlá obrazovka</PresentationFormat>
  <Paragraphs>64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AvenirNext LT Pro Medium</vt:lpstr>
      <vt:lpstr>Calibri</vt:lpstr>
      <vt:lpstr>Gill Sans Nova</vt:lpstr>
      <vt:lpstr>ConfettiVTI</vt:lpstr>
      <vt:lpstr>Tabulkový kalkulátor II.</vt:lpstr>
      <vt:lpstr>Používaný SW</vt:lpstr>
      <vt:lpstr>Funkce</vt:lpstr>
      <vt:lpstr>Funkce dělíme do kategorií:</vt:lpstr>
      <vt:lpstr>Vnořené funkce</vt:lpstr>
      <vt:lpstr>Import</vt:lpstr>
      <vt:lpstr>Řazení dat</vt:lpstr>
      <vt:lpstr>Filtrování</vt:lpstr>
      <vt:lpstr>Ověření dat</vt:lpstr>
      <vt:lpstr>Kontingenční tabulky</vt:lpstr>
      <vt:lpstr>Kombinované grafy</vt:lpstr>
      <vt:lpstr>Relativní adresování</vt:lpstr>
      <vt:lpstr>Absolutní adresování</vt:lpstr>
      <vt:lpstr>KONEC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 II.</dc:title>
  <dc:creator>Dejver 11</dc:creator>
  <cp:lastModifiedBy>Kouba Pavel</cp:lastModifiedBy>
  <cp:revision>18</cp:revision>
  <dcterms:created xsi:type="dcterms:W3CDTF">2024-02-08T19:55:12Z</dcterms:created>
  <dcterms:modified xsi:type="dcterms:W3CDTF">2024-02-08T22:28:29Z</dcterms:modified>
</cp:coreProperties>
</file>