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4" r:id="rId4"/>
    <p:sldId id="261" r:id="rId5"/>
    <p:sldId id="265" r:id="rId6"/>
    <p:sldId id="267" r:id="rId7"/>
    <p:sldId id="266" r:id="rId8"/>
    <p:sldId id="268" r:id="rId9"/>
    <p:sldId id="269" r:id="rId10"/>
    <p:sldId id="262" r:id="rId11"/>
    <p:sldId id="263" r:id="rId12"/>
    <p:sldId id="270" r:id="rId13"/>
    <p:sldId id="258" r:id="rId14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3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1F6E82-E4FE-4DF5-90BE-341CFE4019A3}" type="datetime1">
              <a:rPr lang="cs-CZ" smtClean="0"/>
              <a:t>17.02.2025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F60672-C8C4-4DCF-B877-02C0D340BCEB}" type="datetime1">
              <a:rPr lang="cs-CZ" smtClean="0"/>
              <a:t>17.02.2025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AF60672-C8C4-4DCF-B877-02C0D340BCEB}" type="datetime1">
              <a:rPr lang="cs-CZ" smtClean="0"/>
              <a:t>17.02.2025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élní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élní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élní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B757A148-3510-4E72-9938-6FB6C73F01AC}" type="datetime1">
              <a:rPr lang="cs-CZ" smtClean="0"/>
              <a:t>17.02.2025</a:t>
            </a:fld>
            <a:endParaRPr lang="en-US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6C2A9-410E-448A-954E-0040863DDA94}" type="datetime1">
              <a:rPr lang="cs-CZ" smtClean="0"/>
              <a:t>17.02.2025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86496-C224-4F0F-BC29-D327824892BA}" type="datetime1">
              <a:rPr lang="cs-CZ" smtClean="0"/>
              <a:t>17.02.2025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83BFF-2158-4E0B-955F-F81B2C6829E3}" type="datetime1">
              <a:rPr lang="cs-CZ" smtClean="0"/>
              <a:t>17.02.2025</a:t>
            </a:fld>
            <a:endParaRPr lang="en-US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élní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élní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élní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římá spojnice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271FC348-A95B-4D9B-BC81-C3F6E322B261}" type="datetime1">
              <a:rPr lang="cs-CZ" smtClean="0"/>
              <a:t>17.02.2025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BDC50C-9840-4518-A15D-DE61D385DE31}" type="datetime1">
              <a:rPr lang="cs-CZ" smtClean="0"/>
              <a:t>17.02.2025</a:t>
            </a:fld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BF9D8-50CB-422B-BC87-9B56A47F9A28}" type="datetime1">
              <a:rPr lang="cs-CZ" smtClean="0"/>
              <a:t>17.02.2025</a:t>
            </a:fld>
            <a:endParaRPr lang="en-US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4B211D-397E-49F0-987A-37031B73686F}" type="datetime1">
              <a:rPr lang="cs-CZ" smtClean="0"/>
              <a:t>17.02.2025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4C11A-E9E6-4EAB-A5B4-F531E006532C}" type="datetime1">
              <a:rPr lang="cs-CZ" smtClean="0"/>
              <a:t>17.02.2025</a:t>
            </a:fld>
            <a:endParaRPr lang="en-US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99B5957E-EBD5-4B87-9533-1B323153FD8F}" type="datetime1">
              <a:rPr lang="cs-CZ" smtClean="0"/>
              <a:t>17.02.2025</a:t>
            </a:fld>
            <a:endParaRPr lang="en-US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pro číslo snímk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4F885618-289D-4BD4-B88D-CDA7C867FA3E}" type="datetime1">
              <a:rPr lang="cs-CZ" smtClean="0"/>
              <a:t>17.02.2025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élní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élní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élní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016DE02-4111-4D63-947B-220D0222A625}" type="datetime1">
              <a:rPr lang="cs-CZ" smtClean="0"/>
              <a:t>17.02.2025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rázek s látkou, zakrytým stolem a červenou barvu&#10;&#10;Automaticky generovaný popis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Obdélník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" name="Obdélník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cs-CZ" sz="4400" dirty="0">
                <a:solidFill>
                  <a:schemeClr val="tx1"/>
                </a:solidFill>
              </a:rPr>
              <a:t>Dyn. Web – Formulář – ASP.NET</a:t>
            </a:r>
            <a:endParaRPr lang="cs" sz="44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cs" dirty="0">
                <a:solidFill>
                  <a:schemeClr val="tx1"/>
                </a:solidFill>
              </a:rPr>
              <a:t>Filip Peroutka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6C60532A-955C-5150-9668-88CCF1F46BA2}"/>
              </a:ext>
            </a:extLst>
          </p:cNvPr>
          <p:cNvSpPr txBox="1"/>
          <p:nvPr/>
        </p:nvSpPr>
        <p:spPr>
          <a:xfrm>
            <a:off x="467710" y="457200"/>
            <a:ext cx="10058400" cy="807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Pomocí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ASPX 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prvků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Obrázek 6" descr="Obsah obrázku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526D4464-84F0-4045-FA70-4E0391DC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94710"/>
            <a:ext cx="10058400" cy="2640330"/>
          </a:xfrm>
          <a:prstGeom prst="rect">
            <a:avLst/>
          </a:prstGeo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C456B85-6B07-A628-3F71-F01FCB105D5C}"/>
              </a:ext>
            </a:extLst>
          </p:cNvPr>
          <p:cNvSpPr txBox="1"/>
          <p:nvPr/>
        </p:nvSpPr>
        <p:spPr>
          <a:xfrm>
            <a:off x="693682" y="1265034"/>
            <a:ext cx="8261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Zde se vyskytují podobné prvky jako u html je se z nich dostávají data jiným způsobem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Ve záložce se zobrazit se dá zobrazit panel s těmito prvky</a:t>
            </a:r>
          </a:p>
        </p:txBody>
      </p:sp>
    </p:spTree>
    <p:extLst>
      <p:ext uri="{BB962C8B-B14F-4D97-AF65-F5344CB8AC3E}">
        <p14:creationId xmlns:p14="http://schemas.microsoft.com/office/powerpoint/2010/main" val="190847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4D981737-B934-EB41-4FE3-EDCEFDA3A2FA}"/>
              </a:ext>
            </a:extLst>
          </p:cNvPr>
          <p:cNvSpPr txBox="1"/>
          <p:nvPr/>
        </p:nvSpPr>
        <p:spPr>
          <a:xfrm>
            <a:off x="472966" y="394137"/>
            <a:ext cx="4745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Textové pole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1FBD231-5166-3E05-AB93-B9F1B87D8BBD}"/>
              </a:ext>
            </a:extLst>
          </p:cNvPr>
          <p:cNvSpPr txBox="1"/>
          <p:nvPr/>
        </p:nvSpPr>
        <p:spPr>
          <a:xfrm>
            <a:off x="430924" y="1089290"/>
            <a:ext cx="80299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U textového pole se dá nastavit různé vlastnosti jako např. že bude jen možno zadávat čísla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Čtení z něj </a:t>
            </a:r>
            <a:r>
              <a:rPr lang="cs-CZ" sz="2400" dirty="0" err="1"/>
              <a:t>Název.Text</a:t>
            </a:r>
            <a:r>
              <a:rPr lang="cs-CZ" sz="2400" dirty="0"/>
              <a:t> např.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b="1" i="1" dirty="0" err="1">
                <a:solidFill>
                  <a:srgbClr val="FF0000"/>
                </a:solidFill>
              </a:rPr>
              <a:t>string</a:t>
            </a:r>
            <a:r>
              <a:rPr lang="cs-CZ" sz="2400" b="1" i="1" dirty="0">
                <a:solidFill>
                  <a:srgbClr val="FF0000"/>
                </a:solidFill>
              </a:rPr>
              <a:t> text </a:t>
            </a:r>
            <a:r>
              <a:rPr lang="en-US" sz="2400" b="1" i="1" dirty="0">
                <a:solidFill>
                  <a:srgbClr val="FF0000"/>
                </a:solidFill>
              </a:rPr>
              <a:t>= N</a:t>
            </a:r>
            <a:r>
              <a:rPr lang="cs-CZ" sz="2400" b="1" i="1" dirty="0" err="1">
                <a:solidFill>
                  <a:srgbClr val="FF0000"/>
                </a:solidFill>
              </a:rPr>
              <a:t>ázev.Text</a:t>
            </a:r>
            <a:endParaRPr lang="cs-CZ" sz="2400" b="1" i="1" dirty="0">
              <a:solidFill>
                <a:srgbClr val="FF0000"/>
              </a:solidFill>
            </a:endParaRPr>
          </a:p>
          <a:p>
            <a:endParaRPr lang="cs-CZ" i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A4BBC49-78A7-9A95-7961-D6D73E1864F9}"/>
              </a:ext>
            </a:extLst>
          </p:cNvPr>
          <p:cNvSpPr txBox="1"/>
          <p:nvPr/>
        </p:nvSpPr>
        <p:spPr>
          <a:xfrm>
            <a:off x="472966" y="2722868"/>
            <a:ext cx="2785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Tlačítko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7A63AAD-3D6F-D349-A174-335545008C23}"/>
              </a:ext>
            </a:extLst>
          </p:cNvPr>
          <p:cNvSpPr txBox="1"/>
          <p:nvPr/>
        </p:nvSpPr>
        <p:spPr>
          <a:xfrm>
            <a:off x="430924" y="3429000"/>
            <a:ext cx="743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Při vytváření se na nabídne vytvořit </a:t>
            </a:r>
            <a:r>
              <a:rPr lang="cs-CZ" sz="2400" dirty="0" err="1"/>
              <a:t>methodu</a:t>
            </a:r>
            <a:r>
              <a:rPr lang="cs-CZ" sz="2400" dirty="0"/>
              <a:t> </a:t>
            </a:r>
            <a:r>
              <a:rPr lang="cs-CZ" sz="2400" dirty="0" err="1"/>
              <a:t>OnClick</a:t>
            </a:r>
            <a:r>
              <a:rPr lang="cs-CZ" sz="2400" dirty="0"/>
              <a:t>, v této metodě pak naprogramujeme náš kód co chceme aby se vykonal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17F9BA4-F33F-7AB3-40D4-2DA6D142B471}"/>
              </a:ext>
            </a:extLst>
          </p:cNvPr>
          <p:cNvSpPr txBox="1"/>
          <p:nvPr/>
        </p:nvSpPr>
        <p:spPr>
          <a:xfrm>
            <a:off x="451945" y="4540469"/>
            <a:ext cx="1870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Label</a:t>
            </a:r>
            <a:endParaRPr lang="cs-CZ" sz="4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83C6C46-9E7B-D438-1A57-189ED9899969}"/>
              </a:ext>
            </a:extLst>
          </p:cNvPr>
          <p:cNvSpPr txBox="1"/>
          <p:nvPr/>
        </p:nvSpPr>
        <p:spPr>
          <a:xfrm>
            <a:off x="430924" y="5229329"/>
            <a:ext cx="101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Složí jako textový prvek pro vkládání výsledků pro vložení Lbl1.text</a:t>
            </a:r>
          </a:p>
        </p:txBody>
      </p:sp>
    </p:spTree>
    <p:extLst>
      <p:ext uri="{BB962C8B-B14F-4D97-AF65-F5344CB8AC3E}">
        <p14:creationId xmlns:p14="http://schemas.microsoft.com/office/powerpoint/2010/main" val="348270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500B9B8-9477-8462-0AAE-88C08627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34C11A-E9E6-4EAB-A5B4-F531E006532C}" type="datetime1">
              <a:rPr lang="cs-CZ" smtClean="0"/>
              <a:t>17.02.2025</a:t>
            </a:fld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A46A2AD-301F-7281-B07C-7BC5658C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4" y="544441"/>
            <a:ext cx="4393884" cy="5180111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16227A3-5D96-C727-28A9-982FCC60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77" y="552895"/>
            <a:ext cx="6578575" cy="203503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7035A899-5180-7534-7E48-B4CEC1C432F4}"/>
              </a:ext>
            </a:extLst>
          </p:cNvPr>
          <p:cNvSpPr txBox="1"/>
          <p:nvPr/>
        </p:nvSpPr>
        <p:spPr>
          <a:xfrm>
            <a:off x="5197554" y="2840206"/>
            <a:ext cx="5388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Zde</a:t>
            </a:r>
            <a:r>
              <a:rPr lang="en-US" sz="2400" dirty="0"/>
              <a:t> se </a:t>
            </a:r>
            <a:r>
              <a:rPr lang="cs-CZ" sz="2400" dirty="0"/>
              <a:t>žádná metoda nezadává pouze </a:t>
            </a:r>
            <a:r>
              <a:rPr lang="cs-CZ" sz="2400" b="1" i="1" dirty="0" err="1">
                <a:solidFill>
                  <a:srgbClr val="FF0000"/>
                </a:solidFill>
              </a:rPr>
              <a:t>runat</a:t>
            </a:r>
            <a:r>
              <a:rPr lang="en-US" sz="2400" b="1" i="1" dirty="0">
                <a:solidFill>
                  <a:srgbClr val="FF0000"/>
                </a:solidFill>
              </a:rPr>
              <a:t>=“server”</a:t>
            </a:r>
            <a:endParaRPr lang="cs-CZ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39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rázek s látkou, zakrytým stolem a červenou barvu&#10;&#10;Automaticky generovaný popis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Obdélník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0" name="Obdélník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964" y="2555748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Děkuji za pozornost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AA1ED43A-B8D5-676A-4D31-9425A12802F3}"/>
              </a:ext>
            </a:extLst>
          </p:cNvPr>
          <p:cNvSpPr txBox="1"/>
          <p:nvPr/>
        </p:nvSpPr>
        <p:spPr>
          <a:xfrm>
            <a:off x="640080" y="557784"/>
            <a:ext cx="347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Formulář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656F3D1-8BF4-12D0-5AA8-3325C5D97582}"/>
              </a:ext>
            </a:extLst>
          </p:cNvPr>
          <p:cNvSpPr txBox="1"/>
          <p:nvPr/>
        </p:nvSpPr>
        <p:spPr>
          <a:xfrm>
            <a:off x="640080" y="1327225"/>
            <a:ext cx="10765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2400" dirty="0"/>
              <a:t>Formulář na dynamické webové stránce souží k tomu, aby do něj uživatel zadal data a následně je odeslal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2400" dirty="0"/>
              <a:t>Na jedné stránce může být více formulářů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cs-CZ" sz="2400" dirty="0"/>
              <a:t>Máme buď klasické HTML formuláře anebo můžeme použít prvky </a:t>
            </a:r>
            <a:r>
              <a:rPr lang="cs-CZ" sz="2400" dirty="0" err="1"/>
              <a:t>aspx</a:t>
            </a:r>
            <a:r>
              <a:rPr lang="cs-CZ" sz="2400" dirty="0"/>
              <a:t> formuláře</a:t>
            </a:r>
          </a:p>
        </p:txBody>
      </p:sp>
    </p:spTree>
    <p:extLst>
      <p:ext uri="{BB962C8B-B14F-4D97-AF65-F5344CB8AC3E}">
        <p14:creationId xmlns:p14="http://schemas.microsoft.com/office/powerpoint/2010/main" val="352193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8BF12B57-0DA2-7B25-586B-E4830309A4DC}"/>
              </a:ext>
            </a:extLst>
          </p:cNvPr>
          <p:cNvSpPr txBox="1"/>
          <p:nvPr/>
        </p:nvSpPr>
        <p:spPr>
          <a:xfrm>
            <a:off x="502920" y="547295"/>
            <a:ext cx="810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Metody získaní dat z HTML </a:t>
            </a:r>
            <a:r>
              <a:rPr lang="cs-CZ" sz="4400" dirty="0" err="1"/>
              <a:t>frm</a:t>
            </a:r>
            <a:r>
              <a:rPr lang="cs-CZ" sz="4400" dirty="0"/>
              <a:t>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24B2FCC-55A7-9CAD-C73F-06036596BA2E}"/>
              </a:ext>
            </a:extLst>
          </p:cNvPr>
          <p:cNvSpPr txBox="1"/>
          <p:nvPr/>
        </p:nvSpPr>
        <p:spPr>
          <a:xfrm>
            <a:off x="502920" y="1316736"/>
            <a:ext cx="9326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GET - </a:t>
            </a:r>
            <a:r>
              <a:rPr lang="pt-BR" sz="2400" dirty="0"/>
              <a:t>data se předávají v URL adrese jako parametry</a:t>
            </a:r>
            <a:endParaRPr lang="cs-CZ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/>
              <a:t>POST - data putují skrytě společně s požadavkem na stránku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6DB8EB4E-B74E-CABC-5284-7C72929480E6}"/>
              </a:ext>
            </a:extLst>
          </p:cNvPr>
          <p:cNvSpPr txBox="1"/>
          <p:nvPr/>
        </p:nvSpPr>
        <p:spPr>
          <a:xfrm>
            <a:off x="804041" y="2147733"/>
            <a:ext cx="73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Tím pádem je metoda </a:t>
            </a:r>
            <a:r>
              <a:rPr lang="cs-CZ" dirty="0" err="1"/>
              <a:t>get</a:t>
            </a:r>
            <a:r>
              <a:rPr lang="cs-CZ" dirty="0"/>
              <a:t> nevhodná např. pro hesla a uživatelská jména</a:t>
            </a:r>
          </a:p>
        </p:txBody>
      </p:sp>
    </p:spTree>
    <p:extLst>
      <p:ext uri="{BB962C8B-B14F-4D97-AF65-F5344CB8AC3E}">
        <p14:creationId xmlns:p14="http://schemas.microsoft.com/office/powerpoint/2010/main" val="237838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3E63F17-ED29-B9A7-EEEF-12B5AFE1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34C11A-E9E6-4EAB-A5B4-F531E006532C}" type="datetime1">
              <a:rPr lang="cs-CZ" smtClean="0"/>
              <a:t>17.02.2025</a:t>
            </a:fld>
            <a:endParaRPr lang="en-US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5BA85F2-F4C5-DFB6-3AD7-9F9FA508DD68}"/>
              </a:ext>
            </a:extLst>
          </p:cNvPr>
          <p:cNvSpPr txBox="1"/>
          <p:nvPr/>
        </p:nvSpPr>
        <p:spPr>
          <a:xfrm>
            <a:off x="597443" y="396647"/>
            <a:ext cx="1903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GET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8C15321-33B0-5E01-9889-8059C955EF5C}"/>
              </a:ext>
            </a:extLst>
          </p:cNvPr>
          <p:cNvSpPr txBox="1"/>
          <p:nvPr/>
        </p:nvSpPr>
        <p:spPr>
          <a:xfrm>
            <a:off x="859808" y="1044054"/>
            <a:ext cx="11332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Pokud chceme dostat data z metody GET Použijme </a:t>
            </a:r>
            <a:r>
              <a:rPr lang="cs-CZ" sz="2400" b="1" i="1" dirty="0" err="1">
                <a:solidFill>
                  <a:srgbClr val="FF0000"/>
                </a:solidFill>
              </a:rPr>
              <a:t>Request.QueryString</a:t>
            </a:r>
            <a:r>
              <a:rPr lang="en-US" sz="2400" b="1" i="1" dirty="0">
                <a:solidFill>
                  <a:srgbClr val="FF0000"/>
                </a:solidFill>
              </a:rPr>
              <a:t>[“N</a:t>
            </a:r>
            <a:r>
              <a:rPr lang="cs-CZ" sz="2400" b="1" i="1" dirty="0" err="1">
                <a:solidFill>
                  <a:srgbClr val="FF0000"/>
                </a:solidFill>
              </a:rPr>
              <a:t>ázev</a:t>
            </a:r>
            <a:r>
              <a:rPr lang="en-US" sz="2400" b="1" i="1" dirty="0">
                <a:solidFill>
                  <a:srgbClr val="FF0000"/>
                </a:solidFill>
              </a:rPr>
              <a:t>”]</a:t>
            </a:r>
            <a:r>
              <a:rPr lang="cs-CZ" sz="2400" b="1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9E87C42-FEBC-BEF5-CEFB-EB7E7678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37" y="4358028"/>
            <a:ext cx="5890845" cy="232681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4B32DF3-88F7-73EA-E5A8-C461E66D2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6" y="1824732"/>
            <a:ext cx="8299564" cy="24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0D75BEF7-E4F7-D071-D00A-CCAFF61B0859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Zde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je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vidět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jak se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proměné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s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polí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formuláře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ukládají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do URL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adresy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DAC2DA3-900E-0C03-6CF8-9CC44E84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070"/>
          <a:stretch/>
        </p:blipFill>
        <p:spPr>
          <a:xfrm>
            <a:off x="1066800" y="2888906"/>
            <a:ext cx="10058400" cy="2278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526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>
            <a:extLst>
              <a:ext uri="{FF2B5EF4-FFF2-40B4-BE49-F238E27FC236}">
                <a16:creationId xmlns:a16="http://schemas.microsoft.com/office/drawing/2014/main" id="{570148AD-549F-598F-0E65-C96039D348EB}"/>
              </a:ext>
            </a:extLst>
          </p:cNvPr>
          <p:cNvSpPr txBox="1"/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příklad s rozbalovacím seznamem a radio button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A184C5B-82ED-A907-166D-950AC878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265"/>
          <a:stretch/>
        </p:blipFill>
        <p:spPr>
          <a:xfrm>
            <a:off x="1066800" y="2103120"/>
            <a:ext cx="1005840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4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99AA06A3-EC54-D35A-CECC-375D9E797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2" y="410543"/>
            <a:ext cx="5694949" cy="367564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4549132-A32D-539B-57A5-3E8A2F72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84" y="410543"/>
            <a:ext cx="5766179" cy="3110488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369EEAA-03D7-C4C4-F480-81E7D2DA0564}"/>
              </a:ext>
            </a:extLst>
          </p:cNvPr>
          <p:cNvSpPr txBox="1"/>
          <p:nvPr/>
        </p:nvSpPr>
        <p:spPr>
          <a:xfrm>
            <a:off x="500103" y="4379990"/>
            <a:ext cx="9565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Hodnoty co dostaneme z </a:t>
            </a:r>
            <a:r>
              <a:rPr lang="cs-CZ" sz="2400" dirty="0" err="1"/>
              <a:t>Reqvest.QueryString</a:t>
            </a:r>
            <a:r>
              <a:rPr lang="cs-CZ" sz="2400" dirty="0"/>
              <a:t> jsou vždy </a:t>
            </a:r>
            <a:r>
              <a:rPr lang="cs-CZ" sz="2400" dirty="0" err="1"/>
              <a:t>stirngy</a:t>
            </a:r>
            <a:r>
              <a:rPr lang="cs-CZ" sz="2400" dirty="0"/>
              <a:t> pokud jako zde víme že hodnoty budou jen čísla tak převedeme na </a:t>
            </a:r>
            <a:r>
              <a:rPr lang="cs-CZ" sz="2400" dirty="0" err="1"/>
              <a:t>int</a:t>
            </a:r>
            <a:r>
              <a:rPr lang="cs-CZ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80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F964200-CDA8-F76B-1E01-8CE749F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34C11A-E9E6-4EAB-A5B4-F531E006532C}" type="datetime1">
              <a:rPr lang="cs-CZ" smtClean="0"/>
              <a:t>17.02.2025</a:t>
            </a:fld>
            <a:endParaRPr lang="en-US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8477A45D-4160-FF55-B312-3B2F69CC58C1}"/>
              </a:ext>
            </a:extLst>
          </p:cNvPr>
          <p:cNvSpPr txBox="1"/>
          <p:nvPr/>
        </p:nvSpPr>
        <p:spPr>
          <a:xfrm>
            <a:off x="520262" y="457201"/>
            <a:ext cx="221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/>
              <a:t>POST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18D18A8-DD46-BE5D-FA8D-5C9781C45F20}"/>
              </a:ext>
            </a:extLst>
          </p:cNvPr>
          <p:cNvSpPr txBox="1"/>
          <p:nvPr/>
        </p:nvSpPr>
        <p:spPr>
          <a:xfrm>
            <a:off x="567558" y="1147815"/>
            <a:ext cx="8907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Data z polí formuláře dostáváme za pomocí </a:t>
            </a:r>
            <a:r>
              <a:rPr lang="cs-CZ" sz="2400" b="1" i="1" dirty="0" err="1">
                <a:solidFill>
                  <a:srgbClr val="FF0000"/>
                </a:solidFill>
              </a:rPr>
              <a:t>Request.From</a:t>
            </a:r>
            <a:r>
              <a:rPr lang="en-US" sz="2400" b="1" i="1" dirty="0">
                <a:solidFill>
                  <a:srgbClr val="FF0000"/>
                </a:solidFill>
              </a:rPr>
              <a:t>[“N</a:t>
            </a:r>
            <a:r>
              <a:rPr lang="cs-CZ" sz="2400" b="1" i="1" dirty="0" err="1">
                <a:solidFill>
                  <a:srgbClr val="FF0000"/>
                </a:solidFill>
              </a:rPr>
              <a:t>ázev</a:t>
            </a:r>
            <a:r>
              <a:rPr lang="en-US" sz="2400" b="1" i="1" dirty="0">
                <a:solidFill>
                  <a:srgbClr val="FF0000"/>
                </a:solidFill>
              </a:rPr>
              <a:t>”]</a:t>
            </a:r>
            <a:endParaRPr lang="cs-CZ" sz="2400" b="1" i="1" dirty="0">
              <a:solidFill>
                <a:srgbClr val="FF000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02729F7-BA71-F176-9AEF-6D6BA8E3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2" y="2169448"/>
            <a:ext cx="6003839" cy="400105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B65C9FA-2378-1966-2C51-0B955780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16" y="3039346"/>
            <a:ext cx="4889622" cy="306792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2321181D-0969-3E93-E213-0196B2CE3566}"/>
              </a:ext>
            </a:extLst>
          </p:cNvPr>
          <p:cNvSpPr txBox="1"/>
          <p:nvPr/>
        </p:nvSpPr>
        <p:spPr>
          <a:xfrm>
            <a:off x="6782116" y="1613604"/>
            <a:ext cx="456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Vidíme že kód se moc nezměnil pouze se přepíše metoda a </a:t>
            </a:r>
            <a:r>
              <a:rPr lang="cs-CZ" sz="2400" dirty="0" err="1"/>
              <a:t>Request.From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9943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DB9170-7883-532A-A65A-96C7E6C4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619887"/>
            <a:ext cx="7696201" cy="56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63C4FA50-929F-901B-2E5D-B40023F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cs-CZ" sz="4400" dirty="0"/>
              <a:t>POST</a:t>
            </a:r>
            <a:endParaRPr lang="en-US" sz="4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39504A4-2A26-6C89-ABAD-E52D99C71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cs-CZ" sz="2400" dirty="0"/>
              <a:t>Vidíme že data už se nevyskytují v URL adrese proto je právě vhodný na Uživatelské údaje a jiné citlivé údaje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4367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92_TF56410444" id="{D9A60A82-AEBF-45C2-B5DF-1D3D356FACD2}" vid="{829DC7C5-F515-43FD-BAC4-4E2F13367BF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{35C42D6E-B2C6-44D4-938E-3C237EC6B5B5}tf56410444_win32</Template>
  <TotalTime>156</TotalTime>
  <Words>316</Words>
  <Application>Microsoft Office PowerPoint</Application>
  <PresentationFormat>Širokoúhlá obrazovka</PresentationFormat>
  <Paragraphs>38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Garamond</vt:lpstr>
      <vt:lpstr>SavonVTI</vt:lpstr>
      <vt:lpstr>Dyn. Web – Formulář – ASP.NET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POST</vt:lpstr>
      <vt:lpstr>Prezentace aplikace PowerPoint</vt:lpstr>
      <vt:lpstr>Prezentace aplikace PowerPoint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Peroutka Filip</dc:creator>
  <cp:lastModifiedBy>Valentová Jana</cp:lastModifiedBy>
  <cp:revision>6</cp:revision>
  <dcterms:created xsi:type="dcterms:W3CDTF">2025-02-16T09:30:27Z</dcterms:created>
  <dcterms:modified xsi:type="dcterms:W3CDTF">2025-02-17T11:11:11Z</dcterms:modified>
</cp:coreProperties>
</file>