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F34FD-B19D-4100-90AA-26D3A6BBA9F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155CB2-D3CD-40A0-8062-AD8729F5C263}">
      <dgm:prSet custT="1"/>
      <dgm:spPr/>
      <dgm:t>
        <a:bodyPr/>
        <a:lstStyle/>
        <a:p>
          <a:r>
            <a:rPr lang="cs-CZ" sz="3600" dirty="0"/>
            <a:t>Možnosti vytvoření odkazů:</a:t>
          </a:r>
          <a:endParaRPr lang="en-US" sz="3600" dirty="0"/>
        </a:p>
      </dgm:t>
    </dgm:pt>
    <dgm:pt modelId="{F9E5C30D-B57C-4D64-826B-B9910957B65E}" type="parTrans" cxnId="{CF3C51A8-7A8C-450D-BDE5-EF988EA5DC10}">
      <dgm:prSet/>
      <dgm:spPr/>
      <dgm:t>
        <a:bodyPr/>
        <a:lstStyle/>
        <a:p>
          <a:endParaRPr lang="en-US"/>
        </a:p>
      </dgm:t>
    </dgm:pt>
    <dgm:pt modelId="{4348DB28-8786-4B3F-80C7-C7D5933C9EAC}" type="sibTrans" cxnId="{CF3C51A8-7A8C-450D-BDE5-EF988EA5DC10}">
      <dgm:prSet/>
      <dgm:spPr/>
      <dgm:t>
        <a:bodyPr/>
        <a:lstStyle/>
        <a:p>
          <a:endParaRPr lang="en-US"/>
        </a:p>
      </dgm:t>
    </dgm:pt>
    <dgm:pt modelId="{34AB8836-0D89-421E-AA60-29FF5B968936}">
      <dgm:prSet custT="1"/>
      <dgm:spPr/>
      <dgm:t>
        <a:bodyPr/>
        <a:lstStyle/>
        <a:p>
          <a:r>
            <a:rPr lang="cs-CZ" sz="3200" b="1" dirty="0" err="1"/>
            <a:t>HyperLink</a:t>
          </a:r>
          <a:r>
            <a:rPr lang="cs-CZ" sz="3200" dirty="0"/>
            <a:t> (ovládací prvek)</a:t>
          </a:r>
          <a:endParaRPr lang="en-US" sz="3200" dirty="0"/>
        </a:p>
      </dgm:t>
    </dgm:pt>
    <dgm:pt modelId="{DE6E29DF-B8BB-4381-8016-1AD5C744682C}" type="parTrans" cxnId="{74CF44D2-F6F7-4261-8EDE-DF2E1076BD32}">
      <dgm:prSet/>
      <dgm:spPr/>
      <dgm:t>
        <a:bodyPr/>
        <a:lstStyle/>
        <a:p>
          <a:endParaRPr lang="en-US"/>
        </a:p>
      </dgm:t>
    </dgm:pt>
    <dgm:pt modelId="{02CE0069-089C-4A73-AC4E-E191663DBCEE}" type="sibTrans" cxnId="{74CF44D2-F6F7-4261-8EDE-DF2E1076BD32}">
      <dgm:prSet/>
      <dgm:spPr/>
      <dgm:t>
        <a:bodyPr/>
        <a:lstStyle/>
        <a:p>
          <a:endParaRPr lang="en-US"/>
        </a:p>
      </dgm:t>
    </dgm:pt>
    <dgm:pt modelId="{C5C737EA-B7B0-44E2-A79A-653B09F6AE16}">
      <dgm:prSet custT="1"/>
      <dgm:spPr/>
      <dgm:t>
        <a:bodyPr/>
        <a:lstStyle/>
        <a:p>
          <a:r>
            <a:rPr lang="cs-CZ" sz="3200" b="1" dirty="0" err="1"/>
            <a:t>Response.Redirect</a:t>
          </a:r>
          <a:r>
            <a:rPr lang="cs-CZ" sz="3200" dirty="0"/>
            <a:t> (přesměrování na jinou stránku)</a:t>
          </a:r>
          <a:endParaRPr lang="en-US" sz="3200" dirty="0"/>
        </a:p>
      </dgm:t>
    </dgm:pt>
    <dgm:pt modelId="{0A0D4409-9427-4498-9C16-971482C2B2AF}" type="parTrans" cxnId="{50508323-4D1F-4243-A728-59DF7C1117A3}">
      <dgm:prSet/>
      <dgm:spPr/>
      <dgm:t>
        <a:bodyPr/>
        <a:lstStyle/>
        <a:p>
          <a:endParaRPr lang="en-US"/>
        </a:p>
      </dgm:t>
    </dgm:pt>
    <dgm:pt modelId="{CDBCB8BB-A78D-4D98-AD70-86082228BC9A}" type="sibTrans" cxnId="{50508323-4D1F-4243-A728-59DF7C1117A3}">
      <dgm:prSet/>
      <dgm:spPr/>
      <dgm:t>
        <a:bodyPr/>
        <a:lstStyle/>
        <a:p>
          <a:endParaRPr lang="en-US"/>
        </a:p>
      </dgm:t>
    </dgm:pt>
    <dgm:pt modelId="{3CA59F1F-501F-4023-8448-421E34C8FF5A}">
      <dgm:prSet custT="1"/>
      <dgm:spPr/>
      <dgm:t>
        <a:bodyPr/>
        <a:lstStyle/>
        <a:p>
          <a:r>
            <a:rPr lang="cs-CZ" sz="3200" b="1" dirty="0" err="1"/>
            <a:t>Server.Transfer</a:t>
          </a:r>
          <a:r>
            <a:rPr lang="cs-CZ" sz="3200" dirty="0"/>
            <a:t> (přenos požadavku na jinou stránku)</a:t>
          </a:r>
          <a:br>
            <a:rPr lang="cs-CZ" sz="3200" dirty="0"/>
          </a:br>
          <a:endParaRPr lang="en-US" sz="3200" dirty="0"/>
        </a:p>
      </dgm:t>
    </dgm:pt>
    <dgm:pt modelId="{3E1EA478-7FA8-416C-95E3-92AA7A8CD516}" type="parTrans" cxnId="{7E45C396-B02F-4E59-909B-6C63D02D4763}">
      <dgm:prSet/>
      <dgm:spPr/>
      <dgm:t>
        <a:bodyPr/>
        <a:lstStyle/>
        <a:p>
          <a:endParaRPr lang="en-US"/>
        </a:p>
      </dgm:t>
    </dgm:pt>
    <dgm:pt modelId="{312D1F9C-052F-4E42-8720-7A8F8E8FD94C}" type="sibTrans" cxnId="{7E45C396-B02F-4E59-909B-6C63D02D4763}">
      <dgm:prSet/>
      <dgm:spPr/>
      <dgm:t>
        <a:bodyPr/>
        <a:lstStyle/>
        <a:p>
          <a:endParaRPr lang="en-US"/>
        </a:p>
      </dgm:t>
    </dgm:pt>
    <dgm:pt modelId="{32F6637B-45D6-42F7-83E2-45FB3F7404F1}" type="pres">
      <dgm:prSet presAssocID="{D80F34FD-B19D-4100-90AA-26D3A6BBA9F5}" presName="linear" presStyleCnt="0">
        <dgm:presLayoutVars>
          <dgm:animLvl val="lvl"/>
          <dgm:resizeHandles val="exact"/>
        </dgm:presLayoutVars>
      </dgm:prSet>
      <dgm:spPr/>
    </dgm:pt>
    <dgm:pt modelId="{067D5B6F-E520-4CA4-874A-74447B125449}" type="pres">
      <dgm:prSet presAssocID="{91155CB2-D3CD-40A0-8062-AD8729F5C2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BA7314-272A-401C-A338-E9637E56330F}" type="pres">
      <dgm:prSet presAssocID="{91155CB2-D3CD-40A0-8062-AD8729F5C26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0508323-4D1F-4243-A728-59DF7C1117A3}" srcId="{91155CB2-D3CD-40A0-8062-AD8729F5C263}" destId="{C5C737EA-B7B0-44E2-A79A-653B09F6AE16}" srcOrd="1" destOrd="0" parTransId="{0A0D4409-9427-4498-9C16-971482C2B2AF}" sibTransId="{CDBCB8BB-A78D-4D98-AD70-86082228BC9A}"/>
    <dgm:cxn modelId="{944E2274-F3EB-45A2-B27C-D27F097E8E57}" type="presOf" srcId="{3CA59F1F-501F-4023-8448-421E34C8FF5A}" destId="{92BA7314-272A-401C-A338-E9637E56330F}" srcOrd="0" destOrd="2" presId="urn:microsoft.com/office/officeart/2005/8/layout/vList2"/>
    <dgm:cxn modelId="{0F3C3891-F4E6-4F20-B590-E43FA8929290}" type="presOf" srcId="{D80F34FD-B19D-4100-90AA-26D3A6BBA9F5}" destId="{32F6637B-45D6-42F7-83E2-45FB3F7404F1}" srcOrd="0" destOrd="0" presId="urn:microsoft.com/office/officeart/2005/8/layout/vList2"/>
    <dgm:cxn modelId="{7E45C396-B02F-4E59-909B-6C63D02D4763}" srcId="{91155CB2-D3CD-40A0-8062-AD8729F5C263}" destId="{3CA59F1F-501F-4023-8448-421E34C8FF5A}" srcOrd="2" destOrd="0" parTransId="{3E1EA478-7FA8-416C-95E3-92AA7A8CD516}" sibTransId="{312D1F9C-052F-4E42-8720-7A8F8E8FD94C}"/>
    <dgm:cxn modelId="{4155ED98-58EB-4A21-9D92-69B63530AF8E}" type="presOf" srcId="{91155CB2-D3CD-40A0-8062-AD8729F5C263}" destId="{067D5B6F-E520-4CA4-874A-74447B125449}" srcOrd="0" destOrd="0" presId="urn:microsoft.com/office/officeart/2005/8/layout/vList2"/>
    <dgm:cxn modelId="{13B5EFA1-D3C7-463B-BF89-6C1117C257D4}" type="presOf" srcId="{34AB8836-0D89-421E-AA60-29FF5B968936}" destId="{92BA7314-272A-401C-A338-E9637E56330F}" srcOrd="0" destOrd="0" presId="urn:microsoft.com/office/officeart/2005/8/layout/vList2"/>
    <dgm:cxn modelId="{CF3C51A8-7A8C-450D-BDE5-EF988EA5DC10}" srcId="{D80F34FD-B19D-4100-90AA-26D3A6BBA9F5}" destId="{91155CB2-D3CD-40A0-8062-AD8729F5C263}" srcOrd="0" destOrd="0" parTransId="{F9E5C30D-B57C-4D64-826B-B9910957B65E}" sibTransId="{4348DB28-8786-4B3F-80C7-C7D5933C9EAC}"/>
    <dgm:cxn modelId="{74CF44D2-F6F7-4261-8EDE-DF2E1076BD32}" srcId="{91155CB2-D3CD-40A0-8062-AD8729F5C263}" destId="{34AB8836-0D89-421E-AA60-29FF5B968936}" srcOrd="0" destOrd="0" parTransId="{DE6E29DF-B8BB-4381-8016-1AD5C744682C}" sibTransId="{02CE0069-089C-4A73-AC4E-E191663DBCEE}"/>
    <dgm:cxn modelId="{B4C7D7E4-8AF7-47B6-87C8-A27E63DAD158}" type="presOf" srcId="{C5C737EA-B7B0-44E2-A79A-653B09F6AE16}" destId="{92BA7314-272A-401C-A338-E9637E56330F}" srcOrd="0" destOrd="1" presId="urn:microsoft.com/office/officeart/2005/8/layout/vList2"/>
    <dgm:cxn modelId="{B2151FF7-6B92-4852-9A59-A4EC1862AF35}" type="presParOf" srcId="{32F6637B-45D6-42F7-83E2-45FB3F7404F1}" destId="{067D5B6F-E520-4CA4-874A-74447B125449}" srcOrd="0" destOrd="0" presId="urn:microsoft.com/office/officeart/2005/8/layout/vList2"/>
    <dgm:cxn modelId="{D8D414B1-4BD9-47C1-A171-CCB366332328}" type="presParOf" srcId="{32F6637B-45D6-42F7-83E2-45FB3F7404F1}" destId="{92BA7314-272A-401C-A338-E9637E5633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D5B6F-E520-4CA4-874A-74447B125449}">
      <dsp:nvSpPr>
        <dsp:cNvPr id="0" name=""/>
        <dsp:cNvSpPr/>
      </dsp:nvSpPr>
      <dsp:spPr>
        <a:xfrm>
          <a:off x="0" y="376055"/>
          <a:ext cx="10653713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/>
            <a:t>Možnosti vytvoření odkazů:</a:t>
          </a:r>
          <a:endParaRPr lang="en-US" sz="3600" kern="1200" dirty="0"/>
        </a:p>
      </dsp:txBody>
      <dsp:txXfrm>
        <a:off x="59399" y="435454"/>
        <a:ext cx="10534915" cy="1098002"/>
      </dsp:txXfrm>
    </dsp:sp>
    <dsp:sp modelId="{92BA7314-272A-401C-A338-E9637E56330F}">
      <dsp:nvSpPr>
        <dsp:cNvPr id="0" name=""/>
        <dsp:cNvSpPr/>
      </dsp:nvSpPr>
      <dsp:spPr>
        <a:xfrm>
          <a:off x="0" y="1592856"/>
          <a:ext cx="10653713" cy="262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255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3200" b="1" kern="1200" dirty="0" err="1"/>
            <a:t>HyperLink</a:t>
          </a:r>
          <a:r>
            <a:rPr lang="cs-CZ" sz="3200" kern="1200" dirty="0"/>
            <a:t> (ovládací prvek)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3200" b="1" kern="1200" dirty="0" err="1"/>
            <a:t>Response.Redirect</a:t>
          </a:r>
          <a:r>
            <a:rPr lang="cs-CZ" sz="3200" kern="1200" dirty="0"/>
            <a:t> (přesměrování na jinou stránku)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3200" b="1" kern="1200" dirty="0" err="1"/>
            <a:t>Server.Transfer</a:t>
          </a:r>
          <a:r>
            <a:rPr lang="cs-CZ" sz="3200" kern="1200" dirty="0"/>
            <a:t> (přenos požadavku na jinou stránku)</a:t>
          </a:r>
          <a:br>
            <a:rPr lang="cs-CZ" sz="3200" kern="1200" dirty="0"/>
          </a:br>
          <a:endParaRPr lang="en-US" sz="3200" kern="1200" dirty="0"/>
        </a:p>
      </dsp:txBody>
      <dsp:txXfrm>
        <a:off x="0" y="1592856"/>
        <a:ext cx="10653713" cy="2623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38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52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44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3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81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7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07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45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83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939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847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3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ample.com/profile?userid=jmeno&amp;password=hesl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čítačový skript na obrazovce">
            <a:extLst>
              <a:ext uri="{FF2B5EF4-FFF2-40B4-BE49-F238E27FC236}">
                <a16:creationId xmlns:a16="http://schemas.microsoft.com/office/drawing/2014/main" id="{E62EF455-5791-4C7C-143A-D56B1030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55" b="9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307A277-8CDA-B05C-6D03-368D9B72F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0908" y="1243582"/>
            <a:ext cx="4470544" cy="3474720"/>
          </a:xfrm>
        </p:spPr>
        <p:txBody>
          <a:bodyPr anchor="b">
            <a:normAutofit/>
          </a:bodyPr>
          <a:lstStyle/>
          <a:p>
            <a:r>
              <a:rPr lang="cs-CZ" sz="5800" dirty="0"/>
              <a:t>Dynamický Web – Link</a:t>
            </a:r>
            <a:br>
              <a:rPr lang="cs-CZ" sz="5800" dirty="0"/>
            </a:br>
            <a:r>
              <a:rPr lang="cs-CZ" sz="5800" dirty="0"/>
              <a:t>ASP.NET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644E66-E68B-4BF2-88AF-A75162C04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18223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ek 11" descr="Obsah obrázku osoba, Lidská tvář, interiér, pohodlí&#10;&#10;Obsah vygenerovaný umělou inteligencí může být nesprávný.">
            <a:extLst>
              <a:ext uri="{FF2B5EF4-FFF2-40B4-BE49-F238E27FC236}">
                <a16:creationId xmlns:a16="http://schemas.microsoft.com/office/drawing/2014/main" id="{D3A65D98-63C7-FAAC-61A6-42F347F14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2365662-53C5-C59F-9FB8-910E3115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11" y="5300255"/>
            <a:ext cx="10653578" cy="1132258"/>
          </a:xfrm>
        </p:spPr>
        <p:txBody>
          <a:bodyPr/>
          <a:lstStyle/>
          <a:p>
            <a:pPr algn="ctr"/>
            <a:r>
              <a:rPr lang="cs-CZ" sz="4400" dirty="0">
                <a:solidFill>
                  <a:schemeClr val="bg1"/>
                </a:solidFill>
              </a:rPr>
              <a:t>Díky za </a:t>
            </a:r>
            <a:r>
              <a:rPr lang="cs-CZ" sz="4800" dirty="0">
                <a:solidFill>
                  <a:schemeClr val="bg1"/>
                </a:solidFill>
              </a:rPr>
              <a:t>pozornost</a:t>
            </a:r>
            <a:r>
              <a:rPr lang="cs-CZ" sz="4400" dirty="0">
                <a:solidFill>
                  <a:schemeClr val="bg1"/>
                </a:solidFill>
              </a:rPr>
              <a:t>!</a:t>
            </a:r>
            <a:br>
              <a:rPr lang="cs-CZ" dirty="0">
                <a:solidFill>
                  <a:schemeClr val="bg1"/>
                </a:solidFill>
              </a:rPr>
            </a:br>
            <a:endParaRPr lang="cs-CZ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03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33E0F6-D0A3-9143-0FAC-5553CC6B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23" r="12578" b="2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76BA3D1-AC8F-A0DA-865B-F27EF267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cs-CZ" u="sng" dirty="0"/>
              <a:t>Link – ASP.NET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003371-0AC0-4E4E-E8AB-DCEDB31F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r>
              <a:rPr lang="cs-CZ" sz="1800"/>
              <a:t>ASP.NET je framework (vývojová platforma) od Microsoftu pro tvorbu webových aplikací s podporou dynamického obsahu.</a:t>
            </a:r>
          </a:p>
          <a:p>
            <a:r>
              <a:rPr lang="cs-CZ" sz="1800"/>
              <a:t>Dynamické webové stránky umožňují interakci s uživatelem a generování obsahu na základě požadavků.</a:t>
            </a:r>
          </a:p>
          <a:p>
            <a:r>
              <a:rPr lang="cs-CZ" sz="1800"/>
              <a:t>Důležitou součástí dynamických webů jsou odkazy (linky) a přesměrování mezi stránkami.</a:t>
            </a:r>
          </a:p>
          <a:p>
            <a:endParaRPr lang="cs-CZ" sz="1800"/>
          </a:p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360983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B262D3-B996-90B2-54EF-8CB5B4BA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pl-PL" b="1" u="sng" dirty="0"/>
              <a:t>Práce s odkazy v ASP.NET</a:t>
            </a:r>
            <a:br>
              <a:rPr lang="pl-PL" sz="2500" b="1" dirty="0"/>
            </a:br>
            <a:br>
              <a:rPr lang="cs-CZ" sz="2500" b="1" dirty="0"/>
            </a:br>
            <a:endParaRPr lang="cs-CZ" sz="2500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BA66E032-0246-0380-AAA7-791D61F22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034665"/>
              </p:ext>
            </p:extLst>
          </p:nvPr>
        </p:nvGraphicFramePr>
        <p:xfrm>
          <a:off x="612775" y="1716088"/>
          <a:ext cx="10653713" cy="4592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97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AF967E-62BC-2126-79D3-DDAE83AC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 err="1"/>
              <a:t>HyperLink</a:t>
            </a:r>
            <a:endParaRPr lang="cs-CZ" b="1" u="sng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EAF43F-2662-1B5D-AB85-8E38675F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958022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cs-CZ" sz="2400" b="1" dirty="0"/>
              <a:t>Použití </a:t>
            </a:r>
            <a:r>
              <a:rPr lang="cs-CZ" sz="2400" b="1" dirty="0" err="1"/>
              <a:t>HyperLink</a:t>
            </a:r>
            <a:r>
              <a:rPr lang="cs-CZ" sz="2400" b="1" dirty="0"/>
              <a:t> v ASP.NET: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&lt;</a:t>
            </a:r>
            <a:r>
              <a:rPr lang="cs-CZ" dirty="0" err="1"/>
              <a:t>asp:HyperLink</a:t>
            </a:r>
            <a:r>
              <a:rPr lang="cs-CZ" dirty="0"/>
              <a:t> ID="HyperLink1" </a:t>
            </a:r>
            <a:r>
              <a:rPr lang="cs-CZ" dirty="0" err="1"/>
              <a:t>runat</a:t>
            </a:r>
            <a:r>
              <a:rPr lang="cs-CZ" dirty="0"/>
              <a:t>="server" </a:t>
            </a:r>
            <a:r>
              <a:rPr lang="cs-CZ" dirty="0" err="1"/>
              <a:t>NavigateUrl</a:t>
            </a:r>
            <a:r>
              <a:rPr lang="cs-CZ" dirty="0"/>
              <a:t>="~/Stranka.aspx" Text="Přejít na stránku" /&gt;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50B39C1-3777-0A8F-1EF9-15A9D638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58022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cs-CZ" sz="2400" b="1" dirty="0"/>
              <a:t>Možnosti nastavení:</a:t>
            </a:r>
          </a:p>
          <a:p>
            <a:r>
              <a:rPr lang="cs-CZ" dirty="0" err="1"/>
              <a:t>NavigateUrl</a:t>
            </a:r>
            <a:r>
              <a:rPr lang="cs-CZ" dirty="0"/>
              <a:t> (cílová adresa)</a:t>
            </a:r>
          </a:p>
          <a:p>
            <a:r>
              <a:rPr lang="cs-CZ" dirty="0"/>
              <a:t>Text (zobrazený text odkazu)</a:t>
            </a:r>
          </a:p>
          <a:p>
            <a:r>
              <a:rPr lang="cs-CZ" dirty="0"/>
              <a:t>Target (Můžeme dát např. _</a:t>
            </a:r>
            <a:r>
              <a:rPr lang="cs-CZ" dirty="0" err="1"/>
              <a:t>blank</a:t>
            </a:r>
            <a:r>
              <a:rPr lang="cs-CZ" dirty="0"/>
              <a:t> pro otevření v novém okně</a:t>
            </a:r>
          </a:p>
        </p:txBody>
      </p:sp>
    </p:spTree>
    <p:extLst>
      <p:ext uri="{BB962C8B-B14F-4D97-AF65-F5344CB8AC3E}">
        <p14:creationId xmlns:p14="http://schemas.microsoft.com/office/powerpoint/2010/main" val="230081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A00912-796D-88F7-E32B-1F6AB2E4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Přesměrování uživatele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A9B16C-2F47-1E6A-3E30-96C97D3A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 err="1"/>
              <a:t>Response.Redirect</a:t>
            </a:r>
            <a:endParaRPr lang="cs-CZ" b="1" dirty="0"/>
          </a:p>
          <a:p>
            <a:pPr marL="0" indent="0">
              <a:buNone/>
            </a:pPr>
            <a:r>
              <a:rPr lang="cs-CZ" dirty="0"/>
              <a:t>Přesměrování na jinou stránku:</a:t>
            </a:r>
            <a:br>
              <a:rPr lang="cs-CZ" dirty="0"/>
            </a:br>
            <a:r>
              <a:rPr lang="cs-CZ" dirty="0"/>
              <a:t>	</a:t>
            </a:r>
            <a:r>
              <a:rPr lang="cs-CZ" sz="1800" dirty="0" err="1"/>
              <a:t>Response.Redirect</a:t>
            </a:r>
            <a:r>
              <a:rPr lang="cs-CZ" sz="1800" dirty="0"/>
              <a:t>("Stranka.aspx");</a:t>
            </a:r>
          </a:p>
          <a:p>
            <a:r>
              <a:rPr lang="cs-CZ" sz="1800" dirty="0"/>
              <a:t>Odesílá nový požadavek na server, je vhodný pro externí (mimo webovou stránku) a interní odkazy</a:t>
            </a:r>
          </a:p>
          <a:p>
            <a:pPr marL="0" indent="0">
              <a:buNone/>
            </a:pPr>
            <a:r>
              <a:rPr lang="cs-CZ" sz="1800" b="1" dirty="0" err="1"/>
              <a:t>Server.Transfer</a:t>
            </a:r>
            <a:endParaRPr lang="cs-CZ" sz="1800" b="1" dirty="0"/>
          </a:p>
          <a:p>
            <a:r>
              <a:rPr lang="cs-CZ" sz="1800" dirty="0"/>
              <a:t>Přenos požadavku na jinou stránku bez změny URL v prohlížeči:</a:t>
            </a:r>
          </a:p>
          <a:p>
            <a:pPr marL="0" indent="0">
              <a:buNone/>
            </a:pPr>
            <a:r>
              <a:rPr lang="cs-CZ" sz="1800" dirty="0"/>
              <a:t>	</a:t>
            </a:r>
            <a:r>
              <a:rPr lang="cs-CZ" sz="1800" dirty="0" err="1"/>
              <a:t>Server.Transfer</a:t>
            </a:r>
            <a:r>
              <a:rPr lang="cs-CZ" sz="1800" dirty="0"/>
              <a:t>("Stranka.aspx");</a:t>
            </a:r>
          </a:p>
          <a:p>
            <a:r>
              <a:rPr lang="cs-CZ" sz="1800" dirty="0"/>
              <a:t>Rychlejší než </a:t>
            </a:r>
            <a:r>
              <a:rPr lang="cs-CZ" sz="1800" dirty="0" err="1"/>
              <a:t>Redirect</a:t>
            </a:r>
            <a:r>
              <a:rPr lang="cs-CZ" sz="1800" dirty="0"/>
              <a:t> – nezakládá nový požadavek</a:t>
            </a:r>
          </a:p>
          <a:p>
            <a:r>
              <a:rPr lang="cs-CZ" sz="1800" dirty="0"/>
              <a:t>Nevhodné pro přesměrování na jiný web (po přesměrování URL v prohlížeči zůstane stejná)</a:t>
            </a:r>
          </a:p>
        </p:txBody>
      </p:sp>
    </p:spTree>
    <p:extLst>
      <p:ext uri="{BB962C8B-B14F-4D97-AF65-F5344CB8AC3E}">
        <p14:creationId xmlns:p14="http://schemas.microsoft.com/office/powerpoint/2010/main" val="146596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830261-21B6-F208-B31F-59BE200C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/>
              <a:t>Dynamické generování odkazů</a:t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FE3E3B-D0CA-9309-6479-A7E8F3E1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400" b="1" dirty="0"/>
              <a:t>Generování odkazů v C#:</a:t>
            </a:r>
          </a:p>
          <a:p>
            <a:pPr marL="0" indent="0">
              <a:buNone/>
            </a:pPr>
            <a:r>
              <a:rPr lang="cs-CZ" sz="2400" dirty="0"/>
              <a:t>	HyperLink1.NavigateUrl = "</a:t>
            </a:r>
            <a:r>
              <a:rPr lang="cs-CZ" sz="2400" dirty="0" err="1"/>
              <a:t>Stranka.aspx?id</a:t>
            </a:r>
            <a:r>
              <a:rPr lang="cs-CZ" sz="2400" dirty="0"/>
              <a:t>=123";</a:t>
            </a:r>
          </a:p>
          <a:p>
            <a:pPr marL="0" indent="0">
              <a:buNone/>
            </a:pPr>
            <a:r>
              <a:rPr lang="cs-CZ" sz="2400" dirty="0"/>
              <a:t>	HyperLink2.NavigateUrl = "</a:t>
            </a:r>
            <a:r>
              <a:rPr lang="cs-CZ" sz="2400" dirty="0" err="1"/>
              <a:t>ZalozniStranka.aspx?id</a:t>
            </a:r>
            <a:r>
              <a:rPr lang="cs-CZ" sz="2400" dirty="0"/>
              <a:t>=124";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sz="2400" dirty="0"/>
              <a:t>Užitečné při předávání parametrů mezi stránkami</a:t>
            </a:r>
          </a:p>
          <a:p>
            <a:r>
              <a:rPr lang="cs-CZ" sz="2400" dirty="0"/>
              <a:t>Není vhodný pro odesílaní dat do serveru</a:t>
            </a:r>
          </a:p>
        </p:txBody>
      </p:sp>
    </p:spTree>
    <p:extLst>
      <p:ext uri="{BB962C8B-B14F-4D97-AF65-F5344CB8AC3E}">
        <p14:creationId xmlns:p14="http://schemas.microsoft.com/office/powerpoint/2010/main" val="2221497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139275-9384-DAD1-FCF7-74308A74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Předávání parametrů mezi stránkami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8F6710-D375-F622-4750-F3A399BC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400" b="1" u="sng" dirty="0" err="1"/>
              <a:t>Query</a:t>
            </a:r>
            <a:r>
              <a:rPr lang="cs-CZ" sz="2400" b="1" u="sng" dirty="0"/>
              <a:t> </a:t>
            </a:r>
            <a:r>
              <a:rPr lang="cs-CZ" sz="2400" b="1" u="sng" dirty="0" err="1"/>
              <a:t>String</a:t>
            </a:r>
            <a:endParaRPr lang="cs-CZ" sz="2400" b="1" u="sng" dirty="0"/>
          </a:p>
          <a:p>
            <a:pPr marL="0" indent="0">
              <a:buNone/>
            </a:pPr>
            <a:r>
              <a:rPr lang="cs-CZ" dirty="0"/>
              <a:t>Parametry v URL: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en-US" dirty="0"/>
              <a:t>string id = </a:t>
            </a:r>
            <a:r>
              <a:rPr lang="en-US" dirty="0" err="1"/>
              <a:t>Request.QueryString</a:t>
            </a:r>
            <a:r>
              <a:rPr lang="en-US" dirty="0"/>
              <a:t>["id"];</a:t>
            </a:r>
            <a:endParaRPr lang="cs-CZ" dirty="0"/>
          </a:p>
          <a:p>
            <a:r>
              <a:rPr lang="cs-CZ" dirty="0"/>
              <a:t>Vhodné pro jednoduché parametry, ale ne pro citlivá data</a:t>
            </a:r>
          </a:p>
          <a:p>
            <a:r>
              <a:rPr lang="cs-CZ" dirty="0"/>
              <a:t>Data jsou viditelná v URL, v historii prohlížeče nebo v server logu</a:t>
            </a:r>
          </a:p>
          <a:p>
            <a:pPr marL="0" indent="0">
              <a:buNone/>
            </a:pPr>
            <a:r>
              <a:rPr lang="cs-CZ" dirty="0"/>
              <a:t>Např: </a:t>
            </a:r>
            <a:r>
              <a:rPr lang="cs-CZ" dirty="0">
                <a:hlinkClick r:id="rId2"/>
              </a:rPr>
              <a:t>https://www.example.com/profile?userid=jmeno&amp;password=heslo</a:t>
            </a:r>
            <a:r>
              <a:rPr lang="cs-CZ" dirty="0"/>
              <a:t> – heslo je viditelné v URL.</a:t>
            </a:r>
          </a:p>
        </p:txBody>
      </p:sp>
    </p:spTree>
    <p:extLst>
      <p:ext uri="{BB962C8B-B14F-4D97-AF65-F5344CB8AC3E}">
        <p14:creationId xmlns:p14="http://schemas.microsoft.com/office/powerpoint/2010/main" val="831788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2969FC-8AD3-C3D9-EDCD-EBD93122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 anchor="t">
            <a:normAutofit/>
          </a:bodyPr>
          <a:lstStyle/>
          <a:p>
            <a:pPr algn="ctr"/>
            <a:r>
              <a:rPr lang="cs-CZ" u="sng" dirty="0"/>
              <a:t>Kód na ukázku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A5CCFB1-4EE4-C9D6-963A-492CE16F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688DAB-FD51-2B95-6BAD-B209DFB5E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cs-CZ" sz="1700" dirty="0"/>
              <a:t>&lt;</a:t>
            </a:r>
            <a:r>
              <a:rPr lang="cs-CZ" sz="1700" dirty="0" err="1"/>
              <a:t>asp:TextBoxID</a:t>
            </a:r>
            <a:r>
              <a:rPr lang="cs-CZ" sz="1700" dirty="0"/>
              <a:t>="</a:t>
            </a:r>
            <a:r>
              <a:rPr lang="cs-CZ" sz="1700" dirty="0" err="1"/>
              <a:t>txtJmeno</a:t>
            </a:r>
            <a:r>
              <a:rPr lang="cs-CZ" sz="1700" dirty="0"/>
              <a:t>„ </a:t>
            </a:r>
            <a:r>
              <a:rPr lang="cs-CZ" sz="1700" dirty="0" err="1"/>
              <a:t>runat</a:t>
            </a:r>
            <a:r>
              <a:rPr lang="cs-CZ" sz="1700" dirty="0"/>
              <a:t>="server"&gt;&lt;/</a:t>
            </a:r>
            <a:r>
              <a:rPr lang="cs-CZ" sz="1700" dirty="0" err="1"/>
              <a:t>asp:TextBox</a:t>
            </a:r>
            <a:r>
              <a:rPr lang="cs-CZ" sz="1700" dirty="0"/>
              <a:t>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cs-CZ" sz="1700" dirty="0"/>
              <a:t>&lt;</a:t>
            </a:r>
            <a:r>
              <a:rPr lang="cs-CZ" sz="1700" dirty="0" err="1"/>
              <a:t>asp:Button</a:t>
            </a:r>
            <a:r>
              <a:rPr lang="cs-CZ" sz="1700" dirty="0"/>
              <a:t> ID="</a:t>
            </a:r>
            <a:r>
              <a:rPr lang="cs-CZ" sz="1700" dirty="0" err="1"/>
              <a:t>btnOdeslat</a:t>
            </a:r>
            <a:r>
              <a:rPr lang="cs-CZ" sz="1700" dirty="0"/>
              <a:t>" </a:t>
            </a:r>
            <a:r>
              <a:rPr lang="cs-CZ" sz="1700" dirty="0" err="1"/>
              <a:t>runat</a:t>
            </a:r>
            <a:r>
              <a:rPr lang="cs-CZ" sz="1700" dirty="0"/>
              <a:t>="server" Text="Odeslat" </a:t>
            </a:r>
            <a:r>
              <a:rPr lang="cs-CZ" sz="1700" dirty="0" err="1"/>
              <a:t>OnClick</a:t>
            </a:r>
            <a:r>
              <a:rPr lang="cs-CZ" sz="1700" dirty="0"/>
              <a:t>="</a:t>
            </a:r>
            <a:r>
              <a:rPr lang="cs-CZ" sz="1700" dirty="0" err="1"/>
              <a:t>btnOdeslat_Click</a:t>
            </a:r>
            <a:r>
              <a:rPr lang="cs-CZ" sz="1700" dirty="0"/>
              <a:t>" /&gt;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cs-CZ" sz="1700" dirty="0" err="1"/>
              <a:t>protected</a:t>
            </a:r>
            <a:r>
              <a:rPr lang="cs-CZ" sz="1700" dirty="0"/>
              <a:t> </a:t>
            </a:r>
            <a:r>
              <a:rPr lang="cs-CZ" sz="1700" dirty="0" err="1"/>
              <a:t>void</a:t>
            </a:r>
            <a:r>
              <a:rPr lang="cs-CZ" sz="1700" dirty="0"/>
              <a:t> </a:t>
            </a:r>
            <a:r>
              <a:rPr lang="cs-CZ" sz="1700" dirty="0" err="1"/>
              <a:t>btnOdeslat_Click</a:t>
            </a:r>
            <a:r>
              <a:rPr lang="cs-CZ" sz="1700" dirty="0"/>
              <a:t>(</a:t>
            </a:r>
            <a:r>
              <a:rPr lang="cs-CZ" sz="1700" dirty="0" err="1"/>
              <a:t>object</a:t>
            </a:r>
            <a:r>
              <a:rPr lang="cs-CZ" sz="1700" dirty="0"/>
              <a:t> </a:t>
            </a:r>
            <a:r>
              <a:rPr lang="cs-CZ" sz="1700" dirty="0" err="1"/>
              <a:t>sender</a:t>
            </a:r>
            <a:r>
              <a:rPr lang="cs-CZ" sz="1700" dirty="0"/>
              <a:t>, </a:t>
            </a:r>
            <a:r>
              <a:rPr lang="cs-CZ" sz="1700" dirty="0" err="1"/>
              <a:t>EventArgs</a:t>
            </a:r>
            <a:r>
              <a:rPr lang="cs-CZ" sz="1700" dirty="0"/>
              <a:t> 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cs-CZ" sz="1700" dirty="0"/>
              <a:t>{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cs-CZ" sz="1700" dirty="0"/>
              <a:t>	</a:t>
            </a:r>
            <a:r>
              <a:rPr lang="cs-CZ" sz="1700" dirty="0" err="1"/>
              <a:t>Response.Redirect</a:t>
            </a:r>
            <a:r>
              <a:rPr lang="cs-CZ" sz="1700" dirty="0"/>
              <a:t>("</a:t>
            </a:r>
            <a:r>
              <a:rPr lang="cs-CZ" sz="1700" dirty="0" err="1"/>
              <a:t>Vysledek.aspx?jmeno</a:t>
            </a:r>
            <a:r>
              <a:rPr lang="cs-CZ" sz="1700" dirty="0"/>
              <a:t>=" + </a:t>
            </a:r>
            <a:r>
              <a:rPr lang="cs-CZ" sz="1700" dirty="0" err="1"/>
              <a:t>txtJmeno.Text</a:t>
            </a:r>
            <a:r>
              <a:rPr lang="cs-CZ" sz="1700" dirty="0"/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cs-CZ" sz="1700" dirty="0"/>
              <a:t>}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1236C4A-5BF5-34CB-DD90-492EB5123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4615" y="1875064"/>
            <a:ext cx="5409067" cy="741010"/>
          </a:xfrm>
        </p:spPr>
        <p:txBody>
          <a:bodyPr/>
          <a:lstStyle/>
          <a:p>
            <a:r>
              <a:rPr lang="cs-CZ" dirty="0"/>
              <a:t>Ve </a:t>
            </a:r>
            <a:r>
              <a:rPr lang="cs-CZ" dirty="0" err="1"/>
              <a:t>visual</a:t>
            </a:r>
            <a:r>
              <a:rPr lang="cs-CZ" dirty="0"/>
              <a:t> studiu:</a:t>
            </a:r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5358B67-BD68-666D-9316-ED5479D6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4" y="2962289"/>
            <a:ext cx="6025595" cy="2219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4103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17B64E-B175-5907-2741-9CA2A11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u="sng" dirty="0"/>
              <a:t>Shrnutí výhod a nevýhod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0C2557-8755-BF52-B660-C1B79FF4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b="1" dirty="0"/>
              <a:t>Výhody</a:t>
            </a:r>
          </a:p>
          <a:p>
            <a:r>
              <a:rPr lang="cs-CZ" dirty="0"/>
              <a:t>Linky umožňují jednoduché a </a:t>
            </a:r>
            <a:r>
              <a:rPr lang="cs-CZ" dirty="0" err="1"/>
              <a:t>efekitvní</a:t>
            </a:r>
            <a:r>
              <a:rPr lang="cs-CZ" dirty="0"/>
              <a:t> přecházení mezi stránkami v rámci aplikace</a:t>
            </a:r>
          </a:p>
          <a:p>
            <a:r>
              <a:rPr lang="cs-CZ" dirty="0"/>
              <a:t>Můžeme generovat dynamické odkazy – užitečné v případě, kdy odkazy jsou závislé na údajích uživatele, zvyšuje flexibilitu webových aplikací</a:t>
            </a:r>
          </a:p>
          <a:p>
            <a:pPr marL="0" indent="0">
              <a:buNone/>
            </a:pPr>
            <a:r>
              <a:rPr lang="cs-CZ" sz="2400" b="1" dirty="0"/>
              <a:t>Nevýhody</a:t>
            </a:r>
          </a:p>
          <a:p>
            <a:r>
              <a:rPr lang="cs-CZ" dirty="0"/>
              <a:t>Citlivé informace v ULR pomocí </a:t>
            </a:r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stringu</a:t>
            </a:r>
            <a:r>
              <a:rPr lang="cs-CZ" dirty="0"/>
              <a:t> může být nebezpečné</a:t>
            </a:r>
          </a:p>
          <a:p>
            <a:r>
              <a:rPr lang="cs-CZ" dirty="0"/>
              <a:t>Pokud je potřeba ověřování nebo logování musíme použít jiný ovládací prvek, např. </a:t>
            </a:r>
            <a:r>
              <a:rPr lang="cs-CZ" dirty="0" err="1"/>
              <a:t>Button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063300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otiv1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iv1" id="{CB6139AC-3FCA-4ED8-814D-8ED9FDE2D088}" vid="{9222E99B-E23D-415A-A2D2-04CB983217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Motiv1</Template>
  <TotalTime>98</TotalTime>
  <Words>504</Words>
  <Application>Microsoft Office PowerPoint</Application>
  <PresentationFormat>Širokoúhlá obrazovka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Motiv1</vt:lpstr>
      <vt:lpstr>Dynamický Web – Link ASP.NET</vt:lpstr>
      <vt:lpstr>Link – ASP.NET</vt:lpstr>
      <vt:lpstr>Práce s odkazy v ASP.NET  </vt:lpstr>
      <vt:lpstr>HyperLink</vt:lpstr>
      <vt:lpstr>Přesměrování uživatele</vt:lpstr>
      <vt:lpstr>Dynamické generování odkazů </vt:lpstr>
      <vt:lpstr>Předávání parametrů mezi stránkami</vt:lpstr>
      <vt:lpstr>Kód na ukázku</vt:lpstr>
      <vt:lpstr>Shrnutí výhod a nevýhod</vt:lpstr>
      <vt:lpstr>Díky za pozornost!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Louša David</dc:creator>
  <cp:lastModifiedBy>Louša David</cp:lastModifiedBy>
  <cp:revision>1</cp:revision>
  <dcterms:created xsi:type="dcterms:W3CDTF">2025-02-23T19:13:08Z</dcterms:created>
  <dcterms:modified xsi:type="dcterms:W3CDTF">2025-02-23T20:52:04Z</dcterms:modified>
</cp:coreProperties>
</file>