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4" r:id="rId4"/>
    <p:sldId id="262" r:id="rId5"/>
    <p:sldId id="258" r:id="rId6"/>
    <p:sldId id="266" r:id="rId7"/>
    <p:sldId id="268" r:id="rId8"/>
    <p:sldId id="259" r:id="rId9"/>
    <p:sldId id="270" r:id="rId10"/>
    <p:sldId id="271" r:id="rId11"/>
    <p:sldId id="269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507" y="-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260350"/>
            <a:ext cx="6048375" cy="1109663"/>
          </a:xfrm>
        </p:spPr>
        <p:txBody>
          <a:bodyPr/>
          <a:lstStyle>
            <a:lvl1pPr>
              <a:defRPr sz="3200" b="1"/>
            </a:lvl1pPr>
          </a:lstStyle>
          <a:p>
            <a:pPr lvl="0"/>
            <a:r>
              <a:rPr lang="cs-CZ" noProof="0"/>
              <a:t>Kliknutím lze upravit styl.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1120775"/>
            <a:ext cx="6048375" cy="696913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cs-CZ" noProof="0"/>
              <a:t>Kliknutím můžete upravit styl předlohy.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19925" y="692150"/>
            <a:ext cx="1800225" cy="575945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619250" y="692150"/>
            <a:ext cx="5248275" cy="5759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19250" y="1773238"/>
            <a:ext cx="352425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95900" y="1773238"/>
            <a:ext cx="352425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692150"/>
            <a:ext cx="6553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0" y="1773238"/>
            <a:ext cx="72009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354138"/>
            <a:ext cx="5832475" cy="830262"/>
          </a:xfrm>
          <a:noFill/>
        </p:spPr>
        <p:txBody>
          <a:bodyPr/>
          <a:lstStyle/>
          <a:p>
            <a:pPr eaLnBrk="1" hangingPunct="1"/>
            <a:r>
              <a:rPr lang="cs-CZ" sz="4000" dirty="0"/>
              <a:t>SQL </a:t>
            </a:r>
            <a:r>
              <a:rPr lang="cs-CZ" sz="4000" dirty="0" err="1"/>
              <a:t>Select</a:t>
            </a:r>
            <a:endParaRPr lang="uk-UA" sz="4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52320" y="6452298"/>
            <a:ext cx="1871936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s-CZ" sz="2000" dirty="0"/>
              <a:t>Maška Libor</a:t>
            </a:r>
            <a:endParaRPr lang="uk-UA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9EF9D-3529-32E3-6CC7-26471BD8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A0C5E1DC-6168-45AF-8B41-D15877B2F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35133"/>
            <a:ext cx="7056313" cy="719138"/>
          </a:xfrm>
        </p:spPr>
        <p:txBody>
          <a:bodyPr/>
          <a:lstStyle/>
          <a:p>
            <a:pPr eaLnBrk="1" hangingPunct="1">
              <a:defRPr/>
            </a:pPr>
            <a:r>
              <a:rPr lang="cs-CZ" b="1" dirty="0" err="1">
                <a:solidFill>
                  <a:schemeClr val="tx1">
                    <a:lumMod val="50000"/>
                  </a:schemeClr>
                </a:solidFill>
              </a:rPr>
              <a:t>Poddotazy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56320B02-B885-82BF-10BA-380C24270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174279"/>
            <a:ext cx="6911975" cy="5686425"/>
          </a:xfrm>
        </p:spPr>
        <p:txBody>
          <a:bodyPr/>
          <a:lstStyle/>
          <a:p>
            <a:pPr eaLnBrk="1" hangingPunct="1">
              <a:defRPr/>
            </a:pPr>
            <a:r>
              <a:rPr lang="cs-CZ" sz="1400" dirty="0"/>
              <a:t>Vnořený dotaz, který vrací výsledek, který se využije v hlavním dotazu</a:t>
            </a:r>
          </a:p>
          <a:p>
            <a:pPr marL="0" indent="0" eaLnBrk="1" hangingPunct="1">
              <a:buNone/>
              <a:defRPr/>
            </a:pPr>
            <a:endParaRPr lang="cs-CZ" sz="1400" dirty="0"/>
          </a:p>
          <a:p>
            <a:pPr marL="0" indent="0" eaLnBrk="1" hangingPunct="1">
              <a:buNone/>
              <a:defRPr/>
            </a:pPr>
            <a:endParaRPr lang="cs-CZ" sz="1500" dirty="0"/>
          </a:p>
          <a:p>
            <a:pPr marL="0" indent="0">
              <a:buNone/>
              <a:defRPr/>
            </a:pPr>
            <a:r>
              <a:rPr lang="cs-CZ" sz="1300" dirty="0"/>
              <a:t>Př. Zobraz jméno a plat zaměstnanců, kteří mají plat větší než průměrný plat všech zaměstnanců</a:t>
            </a:r>
          </a:p>
          <a:p>
            <a:pPr eaLnBrk="1" hangingPunct="1"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DDB601D-560A-590C-629C-A70700DC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100234"/>
            <a:ext cx="6080324" cy="6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1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9A26-25DC-BE38-CF1A-5533E5A5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8A74F55-64A0-844C-FC56-04EA3DA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1" y="1341438"/>
            <a:ext cx="7452320" cy="649287"/>
          </a:xfrm>
        </p:spPr>
        <p:txBody>
          <a:bodyPr/>
          <a:lstStyle/>
          <a:p>
            <a:pPr eaLnBrk="1" hangingPunct="1"/>
            <a:r>
              <a:rPr lang="cs-CZ" b="1" dirty="0"/>
              <a:t>Napojování tabulek pomocí JOIN</a:t>
            </a:r>
            <a:endParaRPr lang="uk-UA" b="1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BA619B2-74BE-A484-A778-8EE548409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32700" cy="43926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cs-CZ" sz="2000" dirty="0"/>
              <a:t>JOIN umožňuje kombinovat data z více tabulek na základě vzájemných vztahů mezi nimi.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cs-CZ" sz="2000" dirty="0"/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Tabulky musí mít společný sloupec, který lze použít k propojení.</a:t>
            </a:r>
          </a:p>
          <a:p>
            <a:pPr eaLnBrk="1" hangingPunct="1">
              <a:lnSpc>
                <a:spcPct val="80000"/>
              </a:lnSpc>
            </a:pPr>
            <a:endParaRPr lang="cs-CZ" sz="2000" dirty="0"/>
          </a:p>
          <a:p>
            <a:pPr eaLnBrk="1" hangingPunct="1">
              <a:lnSpc>
                <a:spcPct val="80000"/>
              </a:lnSpc>
            </a:pPr>
            <a:endParaRPr lang="cs-CZ" sz="2000" dirty="0"/>
          </a:p>
          <a:p>
            <a:pPr eaLnBrk="1" hangingPunct="1">
              <a:lnSpc>
                <a:spcPct val="80000"/>
              </a:lnSpc>
            </a:pPr>
            <a:r>
              <a:rPr lang="cs-CZ" sz="1800" dirty="0"/>
              <a:t>INNER JOIN: Vrací pouze záznamy, které mají shodu v obou tabulkách.</a:t>
            </a:r>
          </a:p>
          <a:p>
            <a:pPr eaLnBrk="1" hangingPunct="1">
              <a:lnSpc>
                <a:spcPct val="80000"/>
              </a:lnSpc>
            </a:pPr>
            <a:r>
              <a:rPr lang="cs-CZ" sz="1800" dirty="0"/>
              <a:t>LEFT JOIN: Vrací všechny záznamy z levé tabulky a odpovídající záznamy z pravé tabulky, nebo NULL, pokud shoda není.</a:t>
            </a:r>
          </a:p>
          <a:p>
            <a:pPr eaLnBrk="1" hangingPunct="1">
              <a:lnSpc>
                <a:spcPct val="80000"/>
              </a:lnSpc>
            </a:pPr>
            <a:r>
              <a:rPr lang="cs-CZ" sz="1800" dirty="0"/>
              <a:t>RIGHT JOIN: Vrací všechny záznamy z pravé tabulky a odpovídající záznamy z levé tabulky.</a:t>
            </a:r>
          </a:p>
          <a:p>
            <a:pPr eaLnBrk="1" hangingPunct="1">
              <a:lnSpc>
                <a:spcPct val="80000"/>
              </a:lnSpc>
            </a:pPr>
            <a:r>
              <a:rPr lang="cs-CZ" sz="1800" dirty="0"/>
              <a:t>FULL JOIN: Vrací záznamy, které mají shodu v obou tabulkách, a také záznamy z obou tabulek bez shody.</a:t>
            </a: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0436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4" y="44450"/>
            <a:ext cx="7056313" cy="719138"/>
          </a:xfrm>
        </p:spPr>
        <p:txBody>
          <a:bodyPr/>
          <a:lstStyle/>
          <a:p>
            <a:pPr eaLnBrk="1" hangingPunct="1">
              <a:defRPr/>
            </a:pPr>
            <a:r>
              <a:rPr lang="cs-CZ" b="1" dirty="0">
                <a:solidFill>
                  <a:schemeClr val="tx1">
                    <a:lumMod val="50000"/>
                  </a:schemeClr>
                </a:solidFill>
              </a:rPr>
              <a:t>Příklad </a:t>
            </a:r>
            <a:r>
              <a:rPr lang="cs-CZ" b="1" dirty="0" err="1">
                <a:solidFill>
                  <a:schemeClr val="tx1">
                    <a:lumMod val="50000"/>
                  </a:schemeClr>
                </a:solidFill>
              </a:rPr>
              <a:t>Join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765175"/>
            <a:ext cx="6911975" cy="5686425"/>
          </a:xfrm>
        </p:spPr>
        <p:txBody>
          <a:bodyPr/>
          <a:lstStyle/>
          <a:p>
            <a:pPr marL="0" indent="0">
              <a:buNone/>
              <a:defRPr/>
            </a:pPr>
            <a:endParaRPr lang="cs-CZ" sz="1500" dirty="0"/>
          </a:p>
          <a:p>
            <a:pPr marL="0" indent="0">
              <a:buNone/>
              <a:defRPr/>
            </a:pPr>
            <a:r>
              <a:rPr lang="cs-CZ" sz="1500" dirty="0"/>
              <a:t>Př. Zobraz název oddělení a počet zaměstnanců v pracujících v oddělení</a:t>
            </a:r>
          </a:p>
          <a:p>
            <a:pPr eaLnBrk="1" hangingPunct="1"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B138020-EC95-62C8-104B-7D96F4B0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2" y="2348880"/>
            <a:ext cx="6426155" cy="44289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237C6813-3299-B970-5774-51133915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528" y="3179702"/>
            <a:ext cx="2629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6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975" y="1341438"/>
            <a:ext cx="6480175" cy="649287"/>
          </a:xfrm>
        </p:spPr>
        <p:txBody>
          <a:bodyPr/>
          <a:lstStyle/>
          <a:p>
            <a:pPr eaLnBrk="1" hangingPunct="1"/>
            <a:r>
              <a:rPr lang="cs-CZ" b="1" dirty="0" err="1"/>
              <a:t>Select</a:t>
            </a:r>
            <a:endParaRPr lang="uk-UA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32700" cy="4392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cs-CZ" sz="2000" dirty="0"/>
              <a:t>Nejpoužívanější příkaz SQL</a:t>
            </a:r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Získává data z databáze</a:t>
            </a:r>
          </a:p>
          <a:p>
            <a:pPr eaLnBrk="1" hangingPunct="1">
              <a:lnSpc>
                <a:spcPct val="80000"/>
              </a:lnSpc>
            </a:pPr>
            <a:endParaRPr lang="cs-CZ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cs-CZ" sz="2000" dirty="0"/>
              <a:t>Základní funkce SELECT:</a:t>
            </a:r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Výběr specifických sloupců (nebo všech sloupců pomocí *).</a:t>
            </a:r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Filtrování dat pomocí podmínky (klauzule WHERE).</a:t>
            </a:r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Možnost třídění výsledků (ORDER BY).</a:t>
            </a:r>
          </a:p>
          <a:p>
            <a:pPr eaLnBrk="1" hangingPunct="1">
              <a:lnSpc>
                <a:spcPct val="80000"/>
              </a:lnSpc>
            </a:pPr>
            <a:r>
              <a:rPr lang="cs-CZ" sz="2000" dirty="0"/>
              <a:t>Seskupování dat (GROUP BY) a provádění agregací (např. SUM, COUNT).</a:t>
            </a:r>
          </a:p>
          <a:p>
            <a:pPr eaLnBrk="1" hangingPunct="1">
              <a:lnSpc>
                <a:spcPct val="80000"/>
              </a:lnSpc>
            </a:pPr>
            <a:endParaRPr lang="uk-UA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Základní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příkaz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SELECT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765175"/>
            <a:ext cx="6911975" cy="5686425"/>
          </a:xfrm>
        </p:spPr>
        <p:txBody>
          <a:bodyPr/>
          <a:lstStyle/>
          <a:p>
            <a:pPr eaLnBrk="1" hangingPunct="1">
              <a:defRPr/>
            </a:pPr>
            <a:r>
              <a:rPr lang="cs-CZ" sz="1500" dirty="0">
                <a:solidFill>
                  <a:schemeClr val="tx1">
                    <a:lumMod val="50000"/>
                  </a:schemeClr>
                </a:solidFill>
              </a:rPr>
              <a:t>Př. Zobraz jména všech zaměstnanců</a:t>
            </a:r>
          </a:p>
          <a:p>
            <a:pPr marL="0" indent="0" eaLnBrk="1" hangingPunct="1">
              <a:buNone/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image.png" descr="image.png">
            <a:extLst>
              <a:ext uri="{FF2B5EF4-FFF2-40B4-BE49-F238E27FC236}">
                <a16:creationId xmlns:a16="http://schemas.microsoft.com/office/drawing/2014/main" id="{10885C6A-C379-0A11-A47F-A1E2CA3E7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31" y="1424974"/>
            <a:ext cx="5692657" cy="415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.png" descr="image.png">
            <a:extLst>
              <a:ext uri="{FF2B5EF4-FFF2-40B4-BE49-F238E27FC236}">
                <a16:creationId xmlns:a16="http://schemas.microsoft.com/office/drawing/2014/main" id="{6C3FD0F1-C336-036F-BD64-13AD08DD6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012" y="2263637"/>
            <a:ext cx="1646293" cy="423895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642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44450"/>
            <a:ext cx="6553200" cy="719138"/>
          </a:xfrm>
        </p:spPr>
        <p:txBody>
          <a:bodyPr/>
          <a:lstStyle/>
          <a:p>
            <a:pPr eaLnBrk="1" hangingPunct="1">
              <a:defRPr/>
            </a:pPr>
            <a:r>
              <a:rPr lang="cs-CZ" b="1" dirty="0">
                <a:solidFill>
                  <a:schemeClr val="tx1">
                    <a:lumMod val="50000"/>
                  </a:schemeClr>
                </a:solidFill>
              </a:rPr>
              <a:t>Použití WHERE podmínky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765175"/>
            <a:ext cx="6911975" cy="5686425"/>
          </a:xfrm>
        </p:spPr>
        <p:txBody>
          <a:bodyPr/>
          <a:lstStyle/>
          <a:p>
            <a:pPr>
              <a:defRPr/>
            </a:pPr>
            <a:r>
              <a:rPr lang="cs-CZ" sz="2000" dirty="0">
                <a:solidFill>
                  <a:schemeClr val="tx1">
                    <a:lumMod val="50000"/>
                  </a:schemeClr>
                </a:solidFill>
              </a:rPr>
              <a:t>WHERE omezuje počet řádků vrácených dotazem</a:t>
            </a:r>
          </a:p>
          <a:p>
            <a:pPr marL="0" indent="0" eaLnBrk="1" hangingPunct="1">
              <a:buNone/>
              <a:defRPr/>
            </a:pPr>
            <a:endParaRPr lang="cs-CZ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r>
              <a:rPr lang="cs-CZ" sz="1500" dirty="0">
                <a:solidFill>
                  <a:schemeClr val="tx1">
                    <a:lumMod val="50000"/>
                  </a:schemeClr>
                </a:solidFill>
              </a:rPr>
              <a:t>Př. Zobraz zaměstnance a jejich plat, pokud je větší než 15000</a:t>
            </a:r>
          </a:p>
          <a:p>
            <a:pPr eaLnBrk="1" hangingPunct="1"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image.png" descr="image.png">
            <a:extLst>
              <a:ext uri="{FF2B5EF4-FFF2-40B4-BE49-F238E27FC236}">
                <a16:creationId xmlns:a16="http://schemas.microsoft.com/office/drawing/2014/main" id="{6CD88FCE-6C24-6647-5A58-490FCF0F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66" y="1988840"/>
            <a:ext cx="6192217" cy="556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.png" descr="image.png">
            <a:extLst>
              <a:ext uri="{FF2B5EF4-FFF2-40B4-BE49-F238E27FC236}">
                <a16:creationId xmlns:a16="http://schemas.microsoft.com/office/drawing/2014/main" id="{436C6643-B019-B962-FAA4-9BDD77C2C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32" y="3030232"/>
            <a:ext cx="3040684" cy="293634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697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4" y="140127"/>
            <a:ext cx="6624265" cy="1008286"/>
          </a:xfrm>
        </p:spPr>
        <p:txBody>
          <a:bodyPr/>
          <a:lstStyle/>
          <a:p>
            <a:pPr eaLnBrk="1" hangingPunct="1">
              <a:defRPr/>
            </a:pPr>
            <a:r>
              <a:rPr lang="cs-CZ" b="1" dirty="0">
                <a:solidFill>
                  <a:schemeClr val="tx1">
                    <a:lumMod val="50000"/>
                  </a:schemeClr>
                </a:solidFill>
              </a:rPr>
              <a:t>Třídění výsledků pomocí ORDER BY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4" y="1148413"/>
            <a:ext cx="6911975" cy="5556934"/>
          </a:xfrm>
        </p:spPr>
        <p:txBody>
          <a:bodyPr/>
          <a:lstStyle/>
          <a:p>
            <a:pPr>
              <a:defRPr/>
            </a:pPr>
            <a:r>
              <a:rPr lang="cs-CZ" sz="2000" dirty="0">
                <a:solidFill>
                  <a:schemeClr val="tx1">
                    <a:lumMod val="50000"/>
                  </a:schemeClr>
                </a:solidFill>
              </a:rPr>
              <a:t>ORDER BY třídí výsledky podle zvoleného sloupce.</a:t>
            </a:r>
          </a:p>
          <a:p>
            <a:pPr>
              <a:defRPr/>
            </a:pPr>
            <a:endParaRPr lang="cs-CZ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 eaLnBrk="1" hangingPunct="1">
              <a:buNone/>
              <a:defRPr/>
            </a:pPr>
            <a:r>
              <a:rPr lang="cs-CZ" sz="1500" dirty="0">
                <a:solidFill>
                  <a:schemeClr val="tx1">
                    <a:lumMod val="50000"/>
                  </a:schemeClr>
                </a:solidFill>
              </a:rPr>
              <a:t>Př. Zobraz zaměstnance a jejich plat, pokud je větší než 15000 a seřaď je sestupně</a:t>
            </a:r>
          </a:p>
          <a:p>
            <a:pPr marL="0" indent="0" eaLnBrk="1" hangingPunct="1">
              <a:buNone/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9BCDB319-ABEB-0E35-46E3-5457823130E9}"/>
              </a:ext>
            </a:extLst>
          </p:cNvPr>
          <p:cNvSpPr txBox="1"/>
          <p:nvPr/>
        </p:nvSpPr>
        <p:spPr>
          <a:xfrm>
            <a:off x="4788024" y="3429000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↑</a:t>
            </a:r>
          </a:p>
          <a:p>
            <a:r>
              <a:rPr lang="cs-CZ" dirty="0"/>
              <a:t>Sestupně – </a:t>
            </a:r>
            <a:r>
              <a:rPr lang="cs-CZ" dirty="0" err="1"/>
              <a:t>desc</a:t>
            </a:r>
            <a:r>
              <a:rPr lang="cs-CZ" dirty="0"/>
              <a:t>,</a:t>
            </a:r>
          </a:p>
          <a:p>
            <a:r>
              <a:rPr lang="cs-CZ" dirty="0"/>
              <a:t>Vzestupně - </a:t>
            </a:r>
            <a:r>
              <a:rPr lang="cs-CZ" dirty="0" err="1"/>
              <a:t>asc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8C0A56A-2D85-94D2-6769-9597AEBF3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528031"/>
            <a:ext cx="6702899" cy="90096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5C2E7E5-3F01-8B86-2BC6-223775DE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592804"/>
            <a:ext cx="1834250" cy="1688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4" y="44450"/>
            <a:ext cx="7056313" cy="719138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Seskupování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dat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 GROUP BY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765175"/>
            <a:ext cx="6911975" cy="5686425"/>
          </a:xfrm>
        </p:spPr>
        <p:txBody>
          <a:bodyPr/>
          <a:lstStyle/>
          <a:p>
            <a:pPr eaLnBrk="1" hangingPunct="1">
              <a:defRPr/>
            </a:pPr>
            <a:r>
              <a:rPr lang="pl-PL" sz="2000" dirty="0">
                <a:solidFill>
                  <a:schemeClr val="tx1">
                    <a:lumMod val="50000"/>
                  </a:schemeClr>
                </a:solidFill>
              </a:rPr>
              <a:t>GROUP BY seskupuje data podle specifických hodnot.</a:t>
            </a:r>
          </a:p>
          <a:p>
            <a:pPr marL="0" indent="0">
              <a:buNone/>
              <a:defRPr/>
            </a:pPr>
            <a:endParaRPr lang="cs-CZ" sz="1500" dirty="0"/>
          </a:p>
          <a:p>
            <a:pPr marL="0" indent="0">
              <a:buNone/>
              <a:defRPr/>
            </a:pPr>
            <a:endParaRPr lang="cs-CZ" sz="1500" dirty="0"/>
          </a:p>
          <a:p>
            <a:pPr marL="0" indent="0">
              <a:buNone/>
              <a:defRPr/>
            </a:pPr>
            <a:r>
              <a:rPr lang="cs-CZ" sz="1500" dirty="0"/>
              <a:t>Př. Zobraz města a průměr platů zaměstnanců z daného města</a:t>
            </a:r>
          </a:p>
          <a:p>
            <a:pPr eaLnBrk="1" hangingPunct="1"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" name="image.png" descr="image.png">
            <a:extLst>
              <a:ext uri="{FF2B5EF4-FFF2-40B4-BE49-F238E27FC236}">
                <a16:creationId xmlns:a16="http://schemas.microsoft.com/office/drawing/2014/main" id="{6D78844D-A50E-B897-8E5A-C4617D27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521" y="2276872"/>
            <a:ext cx="5993281" cy="5760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.png" descr="image.png">
            <a:extLst>
              <a:ext uri="{FF2B5EF4-FFF2-40B4-BE49-F238E27FC236}">
                <a16:creationId xmlns:a16="http://schemas.microsoft.com/office/drawing/2014/main" id="{9CDB2875-5A60-B267-B4A5-5E535EDB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521" y="3140968"/>
            <a:ext cx="2521532" cy="13271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0631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1BE3A-FDF5-8328-1C0C-16B1901E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1C3516CA-16D6-753D-13E3-C12E8BCED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235133"/>
            <a:ext cx="7056313" cy="719138"/>
          </a:xfrm>
        </p:spPr>
        <p:txBody>
          <a:bodyPr/>
          <a:lstStyle/>
          <a:p>
            <a:pPr eaLnBrk="1" hangingPunct="1">
              <a:defRPr/>
            </a:pPr>
            <a:r>
              <a:rPr lang="cs-CZ" b="1" dirty="0">
                <a:solidFill>
                  <a:schemeClr val="tx1">
                    <a:lumMod val="50000"/>
                  </a:schemeClr>
                </a:solidFill>
              </a:rPr>
              <a:t>Filtrování seskupených dat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 </a:t>
            </a:r>
            <a:r>
              <a:rPr lang="cs-CZ" b="1" dirty="0">
                <a:solidFill>
                  <a:schemeClr val="tx1">
                    <a:lumMod val="50000"/>
                  </a:schemeClr>
                </a:solidFill>
              </a:rPr>
              <a:t>HAVING</a:t>
            </a:r>
            <a:endParaRPr lang="ru-RU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1B7608DD-9E8C-EC68-4C5D-8985789FD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174279"/>
            <a:ext cx="6911975" cy="5686425"/>
          </a:xfrm>
        </p:spPr>
        <p:txBody>
          <a:bodyPr/>
          <a:lstStyle/>
          <a:p>
            <a:pPr eaLnBrk="1" hangingPunct="1">
              <a:defRPr/>
            </a:pPr>
            <a:r>
              <a:rPr lang="pl-PL" sz="2000" dirty="0">
                <a:solidFill>
                  <a:schemeClr val="tx1">
                    <a:lumMod val="50000"/>
                  </a:schemeClr>
                </a:solidFill>
              </a:rPr>
              <a:t>HAVING filtruje výsledky po seskupení pomocí </a:t>
            </a:r>
            <a:r>
              <a:rPr lang="pl-PL" sz="1400" dirty="0">
                <a:solidFill>
                  <a:schemeClr val="tx1">
                    <a:lumMod val="50000"/>
                  </a:schemeClr>
                </a:solidFill>
              </a:rPr>
              <a:t>GROUP BY</a:t>
            </a:r>
            <a:endParaRPr lang="cs-CZ" sz="1400" dirty="0"/>
          </a:p>
          <a:p>
            <a:pPr marL="0" indent="0">
              <a:buNone/>
              <a:defRPr/>
            </a:pPr>
            <a:endParaRPr lang="cs-CZ" sz="1500" dirty="0"/>
          </a:p>
          <a:p>
            <a:pPr marL="0" indent="0">
              <a:buNone/>
              <a:defRPr/>
            </a:pPr>
            <a:r>
              <a:rPr lang="cs-CZ" sz="1300" dirty="0"/>
              <a:t>Př. Zobraz města a průměr platů zaměstnanců z daného města, když je průměr větší než 16 000</a:t>
            </a:r>
          </a:p>
          <a:p>
            <a:pPr eaLnBrk="1" hangingPunct="1">
              <a:defRPr/>
            </a:pPr>
            <a:endParaRPr lang="ru-RU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AAE1BBF-202E-94F8-C72A-0321AA6F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276872"/>
            <a:ext cx="5112568" cy="74071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533715BD-664F-FED1-4DAF-7374C2C62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3356992"/>
            <a:ext cx="2376264" cy="6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1" y="1341438"/>
            <a:ext cx="7452320" cy="649287"/>
          </a:xfrm>
        </p:spPr>
        <p:txBody>
          <a:bodyPr/>
          <a:lstStyle/>
          <a:p>
            <a:pPr eaLnBrk="1" hangingPunct="1"/>
            <a:r>
              <a:rPr lang="cs-CZ" sz="3000" b="1" dirty="0"/>
              <a:t>Operátory SQL</a:t>
            </a:r>
            <a:endParaRPr lang="uk-UA" sz="30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32700" cy="43926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cs-CZ" sz="2000" dirty="0"/>
              <a:t>Porovnávací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=; !=; &lt;; &gt;; &lt;=; &gt;=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cs-CZ" sz="20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cs-CZ" sz="2000" dirty="0"/>
              <a:t>Logické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AND; OR; NOT</a:t>
            </a:r>
          </a:p>
          <a:p>
            <a:pPr>
              <a:lnSpc>
                <a:spcPct val="80000"/>
              </a:lnSpc>
            </a:pPr>
            <a:endParaRPr lang="cs-CZ" sz="2000" dirty="0"/>
          </a:p>
          <a:p>
            <a:pPr marL="0" indent="0">
              <a:lnSpc>
                <a:spcPct val="80000"/>
              </a:lnSpc>
              <a:buNone/>
            </a:pPr>
            <a:r>
              <a:rPr lang="cs-CZ" sz="2000" dirty="0"/>
              <a:t>Speciální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IN</a:t>
            </a:r>
          </a:p>
          <a:p>
            <a:pPr lvl="1">
              <a:lnSpc>
                <a:spcPct val="80000"/>
              </a:lnSpc>
            </a:pPr>
            <a:r>
              <a:rPr lang="cs-CZ" sz="1600" dirty="0"/>
              <a:t>Hodnota je v množině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BETWEEN</a:t>
            </a:r>
          </a:p>
          <a:p>
            <a:pPr lvl="1">
              <a:lnSpc>
                <a:spcPct val="80000"/>
              </a:lnSpc>
            </a:pPr>
            <a:r>
              <a:rPr lang="cs-CZ" sz="1600" dirty="0"/>
              <a:t>Rozmezí mezi 2 hodnotami včetně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LIKE</a:t>
            </a:r>
          </a:p>
          <a:p>
            <a:pPr lvl="1">
              <a:lnSpc>
                <a:spcPct val="80000"/>
              </a:lnSpc>
            </a:pPr>
            <a:r>
              <a:rPr lang="cs-CZ" sz="1600" dirty="0"/>
              <a:t>Vyhledávání podle vzoru</a:t>
            </a:r>
          </a:p>
          <a:p>
            <a:pPr>
              <a:lnSpc>
                <a:spcPct val="80000"/>
              </a:lnSpc>
            </a:pPr>
            <a:r>
              <a:rPr lang="cs-CZ" sz="2000" dirty="0"/>
              <a:t>IS NULL</a:t>
            </a:r>
          </a:p>
          <a:p>
            <a:pPr lvl="1">
              <a:lnSpc>
                <a:spcPct val="80000"/>
              </a:lnSpc>
            </a:pPr>
            <a:r>
              <a:rPr lang="cs-CZ" sz="1600" dirty="0"/>
              <a:t>Hodnota je NULL</a:t>
            </a:r>
          </a:p>
          <a:p>
            <a:pPr lvl="1">
              <a:lnSpc>
                <a:spcPct val="80000"/>
              </a:lnSpc>
            </a:pPr>
            <a:endParaRPr lang="cs-CZ" sz="16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01BC072-1804-69D8-32E7-CB9517B7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437112"/>
            <a:ext cx="4048132" cy="20640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ED6A20C-1712-0BAF-F606-91B2B51D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013176"/>
            <a:ext cx="4644088" cy="21991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1C972C1C-4D7E-3DB9-4EE7-8C7E03B8C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84" y="6104695"/>
            <a:ext cx="2600969" cy="183971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2881C715-8767-9E31-1FD4-214D90272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5504370"/>
            <a:ext cx="3173670" cy="1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6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25C9-E7EE-B32D-999B-7647F80B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DFB820F-CE18-013A-345B-B7BECA28C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1" y="1341438"/>
            <a:ext cx="7452320" cy="649287"/>
          </a:xfrm>
        </p:spPr>
        <p:txBody>
          <a:bodyPr/>
          <a:lstStyle/>
          <a:p>
            <a:pPr eaLnBrk="1" hangingPunct="1"/>
            <a:r>
              <a:rPr lang="cs-CZ" sz="3000" b="1" dirty="0"/>
              <a:t>Operátory SQL</a:t>
            </a:r>
            <a:endParaRPr lang="uk-UA" sz="3000" b="1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B0A38E6-305C-5901-7211-DAB45D95AD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632700" cy="43926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cs-CZ" sz="2000" dirty="0"/>
              <a:t>Agregační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AVG()</a:t>
            </a:r>
            <a:endParaRPr lang="cs-CZ" sz="1800" b="1" dirty="0"/>
          </a:p>
          <a:p>
            <a:pPr lvl="1">
              <a:lnSpc>
                <a:spcPct val="80000"/>
              </a:lnSpc>
            </a:pPr>
            <a:r>
              <a:rPr lang="cs-CZ" sz="1600" b="0" dirty="0"/>
              <a:t>Průměr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SUM()</a:t>
            </a:r>
            <a:endParaRPr lang="cs-CZ" sz="1800" b="1" dirty="0"/>
          </a:p>
          <a:p>
            <a:pPr lvl="1">
              <a:lnSpc>
                <a:spcPct val="80000"/>
              </a:lnSpc>
            </a:pPr>
            <a:r>
              <a:rPr lang="cs-CZ" sz="1600" b="0" dirty="0"/>
              <a:t>SUMA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COUNT()</a:t>
            </a:r>
            <a:endParaRPr lang="cs-CZ" sz="1800" b="1" dirty="0"/>
          </a:p>
          <a:p>
            <a:pPr lvl="1">
              <a:lnSpc>
                <a:spcPct val="80000"/>
              </a:lnSpc>
            </a:pPr>
            <a:r>
              <a:rPr lang="cs-CZ" sz="1600" b="0" dirty="0"/>
              <a:t>Počet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MAX()</a:t>
            </a:r>
            <a:endParaRPr lang="cs-CZ" sz="1800" b="1" dirty="0"/>
          </a:p>
          <a:p>
            <a:pPr lvl="1">
              <a:lnSpc>
                <a:spcPct val="80000"/>
              </a:lnSpc>
            </a:pPr>
            <a:r>
              <a:rPr lang="cs-CZ" sz="1600" b="0" dirty="0"/>
              <a:t>Největší prvek</a:t>
            </a:r>
          </a:p>
          <a:p>
            <a:pPr>
              <a:lnSpc>
                <a:spcPct val="80000"/>
              </a:lnSpc>
            </a:pPr>
            <a:r>
              <a:rPr lang="en-US" sz="1800" b="1" dirty="0"/>
              <a:t>MIN()</a:t>
            </a:r>
            <a:endParaRPr lang="cs-CZ" sz="1800" dirty="0"/>
          </a:p>
          <a:p>
            <a:pPr lvl="1">
              <a:lnSpc>
                <a:spcPct val="80000"/>
              </a:lnSpc>
            </a:pPr>
            <a:r>
              <a:rPr lang="cs-CZ" sz="1600" b="0" dirty="0"/>
              <a:t>Nejmenší prvek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617912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6">
      <a:dk1>
        <a:srgbClr val="4D4D4D"/>
      </a:dk1>
      <a:lt1>
        <a:srgbClr val="FFFFFF"/>
      </a:lt1>
      <a:dk2>
        <a:srgbClr val="4D4D4D"/>
      </a:dk2>
      <a:lt2>
        <a:srgbClr val="003399"/>
      </a:lt2>
      <a:accent1>
        <a:srgbClr val="6699FF"/>
      </a:accent1>
      <a:accent2>
        <a:srgbClr val="3399FF"/>
      </a:accent2>
      <a:accent3>
        <a:srgbClr val="FFFFFF"/>
      </a:accent3>
      <a:accent4>
        <a:srgbClr val="404040"/>
      </a:accent4>
      <a:accent5>
        <a:srgbClr val="B8CAFF"/>
      </a:accent5>
      <a:accent6>
        <a:srgbClr val="2D8AE7"/>
      </a:accent6>
      <a:hlink>
        <a:srgbClr val="99CCFF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99FF"/>
        </a:lt2>
        <a:accent1>
          <a:srgbClr val="003399"/>
        </a:accent1>
        <a:accent2>
          <a:srgbClr val="CCEC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B9D6E7"/>
        </a:accent6>
        <a:hlink>
          <a:srgbClr val="6699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FF66CC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FFB8E2"/>
        </a:accent5>
        <a:accent6>
          <a:srgbClr val="5C8AE7"/>
        </a:accent6>
        <a:hlink>
          <a:srgbClr val="FFCC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33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CC0000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E2AAAA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33CCFF"/>
        </a:accent1>
        <a:accent2>
          <a:srgbClr val="6699FF"/>
        </a:accent2>
        <a:accent3>
          <a:srgbClr val="FFFFFF"/>
        </a:accent3>
        <a:accent4>
          <a:srgbClr val="404040"/>
        </a:accent4>
        <a:accent5>
          <a:srgbClr val="ADE2FF"/>
        </a:accent5>
        <a:accent6>
          <a:srgbClr val="5C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003399"/>
        </a:lt2>
        <a:accent1>
          <a:srgbClr val="6699FF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B8CAFF"/>
        </a:accent5>
        <a:accent6>
          <a:srgbClr val="2D8AE7"/>
        </a:accent6>
        <a:hlink>
          <a:srgbClr val="99CC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287</TotalTime>
  <Words>387</Words>
  <Application>Microsoft Office PowerPoint</Application>
  <PresentationFormat>Předvádění na obrazovce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4" baseType="lpstr">
      <vt:lpstr>Arial</vt:lpstr>
      <vt:lpstr>template</vt:lpstr>
      <vt:lpstr>SQL Select</vt:lpstr>
      <vt:lpstr>Select</vt:lpstr>
      <vt:lpstr>Základní příkaz SELECT</vt:lpstr>
      <vt:lpstr>Použití WHERE podmínky</vt:lpstr>
      <vt:lpstr>Třídění výsledků pomocí ORDER BY</vt:lpstr>
      <vt:lpstr>Seskupování dat s GROUP BY</vt:lpstr>
      <vt:lpstr>Filtrování seskupených dat s HAVING</vt:lpstr>
      <vt:lpstr>Operátory SQL</vt:lpstr>
      <vt:lpstr>Operátory SQL</vt:lpstr>
      <vt:lpstr>Poddotazy</vt:lpstr>
      <vt:lpstr>Napojování tabulek pomocí JOIN</vt:lpstr>
      <vt:lpstr>Příklad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Libor Maška</dc:creator>
  <cp:lastModifiedBy>Libor Maška</cp:lastModifiedBy>
  <cp:revision>3</cp:revision>
  <dcterms:created xsi:type="dcterms:W3CDTF">2024-10-06T09:08:16Z</dcterms:created>
  <dcterms:modified xsi:type="dcterms:W3CDTF">2025-01-19T14:24:19Z</dcterms:modified>
</cp:coreProperties>
</file>