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59" r:id="rId4"/>
    <p:sldId id="278" r:id="rId5"/>
    <p:sldId id="273" r:id="rId6"/>
    <p:sldId id="274" r:id="rId7"/>
    <p:sldId id="275" r:id="rId8"/>
    <p:sldId id="266" r:id="rId9"/>
    <p:sldId id="276" r:id="rId10"/>
    <p:sldId id="279" r:id="rId11"/>
    <p:sldId id="277" r:id="rId12"/>
    <p:sldId id="265" r:id="rId13"/>
  </p:sldIdLst>
  <p:sldSz cx="9144000" cy="5143500" type="screen16x9"/>
  <p:notesSz cx="6858000" cy="9144000"/>
  <p:embeddedFontLst>
    <p:embeddedFont>
      <p:font typeface="Aldrich" panose="020B0604020202020204"/>
      <p:regular r:id="rId15"/>
    </p:embeddedFont>
    <p:embeddedFont>
      <p:font typeface="Anaheim"/>
      <p:regular r:id="rId16"/>
      <p:bold r:id="rId17"/>
    </p:embeddedFont>
    <p:embeddedFont>
      <p:font typeface="Bahnschrift SemiCondensed" panose="020B0502040204020203" pitchFamily="34" charset="0"/>
      <p:regular r:id="rId18"/>
      <p:bold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130D91-4DC5-4C07-8AB0-6F56E5004014}">
  <a:tblStyle styleId="{37130D91-4DC5-4C07-8AB0-6F56E50040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9D98FE-DB4E-4F7C-9F34-44201ECA91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1F5C53D0-9FB7-B336-8A8A-F5D7D8A11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E80BE260-AAD5-174C-0FC7-3986D82528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FB255C06-6E05-7C32-D206-1095919627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32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660DB706-5DB4-3C86-A271-264C2579F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A790BE70-C5A5-659D-2AA3-2D7311ECBB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DB4B86B6-76FE-470B-81A9-7C40DB477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183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910c9cff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910c9cff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11783F19-EC76-9F82-44FF-7B3791E8E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78BFDB28-D0F4-367C-83E6-DB5C0BD9B3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AADA89A1-0C43-E174-BCF3-B76C740BFD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43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484DB106-E9B8-DC67-61E2-6ED17639A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1F0FB4FA-CD8F-7464-1585-5C7C5D7DE0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99AE43E0-AF78-FD76-17E6-AF62587A33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96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6D82EF3A-6123-4D26-3482-8F4C5AC1C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09A2DA54-F8A6-2F34-A3DF-9E6969E03D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18B9BF87-D7B8-322D-CDA4-BA04C95ED9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01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0B427C91-AACC-BC28-92D0-DB9C445F6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EAD100F1-CBA0-D119-4882-D9D98DF7C8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FE19FA82-3DC3-9F37-27D8-D78DA41959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65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910c9cff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910c9cff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096FF92B-845A-E637-C826-CF0FB00E7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80E8259B-1015-8941-C55B-FB18FBB35C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FFBFB8EC-71A1-A6D9-4FE1-4E50844080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82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78" name="Google Shape;78;p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0" name="Google Shape;80;p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>
            <a:off x="5237825" y="1001375"/>
            <a:ext cx="2818200" cy="32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7" name="Google Shape;87;p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88" name="Google Shape;88;p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926200" y="681525"/>
            <a:ext cx="2705100" cy="111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88" name="Google Shape;188;p1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872975" y="3222150"/>
            <a:ext cx="4270500" cy="5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1"/>
          </p:nvPr>
        </p:nvSpPr>
        <p:spPr>
          <a:xfrm>
            <a:off x="872975" y="3699450"/>
            <a:ext cx="4270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>
            <a:spLocks noGrp="1"/>
          </p:cNvSpPr>
          <p:nvPr>
            <p:ph type="pic" idx="2"/>
          </p:nvPr>
        </p:nvSpPr>
        <p:spPr>
          <a:xfrm>
            <a:off x="2192365" y="1137725"/>
            <a:ext cx="3432600" cy="187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7"/>
          <p:cNvSpPr>
            <a:spLocks noGrp="1"/>
          </p:cNvSpPr>
          <p:nvPr>
            <p:ph type="pic" idx="3"/>
          </p:nvPr>
        </p:nvSpPr>
        <p:spPr>
          <a:xfrm>
            <a:off x="5468425" y="924700"/>
            <a:ext cx="2440500" cy="346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98" name="Google Shape;198;p1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9" name="Google Shape;199;p1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3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9"/>
          <p:cNvGrpSpPr/>
          <p:nvPr/>
        </p:nvGrpSpPr>
        <p:grpSpPr>
          <a:xfrm>
            <a:off x="6442850" y="1530900"/>
            <a:ext cx="1625700" cy="1625700"/>
            <a:chOff x="4653650" y="1256600"/>
            <a:chExt cx="1625700" cy="1625700"/>
          </a:xfrm>
        </p:grpSpPr>
        <p:sp>
          <p:nvSpPr>
            <p:cNvPr id="339" name="Google Shape;339;p29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1" name="Google Shape;341;p29"/>
          <p:cNvSpPr txBox="1">
            <a:spLocks noGrp="1"/>
          </p:cNvSpPr>
          <p:nvPr>
            <p:ph type="ctrTitle"/>
          </p:nvPr>
        </p:nvSpPr>
        <p:spPr>
          <a:xfrm>
            <a:off x="1214563" y="1092359"/>
            <a:ext cx="3542100" cy="2159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000" dirty="0"/>
              <a:t>Pole</a:t>
            </a:r>
            <a:endParaRPr sz="6000" dirty="0"/>
          </a:p>
        </p:txBody>
      </p:sp>
      <p:sp>
        <p:nvSpPr>
          <p:cNvPr id="342" name="Google Shape;342;p29"/>
          <p:cNvSpPr/>
          <p:nvPr/>
        </p:nvSpPr>
        <p:spPr>
          <a:xfrm>
            <a:off x="6820498" y="2096271"/>
            <a:ext cx="880576" cy="474590"/>
          </a:xfrm>
          <a:custGeom>
            <a:avLst/>
            <a:gdLst/>
            <a:ahLst/>
            <a:cxnLst/>
            <a:rect l="l" t="t" r="r" b="b"/>
            <a:pathLst>
              <a:path w="1618" h="872" extrusionOk="0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Aldrich" panose="020B0604020202020204"/>
              </a:rPr>
              <a:t>Úvod</a:t>
            </a:r>
            <a:endParaRPr dirty="0">
              <a:latin typeface="Aldrich" panose="020B0604020202020204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84E67B0E-D99E-BD0E-3341-0D15618C7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>
            <a:extLst>
              <a:ext uri="{FF2B5EF4-FFF2-40B4-BE49-F238E27FC236}">
                <a16:creationId xmlns:a16="http://schemas.microsoft.com/office/drawing/2014/main" id="{CD361F4C-26B4-7B65-CE27-128FF21D0EF9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809" r="29197"/>
          <a:stretch/>
        </p:blipFill>
        <p:spPr>
          <a:xfrm>
            <a:off x="5237825" y="1001375"/>
            <a:ext cx="2818200" cy="3295800"/>
          </a:xfrm>
          <a:prstGeom prst="rect">
            <a:avLst/>
          </a:prstGeom>
        </p:spPr>
      </p:pic>
      <p:sp>
        <p:nvSpPr>
          <p:cNvPr id="376" name="Google Shape;376;p32">
            <a:extLst>
              <a:ext uri="{FF2B5EF4-FFF2-40B4-BE49-F238E27FC236}">
                <a16:creationId xmlns:a16="http://schemas.microsoft.com/office/drawing/2014/main" id="{1E671E9F-9131-CC56-7608-365FF6A88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7878" y="1081175"/>
            <a:ext cx="4779142" cy="547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Bahnschrift SemiCondensed" panose="020B0502040204020203" pitchFamily="34" charset="0"/>
              </a:rPr>
              <a:t>Specifické vlastnosti pole v Java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77" name="Google Shape;377;p32">
            <a:extLst>
              <a:ext uri="{FF2B5EF4-FFF2-40B4-BE49-F238E27FC236}">
                <a16:creationId xmlns:a16="http://schemas.microsoft.com/office/drawing/2014/main" id="{AE6FDB93-8675-0CD1-BBDA-C2A614E929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 err="1">
                <a:latin typeface="Bahnschrift SemiCondensed" panose="020B0502040204020203" pitchFamily="34" charset="0"/>
              </a:rPr>
              <a:t>length</a:t>
            </a:r>
            <a:r>
              <a:rPr lang="cs-CZ" sz="1800" dirty="0">
                <a:latin typeface="Bahnschrift SemiCondensed" panose="020B0502040204020203" pitchFamily="34" charset="0"/>
              </a:rPr>
              <a:t>: Pole mají </a:t>
            </a:r>
            <a:r>
              <a:rPr lang="en-US" sz="1800" dirty="0" err="1">
                <a:latin typeface="Bahnschrift SemiCondensed" panose="020B0502040204020203" pitchFamily="34" charset="0"/>
              </a:rPr>
              <a:t>atribut</a:t>
            </a:r>
            <a:r>
              <a:rPr lang="cs-CZ" sz="1800" dirty="0">
                <a:latin typeface="Bahnschrift SemiCondensed" panose="020B0502040204020203" pitchFamily="34" charset="0"/>
              </a:rPr>
              <a:t> </a:t>
            </a:r>
            <a:r>
              <a:rPr lang="cs-CZ" sz="1800" dirty="0" err="1">
                <a:latin typeface="Bahnschrift SemiCondensed" panose="020B0502040204020203" pitchFamily="34" charset="0"/>
              </a:rPr>
              <a:t>length</a:t>
            </a:r>
            <a:r>
              <a:rPr lang="cs-CZ" sz="1800" dirty="0">
                <a:latin typeface="Bahnschrift SemiCondensed" panose="020B0502040204020203" pitchFamily="34" charset="0"/>
              </a:rPr>
              <a:t>, např. </a:t>
            </a:r>
            <a:r>
              <a:rPr lang="cs-CZ" sz="1800" dirty="0" err="1">
                <a:latin typeface="Bahnschrift SemiCondensed" panose="020B0502040204020203" pitchFamily="34" charset="0"/>
              </a:rPr>
              <a:t>cisla.length</a:t>
            </a:r>
            <a:r>
              <a:rPr lang="cs-CZ" sz="1800" dirty="0">
                <a:latin typeface="Bahnschrift SemiCondensed" panose="020B0502040204020203" pitchFamily="34" charset="0"/>
              </a:rPr>
              <a:t>.</a:t>
            </a:r>
          </a:p>
          <a:p>
            <a:r>
              <a:rPr lang="cs-CZ" sz="1800" dirty="0" err="1">
                <a:latin typeface="Bahnschrift SemiCondensed" panose="020B0502040204020203" pitchFamily="34" charset="0"/>
              </a:rPr>
              <a:t>Arrays</a:t>
            </a:r>
            <a:r>
              <a:rPr lang="cs-CZ" sz="1800" dirty="0">
                <a:latin typeface="Bahnschrift SemiCondensed" panose="020B0502040204020203" pitchFamily="34" charset="0"/>
              </a:rPr>
              <a:t> </a:t>
            </a:r>
            <a:r>
              <a:rPr lang="cs-CZ" sz="1800" dirty="0" err="1">
                <a:latin typeface="Bahnschrift SemiCondensed" panose="020B0502040204020203" pitchFamily="34" charset="0"/>
              </a:rPr>
              <a:t>Class</a:t>
            </a:r>
            <a:r>
              <a:rPr lang="cs-CZ" sz="1800" dirty="0">
                <a:latin typeface="Bahnschrift SemiCondensed" panose="020B0502040204020203" pitchFamily="34" charset="0"/>
              </a:rPr>
              <a:t> (v </a:t>
            </a:r>
            <a:r>
              <a:rPr lang="cs-CZ" sz="1800" dirty="0" err="1">
                <a:latin typeface="Bahnschrift SemiCondensed" panose="020B0502040204020203" pitchFamily="34" charset="0"/>
              </a:rPr>
              <a:t>java.util.Arrays</a:t>
            </a:r>
            <a:r>
              <a:rPr lang="cs-CZ" sz="1800" dirty="0">
                <a:latin typeface="Bahnschrift SemiCondensed" panose="020B0502040204020203" pitchFamily="34" charset="0"/>
              </a:rPr>
              <a:t>): Metody jako sort(), </a:t>
            </a:r>
            <a:r>
              <a:rPr lang="cs-CZ" sz="1800" dirty="0" err="1">
                <a:latin typeface="Bahnschrift SemiCondensed" panose="020B0502040204020203" pitchFamily="34" charset="0"/>
              </a:rPr>
              <a:t>binarySearch</a:t>
            </a:r>
            <a:r>
              <a:rPr lang="cs-CZ" sz="1800" dirty="0">
                <a:latin typeface="Bahnschrift SemiCondensed" panose="020B0502040204020203" pitchFamily="34" charset="0"/>
              </a:rPr>
              <a:t>().</a:t>
            </a:r>
          </a:p>
          <a:p>
            <a:endParaRPr lang="cs-CZ" sz="1800" dirty="0">
              <a:latin typeface="Bahnschrift SemiCondensed" panose="020B0502040204020203" pitchFamily="34" charset="0"/>
            </a:endParaRPr>
          </a:p>
          <a:p>
            <a:r>
              <a:rPr lang="cs-CZ" sz="1800" dirty="0" err="1">
                <a:latin typeface="Bahnschrift SemiCondensed" panose="020B0502040204020203" pitchFamily="34" charset="0"/>
              </a:rPr>
              <a:t>Vícerozměrové</a:t>
            </a:r>
            <a:r>
              <a:rPr lang="cs-CZ" sz="1800" dirty="0">
                <a:latin typeface="Bahnschrift SemiCondensed" panose="020B0502040204020203" pitchFamily="34" charset="0"/>
              </a:rPr>
              <a:t> pole: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Bahnschrift SemiCondensed" panose="020B0502040204020203" pitchFamily="34" charset="0"/>
            </a:endParaRPr>
          </a:p>
        </p:txBody>
      </p:sp>
      <p:sp>
        <p:nvSpPr>
          <p:cNvPr id="378" name="Google Shape;378;p32">
            <a:extLst>
              <a:ext uri="{FF2B5EF4-FFF2-40B4-BE49-F238E27FC236}">
                <a16:creationId xmlns:a16="http://schemas.microsoft.com/office/drawing/2014/main" id="{73BDE939-F383-704D-ECC2-B72CD78D27DF}"/>
              </a:ext>
            </a:extLst>
          </p:cNvPr>
          <p:cNvSpPr/>
          <p:nvPr/>
        </p:nvSpPr>
        <p:spPr>
          <a:xfrm>
            <a:off x="5237824" y="100137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F22EE1E-6452-7C04-1348-6D56D1414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863" y="3730361"/>
            <a:ext cx="3590925" cy="419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6177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158D4A59-DFA2-6950-9285-057936933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>
            <a:extLst>
              <a:ext uri="{FF2B5EF4-FFF2-40B4-BE49-F238E27FC236}">
                <a16:creationId xmlns:a16="http://schemas.microsoft.com/office/drawing/2014/main" id="{B28F4EF0-33E3-FB7C-95A7-8BCBF8D0D354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809" r="29197"/>
          <a:stretch/>
        </p:blipFill>
        <p:spPr>
          <a:xfrm>
            <a:off x="5237825" y="1001375"/>
            <a:ext cx="2818200" cy="3295800"/>
          </a:xfrm>
          <a:prstGeom prst="rect">
            <a:avLst/>
          </a:prstGeom>
        </p:spPr>
      </p:pic>
      <p:sp>
        <p:nvSpPr>
          <p:cNvPr id="376" name="Google Shape;376;p32">
            <a:extLst>
              <a:ext uri="{FF2B5EF4-FFF2-40B4-BE49-F238E27FC236}">
                <a16:creationId xmlns:a16="http://schemas.microsoft.com/office/drawing/2014/main" id="{1FF4BDBF-25F9-E11C-430A-2F9A7A8C2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7875" y="1081175"/>
            <a:ext cx="4725049" cy="492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Bahnschrift SemiCondensed" panose="020B0502040204020203" pitchFamily="34" charset="0"/>
              </a:rPr>
              <a:t>Rozdíly mezi polem v C# a Java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77" name="Google Shape;377;p32">
            <a:extLst>
              <a:ext uri="{FF2B5EF4-FFF2-40B4-BE49-F238E27FC236}">
                <a16:creationId xmlns:a16="http://schemas.microsoft.com/office/drawing/2014/main" id="{B1A2C032-B212-C615-7CF4-F4A1127490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2000" dirty="0">
                <a:latin typeface="Bahnschrift SemiCondensed" panose="020B0502040204020203" pitchFamily="34" charset="0"/>
              </a:rPr>
              <a:t>Délka:</a:t>
            </a:r>
          </a:p>
          <a:p>
            <a:r>
              <a:rPr lang="cs-CZ" sz="2000" dirty="0">
                <a:latin typeface="Bahnschrift SemiCondensed" panose="020B0502040204020203" pitchFamily="34" charset="0"/>
              </a:rPr>
              <a:t>C#: </a:t>
            </a:r>
            <a:r>
              <a:rPr lang="cs-CZ" sz="2000" dirty="0" err="1">
                <a:latin typeface="Bahnschrift SemiCondensed" panose="020B0502040204020203" pitchFamily="34" charset="0"/>
              </a:rPr>
              <a:t>Length</a:t>
            </a:r>
            <a:r>
              <a:rPr lang="cs-CZ" sz="2000" dirty="0">
                <a:latin typeface="Bahnschrift SemiCondensed" panose="020B0502040204020203" pitchFamily="34" charset="0"/>
              </a:rPr>
              <a:t> je vlastnost</a:t>
            </a:r>
          </a:p>
          <a:p>
            <a:r>
              <a:rPr lang="cs-CZ" sz="2000" dirty="0">
                <a:latin typeface="Bahnschrift SemiCondensed" panose="020B0502040204020203" pitchFamily="34" charset="0"/>
              </a:rPr>
              <a:t>Java: </a:t>
            </a:r>
            <a:r>
              <a:rPr lang="cs-CZ" sz="2000" dirty="0" err="1">
                <a:latin typeface="Bahnschrift SemiCondensed" panose="020B0502040204020203" pitchFamily="34" charset="0"/>
              </a:rPr>
              <a:t>Length</a:t>
            </a:r>
            <a:r>
              <a:rPr lang="cs-CZ" sz="2000" dirty="0">
                <a:latin typeface="Bahnschrift SemiCondensed" panose="020B0502040204020203" pitchFamily="34" charset="0"/>
              </a:rPr>
              <a:t> je atribut</a:t>
            </a:r>
          </a:p>
          <a:p>
            <a:endParaRPr lang="cs-CZ" sz="2000" dirty="0">
              <a:latin typeface="Bahnschrift SemiCondensed" panose="020B0502040204020203" pitchFamily="34" charset="0"/>
            </a:endParaRPr>
          </a:p>
          <a:p>
            <a:r>
              <a:rPr lang="cs-CZ" sz="2000" dirty="0">
                <a:latin typeface="Bahnschrift SemiCondensed" panose="020B0502040204020203" pitchFamily="34" charset="0"/>
              </a:rPr>
              <a:t>Podpora </a:t>
            </a:r>
            <a:r>
              <a:rPr lang="cs-CZ" sz="2000" dirty="0" err="1">
                <a:latin typeface="Bahnschrift SemiCondensed" panose="020B0502040204020203" pitchFamily="34" charset="0"/>
              </a:rPr>
              <a:t>vícerozměrových</a:t>
            </a:r>
            <a:r>
              <a:rPr lang="cs-CZ" sz="2000" dirty="0">
                <a:latin typeface="Bahnschrift SemiCondensed" panose="020B0502040204020203" pitchFamily="34" charset="0"/>
              </a:rPr>
              <a:t> polí:</a:t>
            </a:r>
          </a:p>
          <a:p>
            <a:pPr lvl="1"/>
            <a:r>
              <a:rPr lang="cs-CZ" sz="2000" dirty="0">
                <a:latin typeface="Bahnschrift SemiCondensed" panose="020B0502040204020203" pitchFamily="34" charset="0"/>
              </a:rPr>
              <a:t>C# má přímou podporu [,]</a:t>
            </a:r>
          </a:p>
          <a:p>
            <a:pPr lvl="1"/>
            <a:r>
              <a:rPr lang="cs-CZ" sz="2000" dirty="0">
                <a:latin typeface="Bahnschrift SemiCondensed" panose="020B0502040204020203" pitchFamily="34" charset="0"/>
              </a:rPr>
              <a:t>Java využívá pole polí [][]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Bahnschrift SemiCondensed" panose="020B0502040204020203" pitchFamily="34" charset="0"/>
            </a:endParaRPr>
          </a:p>
        </p:txBody>
      </p:sp>
      <p:sp>
        <p:nvSpPr>
          <p:cNvPr id="378" name="Google Shape;378;p32">
            <a:extLst>
              <a:ext uri="{FF2B5EF4-FFF2-40B4-BE49-F238E27FC236}">
                <a16:creationId xmlns:a16="http://schemas.microsoft.com/office/drawing/2014/main" id="{E52DE6A0-1307-9E8D-2D24-D43646AAD7E2}"/>
              </a:ext>
            </a:extLst>
          </p:cNvPr>
          <p:cNvSpPr/>
          <p:nvPr/>
        </p:nvSpPr>
        <p:spPr>
          <a:xfrm>
            <a:off x="5237824" y="100137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5975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2570" r="20981"/>
          <a:stretch/>
        </p:blipFill>
        <p:spPr>
          <a:xfrm>
            <a:off x="5468425" y="924700"/>
            <a:ext cx="2440499" cy="3460836"/>
          </a:xfrm>
          <a:prstGeom prst="rect">
            <a:avLst/>
          </a:prstGeom>
        </p:spPr>
      </p:pic>
      <p:sp>
        <p:nvSpPr>
          <p:cNvPr id="469" name="Google Shape;469;p38"/>
          <p:cNvSpPr txBox="1">
            <a:spLocks noGrp="1"/>
          </p:cNvSpPr>
          <p:nvPr>
            <p:ph type="title"/>
          </p:nvPr>
        </p:nvSpPr>
        <p:spPr>
          <a:xfrm>
            <a:off x="872975" y="3021274"/>
            <a:ext cx="4270500" cy="5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Bahnschrift SemiCondensed" panose="020B0502040204020203" pitchFamily="34" charset="0"/>
              </a:rPr>
              <a:t>Shrnutí a praktické využití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470" name="Google Shape;470;p38"/>
          <p:cNvSpPr txBox="1">
            <a:spLocks noGrp="1"/>
          </p:cNvSpPr>
          <p:nvPr>
            <p:ph type="subTitle" idx="1"/>
          </p:nvPr>
        </p:nvSpPr>
        <p:spPr>
          <a:xfrm>
            <a:off x="872975" y="3394734"/>
            <a:ext cx="4270500" cy="1383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1600" dirty="0">
                <a:latin typeface="Bahnschrift SemiCondensed" panose="020B0502040204020203" pitchFamily="34" charset="0"/>
              </a:rPr>
              <a:t>Pole jsou klíčovou strukturou pro uchování více hodnot stejného typu.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600" dirty="0">
                <a:latin typeface="Bahnschrift SemiCondensed" panose="020B0502040204020203" pitchFamily="34" charset="0"/>
              </a:rPr>
              <a:t>Umožňují efektivní práci s daty v paměti.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600" dirty="0">
                <a:latin typeface="Bahnschrift SemiCondensed" panose="020B0502040204020203" pitchFamily="34" charset="0"/>
              </a:rPr>
              <a:t>Znalost pole v obou jazycích usnadňuje přechod mezi nimi.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Bahnschrift SemiCondensed" panose="020B0502040204020203" pitchFamily="34" charset="0"/>
            </a:endParaRPr>
          </a:p>
        </p:txBody>
      </p:sp>
      <p:pic>
        <p:nvPicPr>
          <p:cNvPr id="471" name="Google Shape;471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9003" b="8995"/>
          <a:stretch/>
        </p:blipFill>
        <p:spPr>
          <a:xfrm>
            <a:off x="2192365" y="1137725"/>
            <a:ext cx="3432561" cy="1875974"/>
          </a:xfrm>
          <a:prstGeom prst="rect">
            <a:avLst/>
          </a:prstGeom>
        </p:spPr>
      </p:pic>
      <p:sp>
        <p:nvSpPr>
          <p:cNvPr id="472" name="Google Shape;472;p38"/>
          <p:cNvSpPr/>
          <p:nvPr/>
        </p:nvSpPr>
        <p:spPr>
          <a:xfrm>
            <a:off x="2192375" y="1137725"/>
            <a:ext cx="34326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73" name="Google Shape;473;p38"/>
          <p:cNvGrpSpPr/>
          <p:nvPr/>
        </p:nvGrpSpPr>
        <p:grpSpPr>
          <a:xfrm>
            <a:off x="1347963" y="1517912"/>
            <a:ext cx="1243823" cy="1243823"/>
            <a:chOff x="4653650" y="1256600"/>
            <a:chExt cx="1625700" cy="1625700"/>
          </a:xfrm>
        </p:grpSpPr>
        <p:sp>
          <p:nvSpPr>
            <p:cNvPr id="474" name="Google Shape;474;p38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76" name="Google Shape;476;p38"/>
          <p:cNvSpPr/>
          <p:nvPr/>
        </p:nvSpPr>
        <p:spPr>
          <a:xfrm>
            <a:off x="5468425" y="924700"/>
            <a:ext cx="2440500" cy="1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38"/>
          <p:cNvSpPr/>
          <p:nvPr/>
        </p:nvSpPr>
        <p:spPr>
          <a:xfrm>
            <a:off x="1643801" y="1814126"/>
            <a:ext cx="652149" cy="651400"/>
          </a:xfrm>
          <a:custGeom>
            <a:avLst/>
            <a:gdLst/>
            <a:ahLst/>
            <a:cxnLst/>
            <a:rect l="l" t="t" r="r" b="b"/>
            <a:pathLst>
              <a:path w="1619" h="1617" extrusionOk="0">
                <a:moveTo>
                  <a:pt x="1587" y="754"/>
                </a:moveTo>
                <a:cubicBezTo>
                  <a:pt x="1453" y="677"/>
                  <a:pt x="1370" y="533"/>
                  <a:pt x="1370" y="378"/>
                </a:cubicBezTo>
                <a:lnTo>
                  <a:pt x="1370" y="312"/>
                </a:lnTo>
                <a:cubicBezTo>
                  <a:pt x="1370" y="140"/>
                  <a:pt x="1230" y="0"/>
                  <a:pt x="1058" y="0"/>
                </a:cubicBezTo>
                <a:cubicBezTo>
                  <a:pt x="1023" y="0"/>
                  <a:pt x="994" y="28"/>
                  <a:pt x="994" y="63"/>
                </a:cubicBezTo>
                <a:cubicBezTo>
                  <a:pt x="994" y="98"/>
                  <a:pt x="1023" y="126"/>
                  <a:pt x="1058" y="126"/>
                </a:cubicBezTo>
                <a:cubicBezTo>
                  <a:pt x="1160" y="126"/>
                  <a:pt x="1243" y="210"/>
                  <a:pt x="1243" y="312"/>
                </a:cubicBezTo>
                <a:lnTo>
                  <a:pt x="1243" y="378"/>
                </a:lnTo>
                <a:cubicBezTo>
                  <a:pt x="1243" y="546"/>
                  <a:pt x="1319" y="704"/>
                  <a:pt x="1445" y="809"/>
                </a:cubicBezTo>
                <a:cubicBezTo>
                  <a:pt x="1319" y="915"/>
                  <a:pt x="1243" y="1072"/>
                  <a:pt x="1243" y="1240"/>
                </a:cubicBezTo>
                <a:lnTo>
                  <a:pt x="1243" y="1306"/>
                </a:lnTo>
                <a:cubicBezTo>
                  <a:pt x="1243" y="1408"/>
                  <a:pt x="1160" y="1491"/>
                  <a:pt x="1058" y="1491"/>
                </a:cubicBezTo>
                <a:cubicBezTo>
                  <a:pt x="1023" y="1491"/>
                  <a:pt x="994" y="1519"/>
                  <a:pt x="994" y="1554"/>
                </a:cubicBezTo>
                <a:cubicBezTo>
                  <a:pt x="994" y="1589"/>
                  <a:pt x="1023" y="1617"/>
                  <a:pt x="1058" y="1617"/>
                </a:cubicBezTo>
                <a:cubicBezTo>
                  <a:pt x="1230" y="1617"/>
                  <a:pt x="1370" y="1477"/>
                  <a:pt x="1370" y="1306"/>
                </a:cubicBezTo>
                <a:lnTo>
                  <a:pt x="1370" y="1240"/>
                </a:lnTo>
                <a:cubicBezTo>
                  <a:pt x="1370" y="1085"/>
                  <a:pt x="1453" y="941"/>
                  <a:pt x="1587" y="864"/>
                </a:cubicBezTo>
                <a:cubicBezTo>
                  <a:pt x="1629" y="840"/>
                  <a:pt x="1629" y="779"/>
                  <a:pt x="1587" y="754"/>
                </a:cubicBezTo>
                <a:moveTo>
                  <a:pt x="173" y="809"/>
                </a:moveTo>
                <a:cubicBezTo>
                  <a:pt x="299" y="915"/>
                  <a:pt x="375" y="1072"/>
                  <a:pt x="375" y="1240"/>
                </a:cubicBezTo>
                <a:lnTo>
                  <a:pt x="375" y="1306"/>
                </a:lnTo>
                <a:cubicBezTo>
                  <a:pt x="375" y="1408"/>
                  <a:pt x="458" y="1491"/>
                  <a:pt x="560" y="1491"/>
                </a:cubicBezTo>
                <a:cubicBezTo>
                  <a:pt x="595" y="1491"/>
                  <a:pt x="624" y="1519"/>
                  <a:pt x="624" y="1554"/>
                </a:cubicBezTo>
                <a:cubicBezTo>
                  <a:pt x="624" y="1589"/>
                  <a:pt x="595" y="1617"/>
                  <a:pt x="560" y="1617"/>
                </a:cubicBezTo>
                <a:cubicBezTo>
                  <a:pt x="388" y="1617"/>
                  <a:pt x="249" y="1477"/>
                  <a:pt x="249" y="1306"/>
                </a:cubicBezTo>
                <a:lnTo>
                  <a:pt x="249" y="1240"/>
                </a:lnTo>
                <a:cubicBezTo>
                  <a:pt x="249" y="1085"/>
                  <a:pt x="165" y="941"/>
                  <a:pt x="32" y="864"/>
                </a:cubicBezTo>
                <a:cubicBezTo>
                  <a:pt x="-11" y="840"/>
                  <a:pt x="-11" y="779"/>
                  <a:pt x="32" y="754"/>
                </a:cubicBezTo>
                <a:cubicBezTo>
                  <a:pt x="165" y="677"/>
                  <a:pt x="249" y="533"/>
                  <a:pt x="249" y="378"/>
                </a:cubicBezTo>
                <a:lnTo>
                  <a:pt x="249" y="312"/>
                </a:lnTo>
                <a:cubicBezTo>
                  <a:pt x="249" y="140"/>
                  <a:pt x="388" y="0"/>
                  <a:pt x="560" y="0"/>
                </a:cubicBezTo>
                <a:cubicBezTo>
                  <a:pt x="595" y="0"/>
                  <a:pt x="624" y="28"/>
                  <a:pt x="624" y="63"/>
                </a:cubicBezTo>
                <a:cubicBezTo>
                  <a:pt x="624" y="98"/>
                  <a:pt x="595" y="126"/>
                  <a:pt x="560" y="126"/>
                </a:cubicBezTo>
                <a:cubicBezTo>
                  <a:pt x="458" y="126"/>
                  <a:pt x="375" y="210"/>
                  <a:pt x="375" y="312"/>
                </a:cubicBezTo>
                <a:lnTo>
                  <a:pt x="375" y="378"/>
                </a:lnTo>
                <a:cubicBezTo>
                  <a:pt x="375" y="546"/>
                  <a:pt x="299" y="704"/>
                  <a:pt x="173" y="8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Obsah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title" idx="2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 idx="3"/>
          </p:nvPr>
        </p:nvSpPr>
        <p:spPr>
          <a:xfrm>
            <a:off x="2865300" y="321908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61" name="Google Shape;361;p31"/>
          <p:cNvSpPr txBox="1">
            <a:spLocks noGrp="1"/>
          </p:cNvSpPr>
          <p:nvPr>
            <p:ph type="title" idx="4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2" name="Google Shape;362;p31"/>
          <p:cNvSpPr txBox="1">
            <a:spLocks noGrp="1"/>
          </p:cNvSpPr>
          <p:nvPr>
            <p:ph type="title" idx="5"/>
          </p:nvPr>
        </p:nvSpPr>
        <p:spPr>
          <a:xfrm>
            <a:off x="5441328" y="321908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6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5" name="Google Shape;365;p31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cs-CZ" sz="1600" dirty="0">
                <a:latin typeface="Aldrich" panose="020B0604020202020204" charset="0"/>
              </a:rPr>
              <a:t>Definice a základní vlastnosti pole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ldrich" panose="020B0604020202020204" charset="0"/>
            </a:endParaRPr>
          </a:p>
        </p:txBody>
      </p:sp>
      <p:sp>
        <p:nvSpPr>
          <p:cNvPr id="366" name="Google Shape;366;p31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cs-CZ" sz="1600" dirty="0">
                <a:latin typeface="Aldrich" panose="020B0604020202020204" charset="0"/>
              </a:rPr>
              <a:t>Deklarace a inicializace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ldrich" panose="020B0604020202020204" charset="0"/>
            </a:endParaRPr>
          </a:p>
        </p:txBody>
      </p:sp>
      <p:sp>
        <p:nvSpPr>
          <p:cNvPr id="367" name="Google Shape;367;p31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cs-CZ" sz="1600" dirty="0">
                <a:latin typeface="Aldrich" panose="020B0604020202020204" charset="0"/>
              </a:rPr>
              <a:t>Přístup k prvkům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ldrich" panose="020B0604020202020204" charset="0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3"/>
          </p:nvPr>
        </p:nvSpPr>
        <p:spPr>
          <a:xfrm>
            <a:off x="2020128" y="383951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cs-CZ" sz="1600" dirty="0">
                <a:latin typeface="Aldrich" panose="020B0604020202020204" charset="0"/>
              </a:rPr>
              <a:t>Pole a jejich vlastnosti v C# a Java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ldrich" panose="020B0604020202020204" charset="0"/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4"/>
          </p:nvPr>
        </p:nvSpPr>
        <p:spPr>
          <a:xfrm>
            <a:off x="4650440" y="383951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cs-CZ" sz="1600" dirty="0">
                <a:latin typeface="Aldrich" panose="020B0604020202020204" charset="0"/>
              </a:rPr>
              <a:t>Praktické ukázky a rozdíly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ldrich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809" r="29197"/>
          <a:stretch/>
        </p:blipFill>
        <p:spPr>
          <a:xfrm>
            <a:off x="5237825" y="1001375"/>
            <a:ext cx="2818200" cy="3295800"/>
          </a:xfrm>
          <a:prstGeom prst="rect">
            <a:avLst/>
          </a:prstGeom>
        </p:spPr>
      </p:pic>
      <p:sp>
        <p:nvSpPr>
          <p:cNvPr id="376" name="Google Shape;376;p32"/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Co je pole?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77" name="Google Shape;377;p32"/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400" dirty="0">
                <a:latin typeface="Bahnschrift SemiCondensed" panose="020B0502040204020203" pitchFamily="34" charset="0"/>
              </a:rPr>
              <a:t>Definice: Pole je datová struktura, která uchovává sekvenci prvků stejného datového typu.</a:t>
            </a:r>
          </a:p>
          <a:p>
            <a:endParaRPr lang="cs-CZ" sz="1400" dirty="0">
              <a:latin typeface="Bahnschrift SemiCondensed" panose="020B0502040204020203" pitchFamily="34" charset="0"/>
            </a:endParaRPr>
          </a:p>
          <a:p>
            <a:r>
              <a:rPr lang="cs-CZ" sz="1400" dirty="0">
                <a:latin typeface="Bahnschrift SemiCondensed" panose="020B0502040204020203" pitchFamily="34" charset="0"/>
              </a:rPr>
              <a:t>Vlastnosti: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400" dirty="0">
                <a:latin typeface="Bahnschrift SemiCondensed" panose="020B0502040204020203" pitchFamily="34" charset="0"/>
              </a:rPr>
              <a:t>Pevně daná velikost (velikost nelze změnit po vytvoření)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400" dirty="0">
                <a:latin typeface="Bahnschrift SemiCondensed" panose="020B0502040204020203" pitchFamily="34" charset="0"/>
              </a:rPr>
              <a:t>Přístup přes index (od 0)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400" dirty="0">
                <a:latin typeface="Bahnschrift SemiCondensed" panose="020B0502040204020203" pitchFamily="34" charset="0"/>
              </a:rPr>
              <a:t>Statická struktura</a:t>
            </a:r>
            <a:endParaRPr lang="en-US" sz="1400" dirty="0">
              <a:latin typeface="Bahnschrif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Bahnschrift SemiCondensed" panose="020B0502040204020203" pitchFamily="34" charset="0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5237824" y="100137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697CC432-ECCA-F6F7-928C-B5EF9A460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>
            <a:extLst>
              <a:ext uri="{FF2B5EF4-FFF2-40B4-BE49-F238E27FC236}">
                <a16:creationId xmlns:a16="http://schemas.microsoft.com/office/drawing/2014/main" id="{28451455-48BD-5B45-7103-49A9C14BA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788" y="831625"/>
            <a:ext cx="4294800" cy="4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Datové typy pole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F8E7A6-68ED-F6DA-F7D7-1CCBADC0BD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2788" y="1356613"/>
            <a:ext cx="693170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Pole může obsahovat prvky pouze</a:t>
            </a:r>
            <a:r>
              <a:rPr lang="cs-CZ" altLang="cs-CZ" sz="18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jednoho datového typu,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jako jsou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integer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,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float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,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string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, atd.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Podporované datové typy: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C#: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int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,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float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, double,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char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,</a:t>
            </a:r>
            <a:r>
              <a:rPr kumimoji="0" lang="en-US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string,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bool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,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object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, uživatelské třídy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Java: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int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,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float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, double,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char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,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String</a:t>
            </a:r>
            <a:r>
              <a:rPr kumimoji="0" lang="en-US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,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boolean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,</a:t>
            </a:r>
            <a:r>
              <a:rPr kumimoji="0" lang="en-US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Object,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 uživatelské třídy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Příklad deklarace pro různé datové typy: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C#:</a:t>
            </a:r>
            <a:endParaRPr kumimoji="0" lang="cs-CZ" altLang="cs-CZ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BD9F8E3-3DEB-7DDB-C9E9-28BBE47D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71" y="3569545"/>
            <a:ext cx="3619500" cy="466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12903FF-9F12-C2CF-56B0-62C55E483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4026422"/>
            <a:ext cx="7056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cs-CZ" altLang="cs-CZ" sz="18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Java: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8899BA2-4E65-57A1-4CF4-5E8F70A63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71" y="4311875"/>
            <a:ext cx="2868530" cy="495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496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80619D2A-6831-36E4-8683-3572E957D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>
            <a:extLst>
              <a:ext uri="{FF2B5EF4-FFF2-40B4-BE49-F238E27FC236}">
                <a16:creationId xmlns:a16="http://schemas.microsoft.com/office/drawing/2014/main" id="{5EA0B2EA-4326-52AB-CD19-498C3088E013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809" r="29197"/>
          <a:stretch/>
        </p:blipFill>
        <p:spPr>
          <a:xfrm>
            <a:off x="5237825" y="1001375"/>
            <a:ext cx="2818200" cy="3295800"/>
          </a:xfrm>
          <a:prstGeom prst="rect">
            <a:avLst/>
          </a:prstGeom>
        </p:spPr>
      </p:pic>
      <p:sp>
        <p:nvSpPr>
          <p:cNvPr id="376" name="Google Shape;376;p32">
            <a:extLst>
              <a:ext uri="{FF2B5EF4-FFF2-40B4-BE49-F238E27FC236}">
                <a16:creationId xmlns:a16="http://schemas.microsoft.com/office/drawing/2014/main" id="{4EA4A3B9-8D5F-C789-19B8-B74ABF1EB9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Deklarace pole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77" name="Google Shape;377;p32">
            <a:extLst>
              <a:ext uri="{FF2B5EF4-FFF2-40B4-BE49-F238E27FC236}">
                <a16:creationId xmlns:a16="http://schemas.microsoft.com/office/drawing/2014/main" id="{3B1E8C14-04C0-CD2B-D6C6-2FFE799209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400" dirty="0">
                <a:latin typeface="Bahnschrift SemiCondensed" panose="020B0502040204020203" pitchFamily="34" charset="0"/>
              </a:rPr>
              <a:t>C#:</a:t>
            </a:r>
          </a:p>
          <a:p>
            <a:endParaRPr lang="cs-CZ" sz="1400" dirty="0">
              <a:latin typeface="Bahnschrift SemiCondensed" panose="020B0502040204020203" pitchFamily="34" charset="0"/>
            </a:endParaRPr>
          </a:p>
          <a:p>
            <a:endParaRPr lang="cs-CZ" sz="1400" dirty="0">
              <a:latin typeface="Bahnschrift SemiCondensed" panose="020B0502040204020203" pitchFamily="34" charset="0"/>
            </a:endParaRPr>
          </a:p>
          <a:p>
            <a:r>
              <a:rPr lang="cs-CZ" sz="1400" dirty="0">
                <a:latin typeface="Bahnschrift SemiCondensed" panose="020B0502040204020203" pitchFamily="34" charset="0"/>
              </a:rPr>
              <a:t>Java:</a:t>
            </a:r>
          </a:p>
          <a:p>
            <a:endParaRPr lang="cs-CZ" sz="1400" dirty="0">
              <a:latin typeface="Bahnschrift SemiCondensed" panose="020B0502040204020203" pitchFamily="34" charset="0"/>
            </a:endParaRPr>
          </a:p>
          <a:p>
            <a:endParaRPr lang="cs-CZ" sz="1400" dirty="0">
              <a:latin typeface="Bahnschrift SemiCondensed" panose="020B0502040204020203" pitchFamily="34" charset="0"/>
            </a:endParaRPr>
          </a:p>
          <a:p>
            <a:r>
              <a:rPr lang="cs-CZ" sz="1400" dirty="0">
                <a:latin typeface="Bahnschrift SemiCondensed" panose="020B0502040204020203" pitchFamily="34" charset="0"/>
              </a:rPr>
              <a:t>Vysvětlení:</a:t>
            </a:r>
          </a:p>
          <a:p>
            <a:pPr lvl="1"/>
            <a:r>
              <a:rPr lang="cs-CZ" sz="1400" dirty="0">
                <a:latin typeface="Bahnschrift SemiCondensed" panose="020B0502040204020203" pitchFamily="34" charset="0"/>
              </a:rPr>
              <a:t>Typ dat pole (</a:t>
            </a:r>
            <a:r>
              <a:rPr lang="cs-CZ" sz="1400" dirty="0" err="1">
                <a:latin typeface="Bahnschrift SemiCondensed" panose="020B0502040204020203" pitchFamily="34" charset="0"/>
              </a:rPr>
              <a:t>int</a:t>
            </a:r>
            <a:r>
              <a:rPr lang="cs-CZ" sz="1400" dirty="0">
                <a:latin typeface="Bahnschrift SemiCondensed" panose="020B0502040204020203" pitchFamily="34" charset="0"/>
              </a:rPr>
              <a:t>), identifikátor (</a:t>
            </a:r>
            <a:r>
              <a:rPr lang="cs-CZ" sz="1400" dirty="0" err="1">
                <a:latin typeface="Bahnschrift SemiCondensed" panose="020B0502040204020203" pitchFamily="34" charset="0"/>
              </a:rPr>
              <a:t>cisla</a:t>
            </a:r>
            <a:r>
              <a:rPr lang="cs-CZ" sz="1400" dirty="0">
                <a:latin typeface="Bahnschrift SemiCondensed" panose="020B0502040204020203" pitchFamily="34" charset="0"/>
              </a:rPr>
              <a:t>)</a:t>
            </a:r>
          </a:p>
          <a:p>
            <a:pPr lvl="1"/>
            <a:r>
              <a:rPr lang="cs-CZ" sz="1400" dirty="0">
                <a:latin typeface="Bahnschrift SemiCondensed" panose="020B0502040204020203" pitchFamily="34" charset="0"/>
              </a:rPr>
              <a:t>Vytvoření nového pole s 5 prvky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Bahnschrift SemiCondensed" panose="020B0502040204020203" pitchFamily="34" charset="0"/>
            </a:endParaRPr>
          </a:p>
        </p:txBody>
      </p:sp>
      <p:sp>
        <p:nvSpPr>
          <p:cNvPr id="378" name="Google Shape;378;p32">
            <a:extLst>
              <a:ext uri="{FF2B5EF4-FFF2-40B4-BE49-F238E27FC236}">
                <a16:creationId xmlns:a16="http://schemas.microsoft.com/office/drawing/2014/main" id="{BE3FD59C-21DE-13EE-6161-C1561840C15D}"/>
              </a:ext>
            </a:extLst>
          </p:cNvPr>
          <p:cNvSpPr/>
          <p:nvPr/>
        </p:nvSpPr>
        <p:spPr>
          <a:xfrm>
            <a:off x="5237824" y="100137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A61EAF85-4963-E1EF-985F-6A852A2DA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75" y="2218256"/>
            <a:ext cx="3388659" cy="353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53EB8EF4-BC80-452D-012F-42194D1C0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975" y="2874900"/>
            <a:ext cx="3388659" cy="3692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3524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33BCABA4-CF90-6CF1-176C-D4556CAD4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>
            <a:extLst>
              <a:ext uri="{FF2B5EF4-FFF2-40B4-BE49-F238E27FC236}">
                <a16:creationId xmlns:a16="http://schemas.microsoft.com/office/drawing/2014/main" id="{92F1D599-CEC9-BC9E-BF93-2A4833C21E7E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809" r="29197"/>
          <a:stretch/>
        </p:blipFill>
        <p:spPr>
          <a:xfrm>
            <a:off x="5237825" y="1001375"/>
            <a:ext cx="2818200" cy="3295800"/>
          </a:xfrm>
          <a:prstGeom prst="rect">
            <a:avLst/>
          </a:prstGeom>
        </p:spPr>
      </p:pic>
      <p:sp>
        <p:nvSpPr>
          <p:cNvPr id="376" name="Google Shape;376;p32">
            <a:extLst>
              <a:ext uri="{FF2B5EF4-FFF2-40B4-BE49-F238E27FC236}">
                <a16:creationId xmlns:a16="http://schemas.microsoft.com/office/drawing/2014/main" id="{C2FBCCC5-5618-E2E1-80D0-A25DBC4ED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>
                <a:latin typeface="Bahnschrift SemiCondensed" panose="020B0502040204020203" pitchFamily="34" charset="0"/>
              </a:rPr>
              <a:t>Inicializace pole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77" name="Google Shape;377;p32">
            <a:extLst>
              <a:ext uri="{FF2B5EF4-FFF2-40B4-BE49-F238E27FC236}">
                <a16:creationId xmlns:a16="http://schemas.microsoft.com/office/drawing/2014/main" id="{BF2DA5BC-2701-41EF-02B5-6D677B3790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>
                <a:latin typeface="Bahnschrift SemiCondensed" panose="020B0502040204020203" pitchFamily="34" charset="0"/>
              </a:rPr>
              <a:t>C#:</a:t>
            </a:r>
          </a:p>
          <a:p>
            <a:endParaRPr lang="cs-CZ" sz="1800" dirty="0">
              <a:latin typeface="Bahnschrift SemiCondensed" panose="020B0502040204020203" pitchFamily="34" charset="0"/>
            </a:endParaRPr>
          </a:p>
          <a:p>
            <a:r>
              <a:rPr lang="cs-CZ" sz="1800" dirty="0">
                <a:latin typeface="Bahnschrift SemiCondensed" panose="020B0502040204020203" pitchFamily="34" charset="0"/>
              </a:rPr>
              <a:t>Java:</a:t>
            </a:r>
          </a:p>
          <a:p>
            <a:endParaRPr lang="cs-CZ" sz="1800" dirty="0">
              <a:latin typeface="Bahnschrift SemiCondensed" panose="020B0502040204020203" pitchFamily="34" charset="0"/>
            </a:endParaRPr>
          </a:p>
          <a:p>
            <a:r>
              <a:rPr lang="cs-CZ" sz="1800" dirty="0">
                <a:latin typeface="Bahnschrift SemiCondensed" panose="020B0502040204020203" pitchFamily="34" charset="0"/>
              </a:rPr>
              <a:t>Poznámka:</a:t>
            </a:r>
          </a:p>
          <a:p>
            <a:pPr lvl="1"/>
            <a:r>
              <a:rPr lang="cs-CZ" sz="1800" dirty="0">
                <a:latin typeface="Bahnschrift SemiCondensed" panose="020B0502040204020203" pitchFamily="34" charset="0"/>
              </a:rPr>
              <a:t>Lze inicializovat při deklaraci nebo později.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Bahnschrift SemiCondensed" panose="020B0502040204020203" pitchFamily="34" charset="0"/>
            </a:endParaRPr>
          </a:p>
        </p:txBody>
      </p:sp>
      <p:sp>
        <p:nvSpPr>
          <p:cNvPr id="378" name="Google Shape;378;p32">
            <a:extLst>
              <a:ext uri="{FF2B5EF4-FFF2-40B4-BE49-F238E27FC236}">
                <a16:creationId xmlns:a16="http://schemas.microsoft.com/office/drawing/2014/main" id="{32A30277-CA51-D1F3-8824-E6FFC30C28C3}"/>
              </a:ext>
            </a:extLst>
          </p:cNvPr>
          <p:cNvSpPr/>
          <p:nvPr/>
        </p:nvSpPr>
        <p:spPr>
          <a:xfrm>
            <a:off x="5237824" y="100137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D439BF9-AC4E-C743-7630-797DEDA0C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75" y="2259899"/>
            <a:ext cx="3163064" cy="3118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4AB96FC-0088-ABB9-5DF6-F9F75A1F6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75" y="2787810"/>
            <a:ext cx="3163064" cy="3118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6083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C12FFD8A-70F5-FF6A-DD0D-043C58B5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>
            <a:extLst>
              <a:ext uri="{FF2B5EF4-FFF2-40B4-BE49-F238E27FC236}">
                <a16:creationId xmlns:a16="http://schemas.microsoft.com/office/drawing/2014/main" id="{A85CA4FE-00F6-3C2D-180D-49746A3DED67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809" r="29197"/>
          <a:stretch/>
        </p:blipFill>
        <p:spPr>
          <a:xfrm>
            <a:off x="5237825" y="1001375"/>
            <a:ext cx="2818200" cy="3295800"/>
          </a:xfrm>
          <a:prstGeom prst="rect">
            <a:avLst/>
          </a:prstGeom>
        </p:spPr>
      </p:pic>
      <p:sp>
        <p:nvSpPr>
          <p:cNvPr id="376" name="Google Shape;376;p32">
            <a:extLst>
              <a:ext uri="{FF2B5EF4-FFF2-40B4-BE49-F238E27FC236}">
                <a16:creationId xmlns:a16="http://schemas.microsoft.com/office/drawing/2014/main" id="{F49D07A5-EABC-02A6-FDB9-11EDD3118E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Bahnschrift SemiCondensed" panose="020B0502040204020203" pitchFamily="34" charset="0"/>
              </a:rPr>
              <a:t>Přístup k prvkům pole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77" name="Google Shape;377;p32">
            <a:extLst>
              <a:ext uri="{FF2B5EF4-FFF2-40B4-BE49-F238E27FC236}">
                <a16:creationId xmlns:a16="http://schemas.microsoft.com/office/drawing/2014/main" id="{CD9A3D43-8E7A-FA79-7532-85DD2603B3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>
                <a:latin typeface="Bahnschrift SemiCondensed" panose="020B0502040204020203" pitchFamily="34" charset="0"/>
              </a:rPr>
              <a:t>Syntaxe:</a:t>
            </a:r>
          </a:p>
          <a:p>
            <a:r>
              <a:rPr lang="cs-CZ" sz="1800" dirty="0">
                <a:latin typeface="Bahnschrift SemiCondensed" panose="020B0502040204020203" pitchFamily="34" charset="0"/>
              </a:rPr>
              <a:t>C# a Java používají stejnou syntaxi: </a:t>
            </a:r>
            <a:r>
              <a:rPr lang="cs-CZ" sz="1800" dirty="0" err="1">
                <a:latin typeface="Bahnschrift SemiCondensed" panose="020B0502040204020203" pitchFamily="34" charset="0"/>
              </a:rPr>
              <a:t>cisla</a:t>
            </a:r>
            <a:r>
              <a:rPr lang="cs-CZ" sz="1800" dirty="0">
                <a:latin typeface="Bahnschrift SemiCondensed" panose="020B0502040204020203" pitchFamily="34" charset="0"/>
              </a:rPr>
              <a:t>[index]</a:t>
            </a:r>
          </a:p>
          <a:p>
            <a:r>
              <a:rPr lang="cs-CZ" sz="1800" dirty="0">
                <a:latin typeface="Bahnschrift SemiCondensed" panose="020B0502040204020203" pitchFamily="34" charset="0"/>
              </a:rPr>
              <a:t>Např.: </a:t>
            </a:r>
            <a:r>
              <a:rPr lang="cs-CZ" sz="1800" dirty="0" err="1">
                <a:latin typeface="Bahnschrift SemiCondensed" panose="020B0502040204020203" pitchFamily="34" charset="0"/>
              </a:rPr>
              <a:t>cisla</a:t>
            </a:r>
            <a:r>
              <a:rPr lang="cs-CZ" sz="1800" dirty="0">
                <a:latin typeface="Bahnschrift SemiCondensed" panose="020B0502040204020203" pitchFamily="34" charset="0"/>
              </a:rPr>
              <a:t>[0] vrací první prvek</a:t>
            </a:r>
          </a:p>
          <a:p>
            <a:endParaRPr lang="cs-CZ" sz="1800" dirty="0">
              <a:latin typeface="Bahnschrift SemiCondensed" panose="020B0502040204020203" pitchFamily="34" charset="0"/>
            </a:endParaRPr>
          </a:p>
          <a:p>
            <a:r>
              <a:rPr lang="cs-CZ" sz="1800" dirty="0">
                <a:latin typeface="Bahnschrift SemiCondensed" panose="020B0502040204020203" pitchFamily="34" charset="0"/>
              </a:rPr>
              <a:t>Změna hodnoty:</a:t>
            </a:r>
          </a:p>
          <a:p>
            <a:pPr lvl="1"/>
            <a:r>
              <a:rPr lang="cs-CZ" sz="1800" dirty="0" err="1">
                <a:latin typeface="Bahnschrift SemiCondensed" panose="020B0502040204020203" pitchFamily="34" charset="0"/>
              </a:rPr>
              <a:t>cisla</a:t>
            </a:r>
            <a:r>
              <a:rPr lang="cs-CZ" sz="1800" dirty="0">
                <a:latin typeface="Bahnschrift SemiCondensed" panose="020B0502040204020203" pitchFamily="34" charset="0"/>
              </a:rPr>
              <a:t>[2] = 10; – nastaví třetí prvek na hodnotu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Bahnschrift SemiCondensed" panose="020B0502040204020203" pitchFamily="34" charset="0"/>
            </a:endParaRPr>
          </a:p>
        </p:txBody>
      </p:sp>
      <p:sp>
        <p:nvSpPr>
          <p:cNvPr id="378" name="Google Shape;378;p32">
            <a:extLst>
              <a:ext uri="{FF2B5EF4-FFF2-40B4-BE49-F238E27FC236}">
                <a16:creationId xmlns:a16="http://schemas.microsoft.com/office/drawing/2014/main" id="{9FB2E5D9-4A4B-C1CF-4723-F7FE388023F9}"/>
              </a:ext>
            </a:extLst>
          </p:cNvPr>
          <p:cNvSpPr/>
          <p:nvPr/>
        </p:nvSpPr>
        <p:spPr>
          <a:xfrm>
            <a:off x="5237824" y="100137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0513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9"/>
          <p:cNvSpPr txBox="1">
            <a:spLocks noGrp="1"/>
          </p:cNvSpPr>
          <p:nvPr>
            <p:ph type="title"/>
          </p:nvPr>
        </p:nvSpPr>
        <p:spPr>
          <a:xfrm>
            <a:off x="926200" y="681525"/>
            <a:ext cx="1321986" cy="432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Iterace pole</a:t>
            </a:r>
            <a:endParaRPr dirty="0"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485" name="Google Shape;485;p3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3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" name="Google Shape;483;p39">
            <a:extLst>
              <a:ext uri="{FF2B5EF4-FFF2-40B4-BE49-F238E27FC236}">
                <a16:creationId xmlns:a16="http://schemas.microsoft.com/office/drawing/2014/main" id="{F8D7433E-7710-D770-016D-9008DADDCA35}"/>
              </a:ext>
            </a:extLst>
          </p:cNvPr>
          <p:cNvSpPr txBox="1">
            <a:spLocks/>
          </p:cNvSpPr>
          <p:nvPr/>
        </p:nvSpPr>
        <p:spPr>
          <a:xfrm>
            <a:off x="926200" y="3829480"/>
            <a:ext cx="2098883" cy="10513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cs-CZ" sz="1600" dirty="0"/>
              <a:t>Poznámka:</a:t>
            </a:r>
          </a:p>
          <a:p>
            <a:pPr lvl="1"/>
            <a:r>
              <a:rPr lang="cs-CZ" sz="1400" dirty="0"/>
              <a:t>V obou jazycích lze použít klasický </a:t>
            </a:r>
            <a:r>
              <a:rPr lang="cs-CZ" sz="1400" dirty="0" err="1"/>
              <a:t>for</a:t>
            </a:r>
            <a:r>
              <a:rPr lang="cs-CZ" sz="1400" dirty="0"/>
              <a:t> cyklus nebo </a:t>
            </a:r>
            <a:r>
              <a:rPr lang="cs-CZ" sz="1400" dirty="0" err="1"/>
              <a:t>foreach</a:t>
            </a:r>
            <a:r>
              <a:rPr lang="cs-CZ" sz="1400" dirty="0"/>
              <a:t>.</a:t>
            </a:r>
          </a:p>
          <a:p>
            <a:endParaRPr lang="cs-CZ" dirty="0"/>
          </a:p>
        </p:txBody>
      </p:sp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2B83E6C9-730A-1FEB-6AA8-2F2D098AA7A9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cs-CZ" sz="1800" dirty="0">
              <a:solidFill>
                <a:schemeClr val="tx1"/>
              </a:solidFill>
              <a:latin typeface="Aldrich" panose="020B0604020202020204"/>
            </a:endParaRP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DF086A7-EECB-D4FF-1093-F1E28542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502" y="897652"/>
            <a:ext cx="3650756" cy="1213031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5DD86F72-8513-6F6D-C0E6-7FD8C20A2DCB}"/>
              </a:ext>
            </a:extLst>
          </p:cNvPr>
          <p:cNvSpPr txBox="1"/>
          <p:nvPr/>
        </p:nvSpPr>
        <p:spPr>
          <a:xfrm>
            <a:off x="3506346" y="450692"/>
            <a:ext cx="4620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C#: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E45A6343-8135-880A-0B9F-8A11D88D1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502" y="3135035"/>
            <a:ext cx="3927204" cy="694445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8A0C8ADE-772D-0EE5-1C15-F3D6498F3818}"/>
              </a:ext>
            </a:extLst>
          </p:cNvPr>
          <p:cNvSpPr txBox="1"/>
          <p:nvPr/>
        </p:nvSpPr>
        <p:spPr>
          <a:xfrm>
            <a:off x="3580502" y="2673370"/>
            <a:ext cx="4620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Java: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EFEE5BF7-BBCF-038B-05D6-AC94782E8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>
            <a:extLst>
              <a:ext uri="{FF2B5EF4-FFF2-40B4-BE49-F238E27FC236}">
                <a16:creationId xmlns:a16="http://schemas.microsoft.com/office/drawing/2014/main" id="{47769A5C-8FA6-E58F-2EF4-1BB9B313ABBF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809" r="29197"/>
          <a:stretch/>
        </p:blipFill>
        <p:spPr>
          <a:xfrm>
            <a:off x="5237825" y="1001375"/>
            <a:ext cx="2818200" cy="3295800"/>
          </a:xfrm>
          <a:prstGeom prst="rect">
            <a:avLst/>
          </a:prstGeom>
        </p:spPr>
      </p:pic>
      <p:sp>
        <p:nvSpPr>
          <p:cNvPr id="376" name="Google Shape;376;p32">
            <a:extLst>
              <a:ext uri="{FF2B5EF4-FFF2-40B4-BE49-F238E27FC236}">
                <a16:creationId xmlns:a16="http://schemas.microsoft.com/office/drawing/2014/main" id="{EE9239B5-8E61-CE91-4B13-DF950B7D8D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7878" y="1081175"/>
            <a:ext cx="4615046" cy="547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Bahnschrift SemiCondensed" panose="020B0502040204020203" pitchFamily="34" charset="0"/>
              </a:rPr>
              <a:t>Specifické vlastnosti pole v C#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77" name="Google Shape;377;p32">
            <a:extLst>
              <a:ext uri="{FF2B5EF4-FFF2-40B4-BE49-F238E27FC236}">
                <a16:creationId xmlns:a16="http://schemas.microsoft.com/office/drawing/2014/main" id="{7330C20A-D62C-8B7A-470C-5C584449CB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2000" dirty="0" err="1">
                <a:latin typeface="Bahnschrift SemiCondensed" panose="020B0502040204020203" pitchFamily="34" charset="0"/>
              </a:rPr>
              <a:t>Length</a:t>
            </a:r>
            <a:r>
              <a:rPr lang="cs-CZ" sz="2000" dirty="0">
                <a:latin typeface="Bahnschrift SemiCondensed" panose="020B0502040204020203" pitchFamily="34" charset="0"/>
              </a:rPr>
              <a:t>: Určuje délku pole, např. </a:t>
            </a:r>
            <a:r>
              <a:rPr lang="cs-CZ" sz="2000" dirty="0" err="1">
                <a:latin typeface="Bahnschrift SemiCondensed" panose="020B0502040204020203" pitchFamily="34" charset="0"/>
              </a:rPr>
              <a:t>cisla.Length</a:t>
            </a:r>
            <a:r>
              <a:rPr lang="cs-CZ" sz="2000" dirty="0">
                <a:latin typeface="Bahnschrift SemiCondensed" panose="020B0502040204020203" pitchFamily="34" charset="0"/>
              </a:rPr>
              <a:t>.</a:t>
            </a:r>
          </a:p>
          <a:p>
            <a:r>
              <a:rPr lang="cs-CZ" sz="2000" dirty="0" err="1">
                <a:latin typeface="Bahnschrift SemiCondensed" panose="020B0502040204020203" pitchFamily="34" charset="0"/>
              </a:rPr>
              <a:t>Array</a:t>
            </a:r>
            <a:r>
              <a:rPr lang="cs-CZ" sz="2000" dirty="0">
                <a:latin typeface="Bahnschrift SemiCondensed" panose="020B0502040204020203" pitchFamily="34" charset="0"/>
              </a:rPr>
              <a:t> </a:t>
            </a:r>
            <a:r>
              <a:rPr lang="cs-CZ" sz="2000" dirty="0" err="1">
                <a:latin typeface="Bahnschrift SemiCondensed" panose="020B0502040204020203" pitchFamily="34" charset="0"/>
              </a:rPr>
              <a:t>Class</a:t>
            </a:r>
            <a:r>
              <a:rPr lang="cs-CZ" sz="2000" dirty="0">
                <a:latin typeface="Bahnschrift SemiCondensed" panose="020B0502040204020203" pitchFamily="34" charset="0"/>
              </a:rPr>
              <a:t>: Třída </a:t>
            </a:r>
            <a:r>
              <a:rPr lang="cs-CZ" sz="2000" dirty="0" err="1">
                <a:latin typeface="Bahnschrift SemiCondensed" panose="020B0502040204020203" pitchFamily="34" charset="0"/>
              </a:rPr>
              <a:t>System.Array</a:t>
            </a:r>
            <a:r>
              <a:rPr lang="cs-CZ" sz="2000" dirty="0">
                <a:latin typeface="Bahnschrift SemiCondensed" panose="020B0502040204020203" pitchFamily="34" charset="0"/>
              </a:rPr>
              <a:t> nabízí metody jako Sort(), Reverse(), atd.</a:t>
            </a:r>
          </a:p>
          <a:p>
            <a:endParaRPr lang="cs-CZ" sz="2000" dirty="0">
              <a:latin typeface="Bahnschrift SemiCondensed" panose="020B0502040204020203" pitchFamily="34" charset="0"/>
            </a:endParaRPr>
          </a:p>
          <a:p>
            <a:r>
              <a:rPr lang="cs-CZ" sz="2000" dirty="0" err="1">
                <a:latin typeface="Bahnschrift SemiCondensed" panose="020B0502040204020203" pitchFamily="34" charset="0"/>
              </a:rPr>
              <a:t>Vícerozměrové</a:t>
            </a:r>
            <a:r>
              <a:rPr lang="cs-CZ" sz="2000" dirty="0">
                <a:latin typeface="Bahnschrift SemiCondensed" panose="020B0502040204020203" pitchFamily="34" charset="0"/>
              </a:rPr>
              <a:t> pole: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Bahnschrift SemiCondensed" panose="020B0502040204020203" pitchFamily="34" charset="0"/>
            </a:endParaRPr>
          </a:p>
        </p:txBody>
      </p:sp>
      <p:sp>
        <p:nvSpPr>
          <p:cNvPr id="378" name="Google Shape;378;p32">
            <a:extLst>
              <a:ext uri="{FF2B5EF4-FFF2-40B4-BE49-F238E27FC236}">
                <a16:creationId xmlns:a16="http://schemas.microsoft.com/office/drawing/2014/main" id="{8A9984A3-7E81-13B7-7F24-EA8354513C82}"/>
              </a:ext>
            </a:extLst>
          </p:cNvPr>
          <p:cNvSpPr/>
          <p:nvPr/>
        </p:nvSpPr>
        <p:spPr>
          <a:xfrm>
            <a:off x="5237824" y="100137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6A6A6AB0-AA7B-B055-57E9-0442ED4DE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75" y="4173350"/>
            <a:ext cx="3228975" cy="247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58540453"/>
      </p:ext>
    </p:extLst>
  </p:cSld>
  <p:clrMapOvr>
    <a:masterClrMapping/>
  </p:clrMapOvr>
</p:sld>
</file>

<file path=ppt/theme/theme1.xml><?xml version="1.0" encoding="utf-8"?>
<a:theme xmlns:a="http://schemas.openxmlformats.org/drawingml/2006/main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395</Words>
  <Application>Microsoft Office PowerPoint</Application>
  <PresentationFormat>Předvádění na obrazovce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8" baseType="lpstr">
      <vt:lpstr>Bahnschrift SemiCondensed</vt:lpstr>
      <vt:lpstr>Open Sans</vt:lpstr>
      <vt:lpstr>Aldrich</vt:lpstr>
      <vt:lpstr>Arial</vt:lpstr>
      <vt:lpstr>Anaheim</vt:lpstr>
      <vt:lpstr>Senior Frontend Developer Portfolio by Slidesgo</vt:lpstr>
      <vt:lpstr>Pole</vt:lpstr>
      <vt:lpstr>Obsah</vt:lpstr>
      <vt:lpstr>Co je pole?</vt:lpstr>
      <vt:lpstr>Datové typy pole</vt:lpstr>
      <vt:lpstr>Deklarace pole</vt:lpstr>
      <vt:lpstr>Inicializace pole</vt:lpstr>
      <vt:lpstr>Přístup k prvkům pole</vt:lpstr>
      <vt:lpstr>Iterace pole</vt:lpstr>
      <vt:lpstr>Specifické vlastnosti pole v C#</vt:lpstr>
      <vt:lpstr>Specifické vlastnosti pole v Java</vt:lpstr>
      <vt:lpstr>Rozdíly mezi polem v C# a Java</vt:lpstr>
      <vt:lpstr>Shrnutí a praktické využití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7700k</dc:creator>
  <cp:lastModifiedBy>petr novák</cp:lastModifiedBy>
  <cp:revision>5</cp:revision>
  <dcterms:modified xsi:type="dcterms:W3CDTF">2024-11-02T13:42:20Z</dcterms:modified>
</cp:coreProperties>
</file>