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1" r:id="rId3"/>
    <p:sldId id="304" r:id="rId4"/>
    <p:sldId id="305" r:id="rId5"/>
    <p:sldId id="257" r:id="rId6"/>
    <p:sldId id="306" r:id="rId7"/>
    <p:sldId id="307" r:id="rId8"/>
    <p:sldId id="308" r:id="rId9"/>
    <p:sldId id="309" r:id="rId10"/>
    <p:sldId id="311" r:id="rId11"/>
    <p:sldId id="310" r:id="rId12"/>
  </p:sldIdLst>
  <p:sldSz cx="9144000" cy="5143500" type="screen16x9"/>
  <p:notesSz cx="6858000" cy="9144000"/>
  <p:embeddedFontLst>
    <p:embeddedFont>
      <p:font typeface="Anaheim" panose="020B0604020202020204" charset="-18"/>
      <p:regular r:id="rId14"/>
      <p:bold r:id="rId15"/>
    </p:embeddedFont>
    <p:embeddedFont>
      <p:font typeface="Nunito Light" pitchFamily="2" charset="-18"/>
      <p:regular r:id="rId16"/>
      <p:italic r:id="rId17"/>
    </p:embeddedFont>
    <p:embeddedFont>
      <p:font typeface="Overpass Mono" panose="020B0604020202020204" charset="-18"/>
      <p:regular r:id="rId18"/>
      <p:bold r:id="rId19"/>
    </p:embeddedFont>
    <p:embeddedFont>
      <p:font typeface="Raleway SemiBold" pitchFamily="2" charset="-18"/>
      <p:bold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75158E-882B-4BCC-9983-4748E7ECE757}">
  <a:tblStyle styleId="{4D75158E-882B-4BCC-9983-4748E7ECE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D7C52E-BE09-44D9-AE6E-C117FBE607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FDC59075-722C-96A6-E41C-1FDD2A9B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>
            <a:extLst>
              <a:ext uri="{FF2B5EF4-FFF2-40B4-BE49-F238E27FC236}">
                <a16:creationId xmlns:a16="http://schemas.microsoft.com/office/drawing/2014/main" id="{1E8FED32-0935-4ECB-FF5C-14DE105069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>
            <a:extLst>
              <a:ext uri="{FF2B5EF4-FFF2-40B4-BE49-F238E27FC236}">
                <a16:creationId xmlns:a16="http://schemas.microsoft.com/office/drawing/2014/main" id="{BE333B09-CDB6-FF32-8BFB-9026568742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38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A7099E83-01A6-B43A-97D5-25AC79A8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>
            <a:extLst>
              <a:ext uri="{FF2B5EF4-FFF2-40B4-BE49-F238E27FC236}">
                <a16:creationId xmlns:a16="http://schemas.microsoft.com/office/drawing/2014/main" id="{A1CA94E9-78A9-967B-7D49-A8E2A69BF8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>
            <a:extLst>
              <a:ext uri="{FF2B5EF4-FFF2-40B4-BE49-F238E27FC236}">
                <a16:creationId xmlns:a16="http://schemas.microsoft.com/office/drawing/2014/main" id="{70D190E8-0074-EACF-6C3B-0F48C504D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47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14A5C3F5-37AB-0970-2A71-A1B340BBF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>
            <a:extLst>
              <a:ext uri="{FF2B5EF4-FFF2-40B4-BE49-F238E27FC236}">
                <a16:creationId xmlns:a16="http://schemas.microsoft.com/office/drawing/2014/main" id="{92928EBA-DE2B-1C51-6E49-A87D218386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>
            <a:extLst>
              <a:ext uri="{FF2B5EF4-FFF2-40B4-BE49-F238E27FC236}">
                <a16:creationId xmlns:a16="http://schemas.microsoft.com/office/drawing/2014/main" id="{7E00CA93-8BB2-1C91-3205-AD945FF42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3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76360D01-0A20-BF41-BB68-FEC9D5277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7EA65ADC-1930-9B73-83CE-9E2A6CB56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C3BEA0F2-1FF7-E7C0-5904-C95A3DE2A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0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4A3FFC6B-217E-D637-B584-0EA3AF12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>
            <a:extLst>
              <a:ext uri="{FF2B5EF4-FFF2-40B4-BE49-F238E27FC236}">
                <a16:creationId xmlns:a16="http://schemas.microsoft.com/office/drawing/2014/main" id="{0B1603D0-39FC-3847-9405-21B56E59C7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>
            <a:extLst>
              <a:ext uri="{FF2B5EF4-FFF2-40B4-BE49-F238E27FC236}">
                <a16:creationId xmlns:a16="http://schemas.microsoft.com/office/drawing/2014/main" id="{B2E38568-40EF-976C-8B27-A69106526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33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8EA55560-C9A5-F90D-37DE-387AEC2D4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592CCFC3-2265-A337-4531-B914D7DA64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14E8D90E-7942-A7BC-0D6B-99A844719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9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47005AA3-A705-D08D-A183-138FD6B2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>
            <a:extLst>
              <a:ext uri="{FF2B5EF4-FFF2-40B4-BE49-F238E27FC236}">
                <a16:creationId xmlns:a16="http://schemas.microsoft.com/office/drawing/2014/main" id="{092F6FEC-C85D-9ECC-D520-EB3489C052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>
            <a:extLst>
              <a:ext uri="{FF2B5EF4-FFF2-40B4-BE49-F238E27FC236}">
                <a16:creationId xmlns:a16="http://schemas.microsoft.com/office/drawing/2014/main" id="{433A99AB-15EC-46AE-CC72-C31F8D446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62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6176642D-20E3-2540-91B3-B25DC9975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DFB1E302-8799-A3CD-F531-378CDFB57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B89EB39F-A7FA-1F5E-1370-8ED725DDE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35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5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Podprogramy a Rekurze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>
          <a:extLst>
            <a:ext uri="{FF2B5EF4-FFF2-40B4-BE49-F238E27FC236}">
              <a16:creationId xmlns:a16="http://schemas.microsoft.com/office/drawing/2014/main" id="{0A694D80-3313-EF71-EBFB-FC9A43EB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>
            <a:extLst>
              <a:ext uri="{FF2B5EF4-FFF2-40B4-BE49-F238E27FC236}">
                <a16:creationId xmlns:a16="http://schemas.microsoft.com/office/drawing/2014/main" id="{A3E13907-FD76-A16B-AA4A-ADE87EE17A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Příklad rekurze</a:t>
            </a:r>
            <a:endParaRPr dirty="0"/>
          </a:p>
        </p:txBody>
      </p:sp>
      <p:pic>
        <p:nvPicPr>
          <p:cNvPr id="3" name="Obrázek 2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8FFA503F-D173-62DE-D367-A6438E89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44" y="889800"/>
            <a:ext cx="2736565" cy="1651800"/>
          </a:xfrm>
          <a:prstGeom prst="rect">
            <a:avLst/>
          </a:prstGeom>
        </p:spPr>
      </p:pic>
      <p:pic>
        <p:nvPicPr>
          <p:cNvPr id="6" name="Obrázek 5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D3818BBA-BF45-3F5E-117F-6DB97ED09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018" y="889800"/>
            <a:ext cx="3232446" cy="1651800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6BC91ED8-EE04-491B-F339-E818A2CD721F}"/>
              </a:ext>
            </a:extLst>
          </p:cNvPr>
          <p:cNvSpPr txBox="1"/>
          <p:nvPr/>
        </p:nvSpPr>
        <p:spPr>
          <a:xfrm>
            <a:off x="0" y="2541600"/>
            <a:ext cx="43283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>
                <a:solidFill>
                  <a:schemeClr val="bg1"/>
                </a:solidFill>
              </a:rPr>
              <a:t>1. Zavoláme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(5).</a:t>
            </a:r>
          </a:p>
          <a:p>
            <a:r>
              <a:rPr lang="cs-CZ" sz="1000" dirty="0">
                <a:solidFill>
                  <a:schemeClr val="bg1"/>
                </a:solidFill>
              </a:rPr>
              <a:t>2. To zavolá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(4), protože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(5) = 5 *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(4).</a:t>
            </a:r>
            <a:br>
              <a:rPr lang="cs-CZ" sz="10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3.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(4) zavolá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(3), protože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(4) = 4 *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(3).</a:t>
            </a:r>
            <a:br>
              <a:rPr lang="cs-CZ" sz="10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4.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(3) zavolá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(2), protože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(3) = 3 *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(2).</a:t>
            </a:r>
            <a:br>
              <a:rPr lang="cs-CZ" sz="10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5.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(2) zavolá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(1), protože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(2) = 2 *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(1).</a:t>
            </a:r>
            <a:br>
              <a:rPr lang="cs-CZ" sz="10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6.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(1) zavolá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(0), protože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(1) = 1 *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(0).</a:t>
            </a:r>
            <a:br>
              <a:rPr lang="cs-CZ" sz="10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7.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(0) vrátí 1 (základní případ).</a:t>
            </a:r>
          </a:p>
          <a:p>
            <a:endParaRPr lang="cs-CZ" sz="1000" dirty="0">
              <a:solidFill>
                <a:schemeClr val="bg1"/>
              </a:solidFill>
            </a:endParaRPr>
          </a:p>
          <a:p>
            <a:r>
              <a:rPr lang="cs-CZ" sz="1000" dirty="0">
                <a:solidFill>
                  <a:schemeClr val="bg1"/>
                </a:solidFill>
              </a:rPr>
              <a:t>1.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(1) vrátí 1 * 1 = 1.</a:t>
            </a:r>
            <a:br>
              <a:rPr lang="cs-CZ" sz="10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2.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(2) vrátí 2 * 1 = 2.</a:t>
            </a:r>
            <a:br>
              <a:rPr lang="cs-CZ" sz="10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3.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(3) vrátí 3 * 2 = 6.</a:t>
            </a:r>
            <a:br>
              <a:rPr lang="cs-CZ" sz="10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4.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(4) vrátí 4 * 6 = 24.</a:t>
            </a:r>
            <a:br>
              <a:rPr lang="cs-CZ" sz="10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5. </a:t>
            </a:r>
            <a:r>
              <a:rPr lang="cs-CZ" sz="1000" dirty="0" err="1">
                <a:solidFill>
                  <a:schemeClr val="bg1"/>
                </a:solidFill>
              </a:rPr>
              <a:t>factorial</a:t>
            </a:r>
            <a:r>
              <a:rPr lang="cs-CZ" sz="1000" dirty="0">
                <a:solidFill>
                  <a:schemeClr val="bg1"/>
                </a:solidFill>
              </a:rPr>
              <a:t>(5) vrátí 5 * 24 = 120.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ECEF41A1-1F7E-D2CB-8D3D-3586D50E0C3C}"/>
              </a:ext>
            </a:extLst>
          </p:cNvPr>
          <p:cNvSpPr txBox="1"/>
          <p:nvPr/>
        </p:nvSpPr>
        <p:spPr>
          <a:xfrm>
            <a:off x="4328356" y="2556000"/>
            <a:ext cx="47267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>
                <a:solidFill>
                  <a:schemeClr val="bg1"/>
                </a:solidFill>
              </a:rPr>
              <a:t>1. Zavoláme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(6).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2. To zavolá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(5) a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(4), protože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(6) =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(5) +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(4).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3.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(5) zavolá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(4) a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(3), protože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(5) =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(4) +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(3).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4.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(4) zavolá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(3) a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(2), protože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(4) =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(3) +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(2).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5.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(3) zavolá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(2) a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(1), protože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(3) =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(2) +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(1).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6.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(2) zavolá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(1) a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(0), protože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(2) =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(1) +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(0).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7.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(1) vrátí 1.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8.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(0) vrátí 0.</a:t>
            </a:r>
            <a:br>
              <a:rPr lang="cs-CZ" sz="800" dirty="0">
                <a:solidFill>
                  <a:schemeClr val="bg1"/>
                </a:solidFill>
              </a:rPr>
            </a:b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1.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(1) vrátí 1.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2.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(0) vrátí 0.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3.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(2) vrátí 1 + 0 = 1.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4.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(3) vrátí 1 + 1 = 2.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5.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(4) vrátí 2 + 1 = 3.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6.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(5) vrátí 3 + 2 = 5.</a:t>
            </a:r>
            <a:br>
              <a:rPr lang="cs-CZ" sz="800" dirty="0">
                <a:solidFill>
                  <a:schemeClr val="bg1"/>
                </a:solidFill>
              </a:rPr>
            </a:br>
            <a:r>
              <a:rPr lang="cs-CZ" sz="800" dirty="0">
                <a:solidFill>
                  <a:schemeClr val="bg1"/>
                </a:solidFill>
              </a:rPr>
              <a:t>7. </a:t>
            </a:r>
            <a:r>
              <a:rPr lang="cs-CZ" sz="800" dirty="0" err="1">
                <a:solidFill>
                  <a:schemeClr val="bg1"/>
                </a:solidFill>
              </a:rPr>
              <a:t>fibonacci</a:t>
            </a:r>
            <a:r>
              <a:rPr lang="cs-CZ" sz="800" dirty="0">
                <a:solidFill>
                  <a:schemeClr val="bg1"/>
                </a:solidFill>
              </a:rPr>
              <a:t>(6) vrátí 5 + 3 = 8.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AEBC9589-A32F-812D-19C8-F9E4CC1C7195}"/>
              </a:ext>
            </a:extLst>
          </p:cNvPr>
          <p:cNvCxnSpPr>
            <a:cxnSpLocks/>
          </p:cNvCxnSpPr>
          <p:nvPr/>
        </p:nvCxnSpPr>
        <p:spPr>
          <a:xfrm>
            <a:off x="4212000" y="889800"/>
            <a:ext cx="0" cy="407820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>
          <a:extLst>
            <a:ext uri="{FF2B5EF4-FFF2-40B4-BE49-F238E27FC236}">
              <a16:creationId xmlns:a16="http://schemas.microsoft.com/office/drawing/2014/main" id="{AB704EFE-A521-EFCB-645E-BCB753381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>
            <a:extLst>
              <a:ext uri="{FF2B5EF4-FFF2-40B4-BE49-F238E27FC236}">
                <a16:creationId xmlns:a16="http://schemas.microsoft.com/office/drawing/2014/main" id="{634354D7-5513-311D-9A5A-48E2C3AB8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Výhody a nevýhody</a:t>
            </a:r>
            <a:endParaRPr dirty="0"/>
          </a:p>
        </p:txBody>
      </p:sp>
      <p:sp>
        <p:nvSpPr>
          <p:cNvPr id="4" name="Google Shape;362;p30">
            <a:extLst>
              <a:ext uri="{FF2B5EF4-FFF2-40B4-BE49-F238E27FC236}">
                <a16:creationId xmlns:a16="http://schemas.microsoft.com/office/drawing/2014/main" id="{7F2C3239-C0F7-D7E3-B28D-F773458238D1}"/>
              </a:ext>
            </a:extLst>
          </p:cNvPr>
          <p:cNvSpPr txBox="1">
            <a:spLocks/>
          </p:cNvSpPr>
          <p:nvPr/>
        </p:nvSpPr>
        <p:spPr>
          <a:xfrm>
            <a:off x="445625" y="1168325"/>
            <a:ext cx="3561300" cy="49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cs-CZ" dirty="0"/>
              <a:t>VÝHODY</a:t>
            </a:r>
          </a:p>
        </p:txBody>
      </p:sp>
      <p:sp>
        <p:nvSpPr>
          <p:cNvPr id="5" name="Google Shape;362;p30">
            <a:extLst>
              <a:ext uri="{FF2B5EF4-FFF2-40B4-BE49-F238E27FC236}">
                <a16:creationId xmlns:a16="http://schemas.microsoft.com/office/drawing/2014/main" id="{AEBA2B3B-1DA9-3C8E-CA5E-3719928FA6F7}"/>
              </a:ext>
            </a:extLst>
          </p:cNvPr>
          <p:cNvSpPr txBox="1">
            <a:spLocks/>
          </p:cNvSpPr>
          <p:nvPr/>
        </p:nvSpPr>
        <p:spPr>
          <a:xfrm>
            <a:off x="4572000" y="1170250"/>
            <a:ext cx="3561300" cy="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cs-CZ" dirty="0"/>
              <a:t>NEVÝHODY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EF8BEC2-EE09-F01C-DB56-099973D392F7}"/>
              </a:ext>
            </a:extLst>
          </p:cNvPr>
          <p:cNvSpPr txBox="1"/>
          <p:nvPr/>
        </p:nvSpPr>
        <p:spPr>
          <a:xfrm>
            <a:off x="547200" y="1663200"/>
            <a:ext cx="3459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  <a:t>1. Jednoduchost a čitelnost</a:t>
            </a:r>
          </a:p>
          <a:p>
            <a: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  <a:t>2. Snížení složitosti kódy</a:t>
            </a:r>
          </a:p>
          <a:p>
            <a: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  <a:t>3. Lepší práce s hierarchickými datovými strukturami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31F129C-F532-3DFA-5D68-2659E5CCFC33}"/>
              </a:ext>
            </a:extLst>
          </p:cNvPr>
          <p:cNvSpPr txBox="1"/>
          <p:nvPr/>
        </p:nvSpPr>
        <p:spPr>
          <a:xfrm>
            <a:off x="4622787" y="1663200"/>
            <a:ext cx="3459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  <a:t>1. Vyšší paměťové nároky</a:t>
            </a:r>
          </a:p>
          <a:p>
            <a: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  <a:t>2. Může způsobit </a:t>
            </a:r>
            <a:r>
              <a:rPr lang="cs-CZ" sz="1600" i="1" dirty="0" err="1">
                <a:solidFill>
                  <a:schemeClr val="bg1"/>
                </a:solidFill>
                <a:latin typeface="Anaheim" panose="020B0604020202020204" charset="-18"/>
              </a:rPr>
              <a:t>stack</a:t>
            </a:r>
            <a:r>
              <a:rPr lang="cs-CZ" sz="1600" i="1" dirty="0">
                <a:solidFill>
                  <a:schemeClr val="bg1"/>
                </a:solidFill>
                <a:latin typeface="Anaheim" panose="020B0604020202020204" charset="-18"/>
              </a:rPr>
              <a:t> </a:t>
            </a:r>
            <a:r>
              <a:rPr lang="cs-CZ" sz="1600" i="1" dirty="0" err="1">
                <a:solidFill>
                  <a:schemeClr val="bg1"/>
                </a:solidFill>
                <a:latin typeface="Anaheim" panose="020B0604020202020204" charset="-18"/>
              </a:rPr>
              <a:t>overflow</a:t>
            </a:r>
            <a:b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</a:br>
            <a: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  <a:t>3. Omezený rozsah</a:t>
            </a:r>
            <a:b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</a:br>
            <a: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  <a:t>4. Při špatném použití nemusí být výhodná</a:t>
            </a:r>
          </a:p>
          <a:p>
            <a:r>
              <a:rPr lang="cs-CZ" sz="1600" dirty="0">
                <a:solidFill>
                  <a:schemeClr val="bg1"/>
                </a:solidFill>
                <a:latin typeface="Anaheim" panose="020B0604020202020204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9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347800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600" dirty="0"/>
              <a:t>Podprogramy</a:t>
            </a:r>
            <a:endParaRPr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>
          <a:extLst>
            <a:ext uri="{FF2B5EF4-FFF2-40B4-BE49-F238E27FC236}">
              <a16:creationId xmlns:a16="http://schemas.microsoft.com/office/drawing/2014/main" id="{3ABB7ED9-A9E0-E375-2429-852BFF45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>
            <a:extLst>
              <a:ext uri="{FF2B5EF4-FFF2-40B4-BE49-F238E27FC236}">
                <a16:creationId xmlns:a16="http://schemas.microsoft.com/office/drawing/2014/main" id="{D1858385-0DB7-4130-24DA-EE0C9FCE57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Jsou základní stavební bloky kódu v Java nebo C#. Slouží k zapouzdření logiky, </a:t>
            </a:r>
            <a:r>
              <a:rPr lang="cs-CZ" dirty="0" err="1"/>
              <a:t>znovupoužitelnosti</a:t>
            </a:r>
            <a:r>
              <a:rPr lang="cs-CZ" dirty="0"/>
              <a:t> kódu a modularitě</a:t>
            </a:r>
            <a:endParaRPr dirty="0"/>
          </a:p>
        </p:txBody>
      </p:sp>
      <p:sp>
        <p:nvSpPr>
          <p:cNvPr id="381" name="Google Shape;381;p33">
            <a:extLst>
              <a:ext uri="{FF2B5EF4-FFF2-40B4-BE49-F238E27FC236}">
                <a16:creationId xmlns:a16="http://schemas.microsoft.com/office/drawing/2014/main" id="{E3D42400-032E-896D-980E-6CFE8F2CE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Podprogramy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22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6C0EF578-60BF-3479-44A4-6971BD0F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>
            <a:extLst>
              <a:ext uri="{FF2B5EF4-FFF2-40B4-BE49-F238E27FC236}">
                <a16:creationId xmlns:a16="http://schemas.microsoft.com/office/drawing/2014/main" id="{355DD03E-9236-CF13-9648-C999DCC715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CB731563-D096-9C52-7002-8C776D5FC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98" y="1756650"/>
            <a:ext cx="4495301" cy="1549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1. Deklarace</a:t>
            </a:r>
          </a:p>
          <a:p>
            <a:pPr marL="742950" lvl="1" indent="-285750">
              <a:buFontTx/>
              <a:buChar char="-"/>
            </a:pPr>
            <a:r>
              <a:rPr lang="cs-CZ" dirty="0"/>
              <a:t>Každá metoda je definována uvnitř třídy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2. Syntaxe</a:t>
            </a:r>
          </a:p>
          <a:p>
            <a:pPr marL="742950" lvl="1" indent="-285750">
              <a:buFontTx/>
              <a:buChar char="-"/>
            </a:pPr>
            <a:endParaRPr lang="cs-CZ" b="1" dirty="0"/>
          </a:p>
          <a:p>
            <a:pPr marL="742950" lvl="1" indent="-285750">
              <a:buFontTx/>
              <a:buChar char="-"/>
            </a:pPr>
            <a:endParaRPr lang="cs-CZ" b="1" dirty="0"/>
          </a:p>
          <a:p>
            <a:pPr marL="457200" lvl="1" indent="0"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9F09D69F-73A3-2D16-0278-E89B46BDC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396077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solidFill>
                  <a:schemeClr val="dk2"/>
                </a:solidFill>
              </a:rPr>
              <a:t>Vlastnosti metod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AA2BAFF1-C391-B15F-3FD2-05838E09FE81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ek 2" descr="Obsah obrázku text, Písmo, snímek obrazovky, černá&#10;&#10;Popis byl vytvořen automaticky">
            <a:extLst>
              <a:ext uri="{FF2B5EF4-FFF2-40B4-BE49-F238E27FC236}">
                <a16:creationId xmlns:a16="http://schemas.microsoft.com/office/drawing/2014/main" id="{7E123550-8698-68C7-A1F8-223A9C838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898" y="2628673"/>
            <a:ext cx="3501702" cy="677503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22CECDE-C2C9-C061-9B05-8C35EC2E8027}"/>
              </a:ext>
            </a:extLst>
          </p:cNvPr>
          <p:cNvSpPr txBox="1"/>
          <p:nvPr/>
        </p:nvSpPr>
        <p:spPr>
          <a:xfrm>
            <a:off x="970273" y="3306176"/>
            <a:ext cx="421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  <a:latin typeface="Anaheim" panose="020B0604020202020204" charset="-18"/>
                <a:cs typeface="Amatic SC" panose="00000500000000000000" pitchFamily="2" charset="-79"/>
              </a:rPr>
              <a:t>Modifikátory</a:t>
            </a:r>
            <a:r>
              <a:rPr lang="cs-CZ" sz="1400" dirty="0">
                <a:solidFill>
                  <a:schemeClr val="bg1"/>
                </a:solidFill>
                <a:latin typeface="Anaheim" panose="020B0604020202020204" charset="-18"/>
              </a:rPr>
              <a:t> = public, </a:t>
            </a:r>
            <a:r>
              <a:rPr lang="cs-CZ" sz="1400" dirty="0" err="1">
                <a:solidFill>
                  <a:schemeClr val="bg1"/>
                </a:solidFill>
                <a:latin typeface="Anaheim" panose="020B0604020202020204" charset="-18"/>
              </a:rPr>
              <a:t>private</a:t>
            </a:r>
            <a:r>
              <a:rPr lang="cs-CZ" sz="1400" dirty="0">
                <a:solidFill>
                  <a:schemeClr val="bg1"/>
                </a:solidFill>
                <a:latin typeface="Anaheim" panose="020B0604020202020204" charset="-18"/>
              </a:rPr>
              <a:t>, </a:t>
            </a:r>
            <a:r>
              <a:rPr lang="cs-CZ" sz="1400" dirty="0" err="1">
                <a:solidFill>
                  <a:schemeClr val="bg1"/>
                </a:solidFill>
                <a:latin typeface="Anaheim" panose="020B0604020202020204" charset="-18"/>
              </a:rPr>
              <a:t>protected</a:t>
            </a:r>
            <a:r>
              <a:rPr lang="cs-CZ" sz="1400" dirty="0">
                <a:solidFill>
                  <a:schemeClr val="bg1"/>
                </a:solidFill>
                <a:latin typeface="Anaheim" panose="020B0604020202020204" charset="-18"/>
              </a:rPr>
              <a:t>, static, </a:t>
            </a:r>
            <a:r>
              <a:rPr lang="cs-CZ" sz="1400" dirty="0" err="1">
                <a:solidFill>
                  <a:schemeClr val="bg1"/>
                </a:solidFill>
                <a:latin typeface="Anaheim" panose="020B0604020202020204" charset="-18"/>
              </a:rPr>
              <a:t>final</a:t>
            </a:r>
            <a:endParaRPr lang="cs-CZ" sz="1400" dirty="0">
              <a:solidFill>
                <a:schemeClr val="bg1"/>
              </a:solidFill>
              <a:latin typeface="Anaheim" panose="020B0604020202020204" charset="-18"/>
            </a:endParaRPr>
          </a:p>
          <a:p>
            <a:endParaRPr lang="cs-CZ" sz="1400" dirty="0">
              <a:solidFill>
                <a:schemeClr val="bg1"/>
              </a:solidFill>
              <a:latin typeface="Anaheim" panose="020B0604020202020204" charset="-18"/>
            </a:endParaRPr>
          </a:p>
          <a:p>
            <a:endParaRPr lang="cs-CZ" sz="1400" dirty="0">
              <a:solidFill>
                <a:schemeClr val="bg1"/>
              </a:solidFill>
              <a:latin typeface="Anaheim" panose="020B0604020202020204" charset="-18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12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Typy podprogramů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b="1" dirty="0"/>
              <a:t>Statické</a:t>
            </a:r>
            <a:r>
              <a:rPr lang="cs-CZ" sz="1400" dirty="0"/>
              <a:t> – za použití </a:t>
            </a:r>
            <a:r>
              <a:rPr lang="cs-CZ" sz="1400" dirty="0" err="1"/>
              <a:t>keyword</a:t>
            </a:r>
            <a:r>
              <a:rPr lang="cs-CZ" sz="1400" dirty="0"/>
              <a:t> static, volají se přes třídu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b="1" dirty="0"/>
              <a:t>Instanční</a:t>
            </a:r>
            <a:r>
              <a:rPr lang="cs-CZ" sz="1400" dirty="0"/>
              <a:t> – vyžadují vytvoření objektu třídy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b="1" dirty="0"/>
              <a:t>Abstraktní</a:t>
            </a:r>
            <a:r>
              <a:rPr lang="cs-CZ" sz="1400" dirty="0"/>
              <a:t> – nelze definovat ve standardních třídách, </a:t>
            </a:r>
            <a:r>
              <a:rPr lang="cs-CZ" sz="1400" dirty="0" err="1"/>
              <a:t>keyword</a:t>
            </a:r>
            <a:r>
              <a:rPr lang="cs-CZ" sz="1400" dirty="0"/>
              <a:t> </a:t>
            </a:r>
            <a:r>
              <a:rPr lang="cs-CZ" sz="1400" dirty="0" err="1"/>
              <a:t>abstract</a:t>
            </a:r>
            <a:r>
              <a:rPr lang="cs-CZ" sz="1400" dirty="0"/>
              <a:t>, mají pouze hlavičku, musí být přepsány (@Override) ve třídách, které dědí abstraktní třídu nebo implementují rozhraní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b="1" dirty="0" err="1"/>
              <a:t>Overloaded</a:t>
            </a:r>
            <a:r>
              <a:rPr lang="cs-CZ" sz="1400" b="1" dirty="0"/>
              <a:t> </a:t>
            </a:r>
            <a:r>
              <a:rPr lang="cs-CZ" sz="1400" b="1" dirty="0" err="1"/>
              <a:t>methods</a:t>
            </a:r>
            <a:r>
              <a:rPr lang="cs-CZ" sz="1400" b="1" dirty="0"/>
              <a:t> </a:t>
            </a:r>
            <a:r>
              <a:rPr lang="cs-CZ" sz="1400" i="1" dirty="0"/>
              <a:t>(metody s přetížením) </a:t>
            </a:r>
            <a:r>
              <a:rPr lang="cs-CZ" sz="1400" dirty="0"/>
              <a:t>– více metod se stejným názvem, ale odlišnými parametry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>
          <a:extLst>
            <a:ext uri="{FF2B5EF4-FFF2-40B4-BE49-F238E27FC236}">
              <a16:creationId xmlns:a16="http://schemas.microsoft.com/office/drawing/2014/main" id="{1B63D254-ABC8-AF68-FD78-ED4C785DC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>
            <a:extLst>
              <a:ext uri="{FF2B5EF4-FFF2-40B4-BE49-F238E27FC236}">
                <a16:creationId xmlns:a16="http://schemas.microsoft.com/office/drawing/2014/main" id="{2A38E4AE-5638-4735-FE52-14D19D642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Příklady</a:t>
            </a:r>
            <a:endParaRPr dirty="0"/>
          </a:p>
        </p:txBody>
      </p:sp>
      <p:pic>
        <p:nvPicPr>
          <p:cNvPr id="5" name="Obrázek 4" descr="Obsah obrázku text, Písmo, snímek obrazovky, design&#10;&#10;Popis byl vytvořen automaticky">
            <a:extLst>
              <a:ext uri="{FF2B5EF4-FFF2-40B4-BE49-F238E27FC236}">
                <a16:creationId xmlns:a16="http://schemas.microsoft.com/office/drawing/2014/main" id="{8797B507-8B0E-1DFF-D41D-0D793850E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2" y="1384293"/>
            <a:ext cx="2316108" cy="967034"/>
          </a:xfrm>
          <a:prstGeom prst="rect">
            <a:avLst/>
          </a:prstGeom>
        </p:spPr>
      </p:pic>
      <p:pic>
        <p:nvPicPr>
          <p:cNvPr id="7" name="Obrázek 6" descr="Obsah obrázku text, Písmo, snímek obrazovky, design&#10;&#10;Popis byl vytvořen automaticky">
            <a:extLst>
              <a:ext uri="{FF2B5EF4-FFF2-40B4-BE49-F238E27FC236}">
                <a16:creationId xmlns:a16="http://schemas.microsoft.com/office/drawing/2014/main" id="{DEC64E9F-F25C-38C5-B2B5-54DB5BA11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222" y="1371668"/>
            <a:ext cx="2345956" cy="99228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2F5081AD-36E5-0EB5-4DB5-4D48426D0A83}"/>
              </a:ext>
            </a:extLst>
          </p:cNvPr>
          <p:cNvSpPr txBox="1"/>
          <p:nvPr/>
        </p:nvSpPr>
        <p:spPr>
          <a:xfrm>
            <a:off x="180411" y="2353225"/>
            <a:ext cx="16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  <a:latin typeface="Anaheim" panose="020B0604020202020204" charset="-18"/>
              </a:rPr>
              <a:t>Instanční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D304B1C-4BBC-C7CA-E83B-4A2091D81181}"/>
              </a:ext>
            </a:extLst>
          </p:cNvPr>
          <p:cNvSpPr txBox="1"/>
          <p:nvPr/>
        </p:nvSpPr>
        <p:spPr>
          <a:xfrm>
            <a:off x="3947892" y="1105004"/>
            <a:ext cx="116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  <a:latin typeface="Anaheim" panose="020B0604020202020204" charset="-18"/>
              </a:rPr>
              <a:t>C#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8112406-C70B-3C34-CACA-1F80A8C6166B}"/>
              </a:ext>
            </a:extLst>
          </p:cNvPr>
          <p:cNvSpPr txBox="1"/>
          <p:nvPr/>
        </p:nvSpPr>
        <p:spPr>
          <a:xfrm>
            <a:off x="1140514" y="1122888"/>
            <a:ext cx="116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  <a:latin typeface="Anaheim" panose="020B0604020202020204" charset="-18"/>
              </a:rPr>
              <a:t>Java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1128B8D-897B-074E-4099-B7621C37FD65}"/>
              </a:ext>
            </a:extLst>
          </p:cNvPr>
          <p:cNvSpPr txBox="1"/>
          <p:nvPr/>
        </p:nvSpPr>
        <p:spPr>
          <a:xfrm>
            <a:off x="5567793" y="883968"/>
            <a:ext cx="16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>
                <a:solidFill>
                  <a:schemeClr val="bg1"/>
                </a:solidFill>
                <a:latin typeface="Anaheim" panose="020B0604020202020204" charset="-18"/>
              </a:rPr>
              <a:t>Overloaded</a:t>
            </a:r>
            <a:endParaRPr lang="cs-CZ" b="1" dirty="0">
              <a:solidFill>
                <a:schemeClr val="bg1"/>
              </a:solidFill>
              <a:latin typeface="Anaheim" panose="020B0604020202020204" charset="-18"/>
            </a:endParaRPr>
          </a:p>
        </p:txBody>
      </p:sp>
      <p:pic>
        <p:nvPicPr>
          <p:cNvPr id="16" name="Obrázek 15" descr="Obsah obrázku text, Písmo, snímek obrazovky&#10;&#10;Popis byl vytvořen automaticky">
            <a:extLst>
              <a:ext uri="{FF2B5EF4-FFF2-40B4-BE49-F238E27FC236}">
                <a16:creationId xmlns:a16="http://schemas.microsoft.com/office/drawing/2014/main" id="{CC615C07-0639-95DA-EAE9-7EAF04D4A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93" y="2661357"/>
            <a:ext cx="2316108" cy="864303"/>
          </a:xfrm>
          <a:prstGeom prst="rect">
            <a:avLst/>
          </a:prstGeom>
        </p:spPr>
      </p:pic>
      <p:pic>
        <p:nvPicPr>
          <p:cNvPr id="18" name="Obrázek 17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A56C297D-AA2A-DE21-3DD8-4938847F5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374" y="2651420"/>
            <a:ext cx="2345956" cy="889433"/>
          </a:xfrm>
          <a:prstGeom prst="rect">
            <a:avLst/>
          </a:prstGeom>
        </p:spPr>
      </p:pic>
      <p:sp>
        <p:nvSpPr>
          <p:cNvPr id="19" name="TextovéPole 18">
            <a:extLst>
              <a:ext uri="{FF2B5EF4-FFF2-40B4-BE49-F238E27FC236}">
                <a16:creationId xmlns:a16="http://schemas.microsoft.com/office/drawing/2014/main" id="{55EB70C1-9BA6-0DEA-0282-8F90F3856523}"/>
              </a:ext>
            </a:extLst>
          </p:cNvPr>
          <p:cNvSpPr txBox="1"/>
          <p:nvPr/>
        </p:nvSpPr>
        <p:spPr>
          <a:xfrm>
            <a:off x="180411" y="3594245"/>
            <a:ext cx="16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  <a:latin typeface="Anaheim" panose="020B0604020202020204" charset="-18"/>
              </a:rPr>
              <a:t>Abstraktní</a:t>
            </a:r>
          </a:p>
        </p:txBody>
      </p:sp>
      <p:pic>
        <p:nvPicPr>
          <p:cNvPr id="21" name="Obrázek 20" descr="Obsah obrázku text, Písmo, snímek obrazovky, Grafika&#10;&#10;Popis byl vytvořen automaticky">
            <a:extLst>
              <a:ext uri="{FF2B5EF4-FFF2-40B4-BE49-F238E27FC236}">
                <a16:creationId xmlns:a16="http://schemas.microsoft.com/office/drawing/2014/main" id="{2653497E-30D8-4C8E-13CC-B92A934D8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093" y="3929194"/>
            <a:ext cx="2316108" cy="744464"/>
          </a:xfrm>
          <a:prstGeom prst="rect">
            <a:avLst/>
          </a:prstGeom>
        </p:spPr>
      </p:pic>
      <p:pic>
        <p:nvPicPr>
          <p:cNvPr id="23" name="Obrázek 22" descr="Obsah obrázku text, Písmo, snímek obrazovky, Grafika&#10;&#10;Popis byl vytvořen automaticky">
            <a:extLst>
              <a:ext uri="{FF2B5EF4-FFF2-40B4-BE49-F238E27FC236}">
                <a16:creationId xmlns:a16="http://schemas.microsoft.com/office/drawing/2014/main" id="{BD8515A1-0155-DD66-CAEB-014F21A1F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0374" y="3928484"/>
            <a:ext cx="2345956" cy="744464"/>
          </a:xfrm>
          <a:prstGeom prst="rect">
            <a:avLst/>
          </a:prstGeom>
        </p:spPr>
      </p:pic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A620DAF7-DBD0-7CBF-B224-D3F66BD78494}"/>
              </a:ext>
            </a:extLst>
          </p:cNvPr>
          <p:cNvCxnSpPr>
            <a:cxnSpLocks/>
          </p:cNvCxnSpPr>
          <p:nvPr/>
        </p:nvCxnSpPr>
        <p:spPr>
          <a:xfrm>
            <a:off x="5472000" y="1012200"/>
            <a:ext cx="0" cy="369124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F652E10-BA6D-A827-A130-4278D0585C0F}"/>
              </a:ext>
            </a:extLst>
          </p:cNvPr>
          <p:cNvSpPr txBox="1"/>
          <p:nvPr/>
        </p:nvSpPr>
        <p:spPr>
          <a:xfrm>
            <a:off x="180411" y="920641"/>
            <a:ext cx="16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  <a:latin typeface="Anaheim" panose="020B0604020202020204" charset="-18"/>
              </a:rPr>
              <a:t>Statické</a:t>
            </a:r>
          </a:p>
        </p:txBody>
      </p:sp>
      <p:pic>
        <p:nvPicPr>
          <p:cNvPr id="36" name="Obrázek 35" descr="Obsah obrázku text, Písmo, snímek obrazovky, řada/pruh&#10;&#10;Popis byl vytvořen automaticky">
            <a:extLst>
              <a:ext uri="{FF2B5EF4-FFF2-40B4-BE49-F238E27FC236}">
                <a16:creationId xmlns:a16="http://schemas.microsoft.com/office/drawing/2014/main" id="{5CD96D4B-4A01-61BF-76C4-3053479037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5704" y="1377093"/>
            <a:ext cx="2975938" cy="675309"/>
          </a:xfrm>
          <a:prstGeom prst="rect">
            <a:avLst/>
          </a:prstGeom>
        </p:spPr>
      </p:pic>
      <p:pic>
        <p:nvPicPr>
          <p:cNvPr id="38" name="Obrázek 37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469E5B46-830A-C04C-7320-B99B8AC14E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5704" y="2377430"/>
            <a:ext cx="2968338" cy="669000"/>
          </a:xfrm>
          <a:prstGeom prst="rect">
            <a:avLst/>
          </a:prstGeom>
        </p:spPr>
      </p:pic>
      <p:sp>
        <p:nvSpPr>
          <p:cNvPr id="39" name="TextovéPole 38">
            <a:extLst>
              <a:ext uri="{FF2B5EF4-FFF2-40B4-BE49-F238E27FC236}">
                <a16:creationId xmlns:a16="http://schemas.microsoft.com/office/drawing/2014/main" id="{B284FEFC-BF52-12FA-6CAC-5B8F9E1DAFC5}"/>
              </a:ext>
            </a:extLst>
          </p:cNvPr>
          <p:cNvSpPr txBox="1"/>
          <p:nvPr/>
        </p:nvSpPr>
        <p:spPr>
          <a:xfrm>
            <a:off x="5567142" y="1115198"/>
            <a:ext cx="116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  <a:latin typeface="Anaheim" panose="020B0604020202020204" charset="-18"/>
              </a:rPr>
              <a:t>Java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F81390C-088B-7498-839E-21312B454484}"/>
              </a:ext>
            </a:extLst>
          </p:cNvPr>
          <p:cNvSpPr txBox="1"/>
          <p:nvPr/>
        </p:nvSpPr>
        <p:spPr>
          <a:xfrm>
            <a:off x="5592108" y="2078527"/>
            <a:ext cx="116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  <a:latin typeface="Anaheim" panose="020B0604020202020204" charset="-18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415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B1020E68-29F9-E274-B8DB-5B9262633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785B7107-0FEB-2C24-14E9-A1E13323B9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400" y="2347800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600" dirty="0"/>
              <a:t>Rekurze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92097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>
          <a:extLst>
            <a:ext uri="{FF2B5EF4-FFF2-40B4-BE49-F238E27FC236}">
              <a16:creationId xmlns:a16="http://schemas.microsoft.com/office/drawing/2014/main" id="{E9C7F971-EFB2-6857-4586-A9B38458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>
            <a:extLst>
              <a:ext uri="{FF2B5EF4-FFF2-40B4-BE49-F238E27FC236}">
                <a16:creationId xmlns:a16="http://schemas.microsoft.com/office/drawing/2014/main" id="{A8663F4D-2E06-F8D5-B079-FAC89C9D9B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9525" y="22154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Je to technika, kdy metoda volá sama sebe. Používá se  pro řešení problémů, které lze rozdělit na menší podproblémy.</a:t>
            </a:r>
            <a:endParaRPr dirty="0"/>
          </a:p>
        </p:txBody>
      </p:sp>
      <p:sp>
        <p:nvSpPr>
          <p:cNvPr id="381" name="Google Shape;381;p33">
            <a:extLst>
              <a:ext uri="{FF2B5EF4-FFF2-40B4-BE49-F238E27FC236}">
                <a16:creationId xmlns:a16="http://schemas.microsoft.com/office/drawing/2014/main" id="{DE04B3CC-0EBA-0A00-2679-CD20A73A5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Rekurze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08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E5C8E7AC-3623-D740-FE6C-74D85FB7D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>
            <a:extLst>
              <a:ext uri="{FF2B5EF4-FFF2-40B4-BE49-F238E27FC236}">
                <a16:creationId xmlns:a16="http://schemas.microsoft.com/office/drawing/2014/main" id="{BBAEB28E-6CA0-375F-D5F6-8DC911647F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74FB3495-C1A7-C287-4B3E-9C4A52D87E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000" y="1756650"/>
            <a:ext cx="4435199" cy="287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1. Ukončovací podmínka</a:t>
            </a:r>
          </a:p>
          <a:p>
            <a:pPr marL="742950" lvl="1" indent="-285750">
              <a:buFontTx/>
              <a:buChar char="-"/>
            </a:pPr>
            <a:r>
              <a:rPr lang="cs-CZ" dirty="0"/>
              <a:t>Ukončovací podmínka, zabraňující nekonečné rekurzi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2. Rekurzivní volání</a:t>
            </a:r>
          </a:p>
          <a:p>
            <a:pPr marL="742950" lvl="1" indent="-285750">
              <a:buFontTx/>
              <a:buChar char="-"/>
            </a:pPr>
            <a:r>
              <a:rPr lang="cs-CZ" dirty="0"/>
              <a:t>Volání metody s jednodušším problémem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742950" lvl="1" indent="-285750">
              <a:buFontTx/>
              <a:buChar char="-"/>
            </a:pPr>
            <a:endParaRPr lang="cs-CZ" b="1" dirty="0"/>
          </a:p>
          <a:p>
            <a:pPr marL="742950" lvl="1" indent="-285750">
              <a:buFontTx/>
              <a:buChar char="-"/>
            </a:pPr>
            <a:endParaRPr lang="cs-CZ" b="1" dirty="0"/>
          </a:p>
          <a:p>
            <a:pPr marL="457200" lvl="1" indent="0"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E7BB6958-788E-D448-CE6E-89A00F3F9A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49530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solidFill>
                  <a:schemeClr val="dk2"/>
                </a:solidFill>
              </a:rPr>
              <a:t>Vlastnosti rekurze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FF258959-08B6-674B-1DAE-815804A5B366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46740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706</Words>
  <Application>Microsoft Office PowerPoint</Application>
  <PresentationFormat>Předvádění na obrazovce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Anaheim</vt:lpstr>
      <vt:lpstr>Roboto Condensed Light</vt:lpstr>
      <vt:lpstr>Nunito Light</vt:lpstr>
      <vt:lpstr>Raleway SemiBold</vt:lpstr>
      <vt:lpstr>Arial</vt:lpstr>
      <vt:lpstr>Overpass Mono</vt:lpstr>
      <vt:lpstr>Roboto</vt:lpstr>
      <vt:lpstr>Programming Lesson by Slidesgo</vt:lpstr>
      <vt:lpstr>Podprogramy a Rekurze</vt:lpstr>
      <vt:lpstr>Podprogramy</vt:lpstr>
      <vt:lpstr>Podprogramy</vt:lpstr>
      <vt:lpstr>Vlastnosti metod</vt:lpstr>
      <vt:lpstr>Typy podprogramů</vt:lpstr>
      <vt:lpstr>Příklady</vt:lpstr>
      <vt:lpstr>Rekurze</vt:lpstr>
      <vt:lpstr>Rekurze</vt:lpstr>
      <vt:lpstr>Vlastnosti rekurze</vt:lpstr>
      <vt:lpstr>Příklad rekurze</vt:lpstr>
      <vt:lpstr>Výhody a nevýhody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Petrovský David</cp:lastModifiedBy>
  <cp:revision>16</cp:revision>
  <dcterms:modified xsi:type="dcterms:W3CDTF">2025-01-04T16:25:02Z</dcterms:modified>
</cp:coreProperties>
</file>