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5" r:id="rId8"/>
    <p:sldId id="262" r:id="rId9"/>
    <p:sldId id="264" r:id="rId10"/>
    <p:sldId id="261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7934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5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4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33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7658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3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46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64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1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9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0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AE44C0-0069-49B2-9617-F62EF34D43DB}" type="datetimeFigureOut">
              <a:rPr lang="cs-CZ" smtClean="0"/>
              <a:t>22.11.2022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9BC8FF-E967-44D0-A397-7503AD998D0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ASCII" TargetMode="External"/><Relationship Id="rId3" Type="http://schemas.openxmlformats.org/officeDocument/2006/relationships/hyperlink" Target="https://cs.wikipedia.org/wiki/Unicode" TargetMode="External"/><Relationship Id="rId7" Type="http://schemas.openxmlformats.org/officeDocument/2006/relationships/hyperlink" Target="https://cs.wikipedia.org/wiki/ISO_8859-2" TargetMode="External"/><Relationship Id="rId2" Type="http://schemas.openxmlformats.org/officeDocument/2006/relationships/hyperlink" Target="https://cs.frwiki.wiki/wiki/Format_ouve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CP852" TargetMode="External"/><Relationship Id="rId5" Type="http://schemas.openxmlformats.org/officeDocument/2006/relationships/hyperlink" Target="https://cs.wikipedia.org/wiki/Windows-1250" TargetMode="External"/><Relationship Id="rId10" Type="http://schemas.openxmlformats.org/officeDocument/2006/relationships/hyperlink" Target="https://cs.wikipedia.org/wiki/TrueType" TargetMode="External"/><Relationship Id="rId4" Type="http://schemas.openxmlformats.org/officeDocument/2006/relationships/hyperlink" Target="https://cs.wikipedia.org/wiki/UTF-8" TargetMode="External"/><Relationship Id="rId9" Type="http://schemas.openxmlformats.org/officeDocument/2006/relationships/hyperlink" Target="https://cs.wikipedia.org/wiki/OpenTyp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8AAB2-196A-0ED5-AF9F-BB6EC03C6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Datové formáty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B0CDC0-4DE9-3117-D067-D191338DE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9321" y="4700606"/>
            <a:ext cx="2631347" cy="996193"/>
          </a:xfrm>
        </p:spPr>
        <p:txBody>
          <a:bodyPr>
            <a:normAutofit fontScale="85000" lnSpcReduction="20000"/>
          </a:bodyPr>
          <a:lstStyle/>
          <a:p>
            <a:pPr algn="r"/>
            <a:endParaRPr lang="cs-CZ" dirty="0"/>
          </a:p>
          <a:p>
            <a:pPr algn="r"/>
            <a:r>
              <a:rPr lang="cs-CZ" dirty="0"/>
              <a:t>Honzl František</a:t>
            </a:r>
          </a:p>
          <a:p>
            <a:pPr algn="r"/>
            <a:r>
              <a:rPr lang="cs-CZ" dirty="0"/>
              <a:t>Drápal Matyáš</a:t>
            </a:r>
          </a:p>
        </p:txBody>
      </p:sp>
    </p:spTree>
    <p:extLst>
      <p:ext uri="{BB962C8B-B14F-4D97-AF65-F5344CB8AC3E}">
        <p14:creationId xmlns:p14="http://schemas.microsoft.com/office/powerpoint/2010/main" val="39092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1E3F3-8A99-D585-BF41-54E32429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Unicode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25CEE-13FE-E1DD-8244-91367D3C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tabulka znaků všech existujících abeced </a:t>
            </a:r>
          </a:p>
          <a:p>
            <a:r>
              <a:rPr lang="cs-CZ" sz="1800" dirty="0"/>
              <a:t>Obsahuje více než 140 000 znaků </a:t>
            </a:r>
          </a:p>
          <a:p>
            <a:r>
              <a:rPr lang="cs-CZ" sz="1800" dirty="0"/>
              <a:t>Mezi cíle UNICODU patří: jednotnost, univerzálnost, jednoznačnost, maximální využití </a:t>
            </a:r>
          </a:p>
          <a:p>
            <a:r>
              <a:rPr lang="cs-CZ" sz="1800" dirty="0"/>
              <a:t>Využití je například ve Windows, Linux, HTML </a:t>
            </a:r>
          </a:p>
          <a:p>
            <a:r>
              <a:rPr lang="cs-CZ" sz="1800" dirty="0"/>
              <a:t>Základem tabulky je ASCII </a:t>
            </a:r>
          </a:p>
        </p:txBody>
      </p:sp>
    </p:spTree>
    <p:extLst>
      <p:ext uri="{BB962C8B-B14F-4D97-AF65-F5344CB8AC3E}">
        <p14:creationId xmlns:p14="http://schemas.microsoft.com/office/powerpoint/2010/main" val="22004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BB16F9-DB6F-7F4B-F4ED-0A2AD73F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UTF-8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DF1774-FA31-E2C9-F9DA-49B0CEEA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způsob kódování řetězců znaku UNICODE do sekvencí bajtů </a:t>
            </a:r>
          </a:p>
          <a:p>
            <a:r>
              <a:rPr lang="cs-CZ" sz="1800" dirty="0"/>
              <a:t>Používá proměnnou délku znaku od 1 bajtu až do 4 bajtů</a:t>
            </a:r>
          </a:p>
          <a:p>
            <a:r>
              <a:rPr lang="cs-CZ" sz="1800" b="0" i="0" dirty="0">
                <a:solidFill>
                  <a:srgbClr val="202122"/>
                </a:solidFill>
                <a:effectLst/>
              </a:rPr>
              <a:t>navržen pro zpětnou kompatibilitu s </a:t>
            </a:r>
            <a:r>
              <a:rPr lang="cs-CZ" sz="1800" dirty="0">
                <a:solidFill>
                  <a:schemeClr val="tx1"/>
                </a:solidFill>
              </a:rPr>
              <a:t>ASCII</a:t>
            </a:r>
          </a:p>
          <a:p>
            <a:r>
              <a:rPr lang="cs-CZ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sz="1800" b="0" i="0" dirty="0">
                <a:solidFill>
                  <a:srgbClr val="202122"/>
                </a:solidFill>
                <a:effectLst/>
              </a:rPr>
              <a:t>má totožný způsob kódování 1 bajtových znaků.</a:t>
            </a:r>
            <a:endParaRPr lang="cs-CZ" sz="1800" dirty="0">
              <a:solidFill>
                <a:schemeClr val="tx1"/>
              </a:solidFill>
            </a:endParaRPr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61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F56241-C132-21C0-FF3C-B0E6A17C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Soubor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2B4200-E0BA-A8CE-0FEB-8B6EA2DB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3662"/>
            <a:ext cx="9601200" cy="3581400"/>
          </a:xfrm>
        </p:spPr>
        <p:txBody>
          <a:bodyPr>
            <a:noAutofit/>
          </a:bodyPr>
          <a:lstStyle/>
          <a:p>
            <a:r>
              <a:rPr lang="cs-CZ" sz="1400" dirty="0"/>
              <a:t>je pojmenovaná sada dat, uložená na nějakém datovém médiu</a:t>
            </a:r>
          </a:p>
          <a:p>
            <a:r>
              <a:rPr lang="cs-CZ" sz="1400" dirty="0"/>
              <a:t>Obsahem mohou být různá data </a:t>
            </a:r>
          </a:p>
          <a:p>
            <a:r>
              <a:rPr lang="cs-CZ" sz="1400" dirty="0"/>
              <a:t>Podle toho, jak má být obsah souboru interpretován lze soubory rozdělit na textové a binární</a:t>
            </a:r>
          </a:p>
          <a:p>
            <a:r>
              <a:rPr lang="cs-CZ" sz="1400" dirty="0"/>
              <a:t>Vlastnosti souborů: </a:t>
            </a:r>
          </a:p>
          <a:p>
            <a:r>
              <a:rPr lang="cs-CZ" sz="1400" b="1" dirty="0"/>
              <a:t>Jméno</a:t>
            </a:r>
            <a:r>
              <a:rPr lang="cs-CZ" sz="1400" dirty="0"/>
              <a:t> - symbolické jméno v lidsky čitelné podobě  </a:t>
            </a:r>
          </a:p>
          <a:p>
            <a:r>
              <a:rPr lang="cs-CZ" sz="1400" b="1" dirty="0"/>
              <a:t>Typ</a:t>
            </a:r>
            <a:r>
              <a:rPr lang="cs-CZ" sz="1400" dirty="0"/>
              <a:t> – určuje způsob užití a zpravování </a:t>
            </a:r>
          </a:p>
          <a:p>
            <a:r>
              <a:rPr lang="cs-CZ" sz="1400" b="1" dirty="0"/>
              <a:t>Lokace</a:t>
            </a:r>
            <a:r>
              <a:rPr lang="cs-CZ" sz="1400" dirty="0"/>
              <a:t> – ukazatel na zařízení a na umístění na něm </a:t>
            </a:r>
          </a:p>
          <a:p>
            <a:r>
              <a:rPr lang="cs-CZ" sz="1400" b="1" dirty="0"/>
              <a:t>Velikost</a:t>
            </a:r>
            <a:r>
              <a:rPr lang="cs-CZ" sz="1400" dirty="0"/>
              <a:t> – aktuální velikost a jeho max. možná velikost </a:t>
            </a:r>
          </a:p>
          <a:p>
            <a:r>
              <a:rPr lang="cs-CZ" sz="1400" b="1" dirty="0"/>
              <a:t>Ochrana</a:t>
            </a:r>
            <a:r>
              <a:rPr lang="cs-CZ" sz="1400" dirty="0"/>
              <a:t> – informace o ochraně a přístupu </a:t>
            </a:r>
          </a:p>
          <a:p>
            <a:r>
              <a:rPr lang="cs-CZ" sz="1400" b="1" dirty="0"/>
              <a:t>Datum, čas a uživatelská identifikace </a:t>
            </a:r>
          </a:p>
          <a:p>
            <a:endParaRPr lang="cs-CZ" sz="1400" dirty="0"/>
          </a:p>
          <a:p>
            <a:r>
              <a:rPr lang="cs-CZ" sz="1400" dirty="0"/>
              <a:t>Atributy souborů jsou R – pro čtení, S – systémový, H – skrytý a </a:t>
            </a:r>
            <a:r>
              <a:rPr lang="cs-CZ" sz="1400" dirty="0" err="1"/>
              <a:t>A</a:t>
            </a:r>
            <a:r>
              <a:rPr lang="cs-CZ" sz="1400" dirty="0"/>
              <a:t> – přepisovatelný.</a:t>
            </a:r>
          </a:p>
        </p:txBody>
      </p:sp>
    </p:spTree>
    <p:extLst>
      <p:ext uri="{BB962C8B-B14F-4D97-AF65-F5344CB8AC3E}">
        <p14:creationId xmlns:p14="http://schemas.microsoft.com/office/powerpoint/2010/main" val="16095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E51A336D-7291-ECFA-0357-8D90BBFC3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67689"/>
              </p:ext>
            </p:extLst>
          </p:nvPr>
        </p:nvGraphicFramePr>
        <p:xfrm>
          <a:off x="1295401" y="356532"/>
          <a:ext cx="9593508" cy="616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836">
                  <a:extLst>
                    <a:ext uri="{9D8B030D-6E8A-4147-A177-3AD203B41FA5}">
                      <a16:colId xmlns:a16="http://schemas.microsoft.com/office/drawing/2014/main" val="2466110126"/>
                    </a:ext>
                  </a:extLst>
                </a:gridCol>
                <a:gridCol w="3197836">
                  <a:extLst>
                    <a:ext uri="{9D8B030D-6E8A-4147-A177-3AD203B41FA5}">
                      <a16:colId xmlns:a16="http://schemas.microsoft.com/office/drawing/2014/main" val="1346940091"/>
                    </a:ext>
                  </a:extLst>
                </a:gridCol>
                <a:gridCol w="3197836">
                  <a:extLst>
                    <a:ext uri="{9D8B030D-6E8A-4147-A177-3AD203B41FA5}">
                      <a16:colId xmlns:a16="http://schemas.microsoft.com/office/drawing/2014/main" val="3029066006"/>
                    </a:ext>
                  </a:extLst>
                </a:gridCol>
              </a:tblGrid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Přípona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Funkce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00706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Spustitelný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exe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com</a:t>
                      </a:r>
                      <a:r>
                        <a:rPr lang="cs-CZ" dirty="0"/>
                        <a:t>,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Spuštění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84922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Objektový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obj</a:t>
                      </a:r>
                      <a:r>
                        <a:rPr lang="cs-CZ" dirty="0"/>
                        <a:t>,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Přeložený nelinkovaný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8181"/>
                  </a:ext>
                </a:extLst>
              </a:tr>
              <a:tr h="928679">
                <a:tc>
                  <a:txBody>
                    <a:bodyPr/>
                    <a:lstStyle/>
                    <a:p>
                      <a:r>
                        <a:rPr lang="cs-CZ" dirty="0"/>
                        <a:t>Zdrojový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c, p, pas, f77, </a:t>
                      </a:r>
                      <a:r>
                        <a:rPr lang="cs-CZ" dirty="0" err="1"/>
                        <a:t>asm</a:t>
                      </a:r>
                      <a:r>
                        <a:rPr lang="cs-CZ" dirty="0"/>
                        <a:t>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Zdrojový text v programovacím jazyce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8741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Dávkový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bat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Příkazy pro </a:t>
                      </a:r>
                      <a:r>
                        <a:rPr lang="cs-CZ" dirty="0" err="1"/>
                        <a:t>interpreter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78966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txt</a:t>
                      </a:r>
                      <a:r>
                        <a:rPr lang="cs-CZ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Textová data, dokument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87445"/>
                  </a:ext>
                </a:extLst>
              </a:tr>
              <a:tr h="928679">
                <a:tc>
                  <a:txBody>
                    <a:bodyPr/>
                    <a:lstStyle/>
                    <a:p>
                      <a:r>
                        <a:rPr lang="cs-CZ" dirty="0"/>
                        <a:t>Textový procesor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wp</a:t>
                      </a:r>
                      <a:r>
                        <a:rPr lang="cs-CZ" dirty="0"/>
                        <a:t>, tex, </a:t>
                      </a:r>
                      <a:r>
                        <a:rPr lang="cs-CZ" dirty="0" err="1"/>
                        <a:t>rtf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Různé formáty textových procesorů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3471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Knihovny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lib,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Knihovny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57075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Tiskový, Grafický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ps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dvi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gif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ASCII nebo binární soubor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39091"/>
                  </a:ext>
                </a:extLst>
              </a:tr>
              <a:tr h="538044">
                <a:tc>
                  <a:txBody>
                    <a:bodyPr/>
                    <a:lstStyle/>
                    <a:p>
                      <a:r>
                        <a:rPr lang="cs-CZ" dirty="0"/>
                        <a:t>Archivní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arc</a:t>
                      </a:r>
                      <a:r>
                        <a:rPr lang="cs-CZ" dirty="0"/>
                        <a:t>, zip, </a:t>
                      </a:r>
                      <a:r>
                        <a:rPr lang="cs-CZ" dirty="0" err="1"/>
                        <a:t>arj</a:t>
                      </a:r>
                      <a:r>
                        <a:rPr lang="cs-CZ" dirty="0"/>
                        <a:t>, 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Archivující soubory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8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512EF-752F-31FF-4362-B364130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Převod formátů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0488FE-92B4-B4FD-093F-9CC6512B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lze převádět příbuzné formáty </a:t>
            </a:r>
          </a:p>
          <a:p>
            <a:r>
              <a:rPr lang="cs-CZ" sz="1800" dirty="0"/>
              <a:t>Pomocí aplikačního softwaru (Import, Export) </a:t>
            </a:r>
          </a:p>
          <a:p>
            <a:r>
              <a:rPr lang="cs-CZ" sz="1800" dirty="0"/>
              <a:t>Každý aplikační software zanechává stopy !</a:t>
            </a:r>
          </a:p>
          <a:p>
            <a:endParaRPr lang="cs-CZ" sz="1600" dirty="0"/>
          </a:p>
          <a:p>
            <a:pPr marL="0" indent="0">
              <a:buNone/>
            </a:pPr>
            <a:endParaRPr lang="cs-CZ" sz="1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43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3AE3D-2563-7D77-6E1D-588C99A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Komprese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8E445-3F8F-C8F7-0417-365314E5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používá za účelem zmenšení objemu dat</a:t>
            </a:r>
          </a:p>
          <a:p>
            <a:r>
              <a:rPr lang="cs-CZ" sz="1800" dirty="0"/>
              <a:t>Ztrátová komprese (zvuk, obrázky) se používá tam, kde je možné ztrátu některých informací tolerovat</a:t>
            </a:r>
          </a:p>
          <a:p>
            <a:r>
              <a:rPr lang="cs-CZ" sz="1800" dirty="0"/>
              <a:t>Bezeztrátová komprese (.</a:t>
            </a:r>
            <a:r>
              <a:rPr lang="cs-CZ" sz="1800" dirty="0" err="1"/>
              <a:t>wmv</a:t>
            </a:r>
            <a:r>
              <a:rPr lang="cs-CZ" sz="1800" dirty="0"/>
              <a:t>, .</a:t>
            </a:r>
            <a:r>
              <a:rPr lang="cs-CZ" sz="1800" dirty="0" err="1"/>
              <a:t>bmp</a:t>
            </a:r>
            <a:r>
              <a:rPr lang="cs-CZ" sz="1800" dirty="0"/>
              <a:t>) není tak účinná jako ztrátová ale nic se neztratí </a:t>
            </a:r>
            <a:r>
              <a:rPr lang="cs-CZ" sz="1800" dirty="0">
                <a:sym typeface="Wingdings" panose="05000000000000000000" pitchFamily="2" charset="2"/>
              </a:rPr>
              <a:t></a:t>
            </a:r>
            <a:endParaRPr lang="cs-CZ" sz="1800" dirty="0"/>
          </a:p>
          <a:p>
            <a:r>
              <a:rPr lang="cs-CZ" sz="1800" dirty="0"/>
              <a:t>Používá se tam, kde ztráta jednoho znaku by mohla znamenat nenávratné poškození dat</a:t>
            </a:r>
          </a:p>
        </p:txBody>
      </p:sp>
    </p:spTree>
    <p:extLst>
      <p:ext uri="{BB962C8B-B14F-4D97-AF65-F5344CB8AC3E}">
        <p14:creationId xmlns:p14="http://schemas.microsoft.com/office/powerpoint/2010/main" val="11269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3171A-E64C-91BB-2AEB-715DC498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True</a:t>
            </a:r>
            <a:r>
              <a:rPr lang="cs-CZ" dirty="0"/>
              <a:t> 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D06CD1-E60F-3293-2B7B-B340BD0E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standart pro popis vektorových počítačových písem</a:t>
            </a:r>
          </a:p>
          <a:p>
            <a:r>
              <a:rPr lang="cs-CZ" sz="1800" dirty="0"/>
              <a:t>Vyvinutý koncem 80. let společností Apple</a:t>
            </a:r>
          </a:p>
          <a:p>
            <a:r>
              <a:rPr lang="cs-CZ" sz="1800" dirty="0"/>
              <a:t>Využívá i MS Windows a Gnu/Linux </a:t>
            </a:r>
          </a:p>
          <a:p>
            <a:r>
              <a:rPr lang="cs-CZ" sz="1800" dirty="0"/>
              <a:t>Má příponu TTF</a:t>
            </a:r>
          </a:p>
          <a:p>
            <a:r>
              <a:rPr lang="cs-CZ" sz="1800" dirty="0"/>
              <a:t>Konkurent fontů Adobe Type 1, v jazyce </a:t>
            </a:r>
            <a:r>
              <a:rPr lang="cs-CZ" sz="1800" dirty="0" err="1"/>
              <a:t>PostScript</a:t>
            </a:r>
            <a:endParaRPr lang="cs-CZ" sz="18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1800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1133E1-8953-7085-5719-BB237CF8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Open 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37017E-83E5-D43E-90E4-C72AC41D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standard pro popis vektorových počítačových písem – fontů </a:t>
            </a:r>
          </a:p>
          <a:p>
            <a:r>
              <a:rPr lang="cs-CZ" sz="1800" dirty="0"/>
              <a:t>Vyvinutý společností Microsoft </a:t>
            </a:r>
          </a:p>
          <a:p>
            <a:r>
              <a:rPr lang="cs-CZ" sz="1800" dirty="0"/>
              <a:t>Nástupce standardu </a:t>
            </a:r>
            <a:r>
              <a:rPr lang="cs-CZ" sz="1800" dirty="0" err="1"/>
              <a:t>True</a:t>
            </a:r>
            <a:r>
              <a:rPr lang="cs-CZ" sz="1800" dirty="0"/>
              <a:t> Type </a:t>
            </a:r>
          </a:p>
          <a:p>
            <a:r>
              <a:rPr lang="cs-CZ" sz="1800" dirty="0"/>
              <a:t>Využití v MS Windows, Mac OS X a Linux s příponou OTF, i když se používá i starší přípona TTF </a:t>
            </a:r>
          </a:p>
          <a:p>
            <a:r>
              <a:rPr lang="cs-CZ" sz="1800" dirty="0"/>
              <a:t>Jeden soubor může popisovat až 65 536 znaků </a:t>
            </a:r>
          </a:p>
          <a:p>
            <a:r>
              <a:rPr lang="cs-CZ" sz="1800" dirty="0"/>
              <a:t>Přenositelný mezi systémy Windows , Apple a Unix</a:t>
            </a:r>
          </a:p>
        </p:txBody>
      </p:sp>
    </p:spTree>
    <p:extLst>
      <p:ext uri="{BB962C8B-B14F-4D97-AF65-F5344CB8AC3E}">
        <p14:creationId xmlns:p14="http://schemas.microsoft.com/office/powerpoint/2010/main" val="2486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452C8F-C736-B3A3-3CDC-B7EA1A6A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PDF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D448F2-9C6E-1FCA-8452-FAAEAC17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PDF (Portable </a:t>
            </a:r>
            <a:r>
              <a:rPr lang="cs-CZ" sz="1800" dirty="0" err="1"/>
              <a:t>Document</a:t>
            </a:r>
            <a:r>
              <a:rPr lang="cs-CZ" sz="1800" dirty="0"/>
              <a:t> </a:t>
            </a:r>
            <a:r>
              <a:rPr lang="cs-CZ" sz="1800" dirty="0" err="1"/>
              <a:t>Format</a:t>
            </a:r>
            <a:r>
              <a:rPr lang="cs-CZ" sz="1800" dirty="0"/>
              <a:t> - přenosný formát dokumentů) byl vyvinutý firmou Adobe pro ukládání dokumentů nezávisle na SW a HW </a:t>
            </a:r>
          </a:p>
          <a:p>
            <a:r>
              <a:rPr lang="cs-CZ" sz="1800" dirty="0"/>
              <a:t>PDF může obsahovat obrázky i texty </a:t>
            </a:r>
          </a:p>
          <a:p>
            <a:r>
              <a:rPr lang="cs-CZ" sz="1800" dirty="0"/>
              <a:t>Stejné zobrazení na všech zařízeních</a:t>
            </a:r>
          </a:p>
          <a:p>
            <a:r>
              <a:rPr lang="cs-CZ" sz="1800" dirty="0"/>
              <a:t>Je založen na jazyce </a:t>
            </a:r>
            <a:r>
              <a:rPr lang="cs-CZ" sz="1800" dirty="0" err="1"/>
              <a:t>PostScript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3393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D749E8-6896-CBAF-C58A-AD803A3F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DF2AC5-EEB5-9729-E2FB-F7A0A863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ODF (</a:t>
            </a:r>
            <a:r>
              <a:rPr lang="cs-CZ" sz="1800" dirty="0" err="1"/>
              <a:t>OpenDocument</a:t>
            </a:r>
            <a:r>
              <a:rPr lang="cs-CZ" sz="1800" dirty="0"/>
              <a:t>) je formát pro ukládání textových dokumentů, prezentací, tabulek, grafů a databází</a:t>
            </a:r>
          </a:p>
          <a:p>
            <a:r>
              <a:rPr lang="cs-CZ" sz="1800" dirty="0"/>
              <a:t>Využívá se v programech </a:t>
            </a:r>
            <a:r>
              <a:rPr lang="cs-CZ" sz="1800" dirty="0" err="1"/>
              <a:t>OpenOffice</a:t>
            </a:r>
            <a:r>
              <a:rPr lang="cs-CZ" sz="1800" dirty="0"/>
              <a:t> </a:t>
            </a:r>
          </a:p>
          <a:p>
            <a:r>
              <a:rPr lang="cs-CZ" sz="1800" dirty="0"/>
              <a:t>Založen na XML</a:t>
            </a:r>
          </a:p>
          <a:p>
            <a:r>
              <a:rPr lang="cs-CZ" sz="1800" dirty="0"/>
              <a:t>Alternativa pro uzavřené formáty X Microsoft Office (*.</a:t>
            </a:r>
            <a:r>
              <a:rPr lang="cs-CZ" sz="1800" dirty="0" err="1"/>
              <a:t>docx</a:t>
            </a:r>
            <a:r>
              <a:rPr lang="cs-CZ" sz="1800" dirty="0"/>
              <a:t>, *.</a:t>
            </a:r>
            <a:r>
              <a:rPr lang="cs-CZ" sz="1800" dirty="0" err="1"/>
              <a:t>xls</a:t>
            </a:r>
            <a:r>
              <a:rPr lang="cs-CZ" sz="1800" dirty="0"/>
              <a:t> a *.</a:t>
            </a:r>
            <a:r>
              <a:rPr lang="cs-CZ" sz="1800" dirty="0" err="1"/>
              <a:t>pptx</a:t>
            </a:r>
            <a:r>
              <a:rPr lang="cs-CZ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36034B-4EDE-6DF3-C6FF-1ABBC498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formát?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35475C-31B4-694D-FD1F-44509717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způsob, jakým jsou (zpravidla v nějakém souboru) organizována data, tj. veškeré obsažené informace a způsob reprezentace dat a jejich následná interpretace</a:t>
            </a:r>
          </a:p>
          <a:p>
            <a:r>
              <a:rPr lang="cs-CZ" sz="1800" b="0" i="0" dirty="0">
                <a:solidFill>
                  <a:srgbClr val="222222"/>
                </a:solidFill>
                <a:effectLst/>
              </a:rPr>
              <a:t>šablona, kde jsou data umístěna na konkrétní místa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7102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C5798-968E-CB22-6607-8F2232A1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84B097-21B4-A824-FF6C-ADCB54AD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https://cs.frwiki.wiki/wiki/Format_ouvert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https://cs.wikipedia.org/wiki/Unicode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https://cs.wikipedia.org/wiki/UTF-8</a:t>
            </a:r>
            <a:endParaRPr lang="cs-CZ" dirty="0"/>
          </a:p>
          <a:p>
            <a:r>
              <a:rPr lang="cs-CZ" dirty="0">
                <a:hlinkClick r:id="rId5"/>
              </a:rPr>
              <a:t>https://cs.wikipedia.org/wiki/Windows-1250</a:t>
            </a:r>
            <a:endParaRPr lang="cs-CZ" dirty="0"/>
          </a:p>
          <a:p>
            <a:r>
              <a:rPr lang="cs-CZ" dirty="0">
                <a:hlinkClick r:id="rId6"/>
              </a:rPr>
              <a:t>https://cs.wikipedia.org/wiki/CP852</a:t>
            </a:r>
            <a:endParaRPr lang="cs-CZ" dirty="0"/>
          </a:p>
          <a:p>
            <a:r>
              <a:rPr lang="cs-CZ" dirty="0">
                <a:hlinkClick r:id="rId7"/>
              </a:rPr>
              <a:t>https://cs.wikipedia.org/wiki/ISO_8859-2</a:t>
            </a:r>
            <a:endParaRPr lang="cs-CZ" dirty="0"/>
          </a:p>
          <a:p>
            <a:r>
              <a:rPr lang="cs-CZ" dirty="0">
                <a:hlinkClick r:id="rId8"/>
              </a:rPr>
              <a:t>https://cs.wikipedia.org/wiki/ASCII</a:t>
            </a:r>
            <a:endParaRPr lang="cs-CZ" dirty="0"/>
          </a:p>
          <a:p>
            <a:r>
              <a:rPr lang="cs-CZ" dirty="0">
                <a:hlinkClick r:id="rId9"/>
              </a:rPr>
              <a:t>https://cs.wikipedia.org/wiki/OpenType</a:t>
            </a:r>
            <a:endParaRPr lang="cs-CZ" dirty="0"/>
          </a:p>
          <a:p>
            <a:r>
              <a:rPr lang="cs-CZ" dirty="0">
                <a:hlinkClick r:id="rId10"/>
              </a:rPr>
              <a:t>https://cs.wikipedia.org/wiki/TrueType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56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43C74-0E3D-A368-7809-65DD1A9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Bit a byte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3CCCB-C292-9B62-DC30-0B5C5389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703739"/>
          </a:xfrm>
        </p:spPr>
        <p:txBody>
          <a:bodyPr>
            <a:normAutofit/>
          </a:bodyPr>
          <a:lstStyle/>
          <a:p>
            <a:r>
              <a:rPr lang="cs-CZ" sz="1800" dirty="0"/>
              <a:t>Bit je základní a nejmenší jednotka informace</a:t>
            </a:r>
          </a:p>
          <a:p>
            <a:r>
              <a:rPr lang="cs-CZ" sz="1800" dirty="0"/>
              <a:t>Značí se malým písmenem b (Binare </a:t>
            </a:r>
            <a:r>
              <a:rPr lang="cs-CZ" sz="1800" dirty="0" err="1"/>
              <a:t>digit</a:t>
            </a:r>
            <a:r>
              <a:rPr lang="cs-CZ" sz="1800" dirty="0"/>
              <a:t>)</a:t>
            </a:r>
          </a:p>
          <a:p>
            <a:r>
              <a:rPr lang="cs-CZ" sz="1800" dirty="0"/>
              <a:t>[1/0] [</a:t>
            </a:r>
            <a:r>
              <a:rPr lang="cs-CZ" sz="1800" dirty="0" err="1"/>
              <a:t>true</a:t>
            </a:r>
            <a:r>
              <a:rPr lang="cs-CZ" sz="1800" dirty="0"/>
              <a:t>/</a:t>
            </a:r>
            <a:r>
              <a:rPr lang="cs-CZ" sz="1800" dirty="0" err="1"/>
              <a:t>false</a:t>
            </a:r>
            <a:r>
              <a:rPr lang="cs-CZ" sz="1800" dirty="0"/>
              <a:t>] [ano/ne]</a:t>
            </a:r>
          </a:p>
          <a:p>
            <a:endParaRPr lang="cs-CZ" sz="1800" dirty="0"/>
          </a:p>
          <a:p>
            <a:r>
              <a:rPr lang="cs-CZ" sz="1800" dirty="0"/>
              <a:t>Byte je seskupení 8 bitů</a:t>
            </a:r>
          </a:p>
          <a:p>
            <a:r>
              <a:rPr lang="cs-CZ" sz="1800" dirty="0"/>
              <a:t>Značí se velkým písmenem B</a:t>
            </a:r>
          </a:p>
          <a:p>
            <a:r>
              <a:rPr lang="cs-CZ" sz="1800" dirty="0"/>
              <a:t>8 bitů = 256 kombinací (2</a:t>
            </a:r>
            <a:r>
              <a:rPr lang="cs-CZ" sz="1800" baseline="30000" dirty="0"/>
              <a:t>8 </a:t>
            </a:r>
            <a:r>
              <a:rPr lang="cs-CZ" sz="1800" dirty="0"/>
              <a:t>)</a:t>
            </a:r>
          </a:p>
          <a:p>
            <a:r>
              <a:rPr lang="cs-CZ" sz="1800" dirty="0"/>
              <a:t>Nejmenší hodnota 00000000 </a:t>
            </a:r>
          </a:p>
          <a:p>
            <a:r>
              <a:rPr lang="cs-CZ" sz="1800" dirty="0"/>
              <a:t>Největší hodnota 11111111</a:t>
            </a:r>
          </a:p>
          <a:p>
            <a:endParaRPr lang="cs-CZ" sz="1600" dirty="0"/>
          </a:p>
          <a:p>
            <a:endParaRPr lang="cs-CZ" sz="1600" baseline="30000" dirty="0"/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756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121FCC-9548-D06B-8FF4-60D69399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ASCII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89AAFA-E20A-07C5-437A-18A6E223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9655"/>
            <a:ext cx="5181600" cy="4043639"/>
          </a:xfrm>
        </p:spPr>
        <p:txBody>
          <a:bodyPr>
            <a:normAutofit/>
          </a:bodyPr>
          <a:lstStyle/>
          <a:p>
            <a:r>
              <a:rPr lang="cs-CZ" sz="1800" dirty="0" err="1"/>
              <a:t>American</a:t>
            </a:r>
            <a:r>
              <a:rPr lang="cs-CZ" sz="1800" dirty="0"/>
              <a:t> Standard </a:t>
            </a:r>
            <a:r>
              <a:rPr lang="cs-CZ" sz="1800" dirty="0" err="1"/>
              <a:t>Code</a:t>
            </a:r>
            <a:r>
              <a:rPr lang="cs-CZ" sz="1800" dirty="0"/>
              <a:t> </a:t>
            </a:r>
            <a:r>
              <a:rPr lang="cs-CZ" sz="1800" dirty="0" err="1"/>
              <a:t>of</a:t>
            </a:r>
            <a:r>
              <a:rPr lang="cs-CZ" sz="1800" dirty="0"/>
              <a:t> </a:t>
            </a:r>
            <a:r>
              <a:rPr lang="cs-CZ" sz="1800" dirty="0" err="1"/>
              <a:t>Information</a:t>
            </a:r>
            <a:r>
              <a:rPr lang="cs-CZ" sz="1800" dirty="0"/>
              <a:t> </a:t>
            </a:r>
            <a:r>
              <a:rPr lang="cs-CZ" sz="1800" dirty="0" err="1"/>
              <a:t>Interchange</a:t>
            </a:r>
            <a:endParaRPr lang="cs-CZ" sz="1800" dirty="0"/>
          </a:p>
          <a:p>
            <a:r>
              <a:rPr lang="cs-CZ" sz="1800" dirty="0"/>
              <a:t>Znaky ukládáme pomocí bytu </a:t>
            </a:r>
          </a:p>
          <a:p>
            <a:r>
              <a:rPr lang="cs-CZ" sz="1800" dirty="0"/>
              <a:t>Základní znaková sada (128 znaků)</a:t>
            </a:r>
          </a:p>
          <a:p>
            <a:r>
              <a:rPr lang="cs-CZ" sz="1800" dirty="0"/>
              <a:t>Později rozšířená pro potřebu dalších jazyků na 8 bitů (256 znaků) </a:t>
            </a:r>
          </a:p>
          <a:p>
            <a:r>
              <a:rPr lang="cs-CZ" sz="1800" dirty="0"/>
              <a:t>Obsahuje: Písmena, číslice a tisknutelné znaky a netisknutelné řídící kódy</a:t>
            </a:r>
          </a:p>
          <a:p>
            <a:endParaRPr lang="cs-CZ" sz="1800" dirty="0"/>
          </a:p>
          <a:p>
            <a:pPr marL="0" indent="0">
              <a:buNone/>
            </a:pPr>
            <a:r>
              <a:rPr lang="cs-CZ" sz="1800" dirty="0"/>
              <a:t> </a:t>
            </a:r>
          </a:p>
          <a:p>
            <a:endParaRPr lang="cs-CZ" sz="1800" dirty="0"/>
          </a:p>
        </p:txBody>
      </p:sp>
      <p:pic>
        <p:nvPicPr>
          <p:cNvPr id="1030" name="Picture 6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1E4189A7-B22E-510D-865D-02076473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79656"/>
            <a:ext cx="5362574" cy="28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FADDA2-BA70-3AB3-4CC8-DA8E590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</a:t>
            </a:r>
            <a:r>
              <a:rPr lang="cs-CZ" i="0" dirty="0">
                <a:solidFill>
                  <a:srgbClr val="202122"/>
                </a:solidFill>
                <a:effectLst/>
              </a:rPr>
              <a:t>ódování znaků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70EC5-73F9-F8A4-7985-F92CDA36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Unicode</a:t>
            </a:r>
          </a:p>
          <a:p>
            <a:r>
              <a:rPr lang="cs-CZ" sz="1800" dirty="0"/>
              <a:t>Windows 1250</a:t>
            </a:r>
          </a:p>
          <a:p>
            <a:r>
              <a:rPr lang="cs-CZ" sz="1800" dirty="0"/>
              <a:t>CP 852 (Latin 2)  </a:t>
            </a:r>
          </a:p>
          <a:p>
            <a:r>
              <a:rPr lang="cs-CZ" sz="1800" dirty="0"/>
              <a:t>Kód Kamenických (CP 437) </a:t>
            </a:r>
          </a:p>
          <a:p>
            <a:r>
              <a:rPr lang="cs-CZ" sz="1800" dirty="0"/>
              <a:t>ISO 8859-2</a:t>
            </a:r>
          </a:p>
          <a:p>
            <a:r>
              <a:rPr lang="cs-CZ" sz="1800" dirty="0"/>
              <a:t>UTF-8 </a:t>
            </a:r>
          </a:p>
        </p:txBody>
      </p:sp>
    </p:spTree>
    <p:extLst>
      <p:ext uri="{BB962C8B-B14F-4D97-AF65-F5344CB8AC3E}">
        <p14:creationId xmlns:p14="http://schemas.microsoft.com/office/powerpoint/2010/main" val="34230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D9C15-0261-DF1B-30C9-D0FD8DA1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CP 852 Latin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8226CE-33EB-BDB6-3D96-20C69A39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pro středoevropské jazyky využívající latinku </a:t>
            </a:r>
          </a:p>
          <a:p>
            <a:r>
              <a:rPr lang="cs-CZ" sz="1800" dirty="0"/>
              <a:t>Především sada pro východoevropské jazyky </a:t>
            </a:r>
          </a:p>
          <a:p>
            <a:r>
              <a:rPr lang="cs-CZ" sz="1800" dirty="0"/>
              <a:t>Využití v MS-DOS </a:t>
            </a:r>
          </a:p>
          <a:p>
            <a:r>
              <a:rPr lang="cs-CZ" sz="1800" dirty="0"/>
              <a:t>Byly obětovány některé semigrafické znaky</a:t>
            </a:r>
          </a:p>
        </p:txBody>
      </p:sp>
    </p:spTree>
    <p:extLst>
      <p:ext uri="{BB962C8B-B14F-4D97-AF65-F5344CB8AC3E}">
        <p14:creationId xmlns:p14="http://schemas.microsoft.com/office/powerpoint/2010/main" val="9193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020AB-C024-D7B9-CFAB-5E7F97BE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ISO 8859-2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46833A-E619-C583-D78E-F5BA00EC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známá jako Latin-2 </a:t>
            </a:r>
          </a:p>
          <a:p>
            <a:r>
              <a:rPr lang="cs-CZ" sz="1800" dirty="0"/>
              <a:t>Je vytvořena pro středoevropské a východoevropské jazyky </a:t>
            </a:r>
          </a:p>
          <a:p>
            <a:r>
              <a:rPr lang="cs-CZ" sz="1800" dirty="0"/>
              <a:t>Užívá se v operačním systému Linux </a:t>
            </a:r>
          </a:p>
          <a:p>
            <a:r>
              <a:rPr lang="cs-CZ" sz="1800" dirty="0"/>
              <a:t>Vznikla v roce 1987</a:t>
            </a:r>
          </a:p>
        </p:txBody>
      </p:sp>
    </p:spTree>
    <p:extLst>
      <p:ext uri="{BB962C8B-B14F-4D97-AF65-F5344CB8AC3E}">
        <p14:creationId xmlns:p14="http://schemas.microsoft.com/office/powerpoint/2010/main" val="7311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49754-43DA-FF02-425F-C888C7E2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1250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3C55A6-F449-EF29-6D04-6AECF781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byl navržen pro střední Evropu </a:t>
            </a:r>
            <a:r>
              <a:rPr lang="cs-CZ" sz="1800" b="1" dirty="0"/>
              <a:t>Microsoftem</a:t>
            </a:r>
            <a:r>
              <a:rPr lang="cs-CZ" sz="1800" dirty="0"/>
              <a:t> </a:t>
            </a:r>
          </a:p>
          <a:p>
            <a:r>
              <a:rPr lang="cs-CZ" sz="1800" dirty="0"/>
              <a:t>Využívá latinku </a:t>
            </a:r>
          </a:p>
          <a:p>
            <a:r>
              <a:rPr lang="cs-CZ" sz="1800" dirty="0"/>
              <a:t>V znakové sadě je uložena albánština, chorvatština, čeština, polština, slovenština, rumunština, maďarština</a:t>
            </a:r>
          </a:p>
          <a:p>
            <a:r>
              <a:rPr lang="cs-CZ" sz="1800" dirty="0"/>
              <a:t>Podobný ISO 8859-2</a:t>
            </a:r>
          </a:p>
        </p:txBody>
      </p:sp>
    </p:spTree>
    <p:extLst>
      <p:ext uri="{BB962C8B-B14F-4D97-AF65-F5344CB8AC3E}">
        <p14:creationId xmlns:p14="http://schemas.microsoft.com/office/powerpoint/2010/main" val="558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7F78B-2F02-A0D3-4FB7-0FD517A3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Kód Kamenických (CP 437)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180628-84A8-46CE-D881-8086E7CD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/>
              <a:t>je pojmenován podle bratrů Kamenických </a:t>
            </a:r>
          </a:p>
          <a:p>
            <a:r>
              <a:rPr lang="cs-CZ" sz="1800" dirty="0"/>
              <a:t>Používána v MS-DOS </a:t>
            </a:r>
          </a:p>
          <a:p>
            <a:r>
              <a:rPr lang="cs-CZ" sz="1800" dirty="0"/>
              <a:t>Je to znaková sada pro češtinu a slovenštinu </a:t>
            </a:r>
          </a:p>
          <a:p>
            <a:r>
              <a:rPr lang="cs-CZ" sz="1800" dirty="0"/>
              <a:t>Jedná se o upravenou sadu CP437</a:t>
            </a:r>
          </a:p>
        </p:txBody>
      </p:sp>
    </p:spTree>
    <p:extLst>
      <p:ext uri="{BB962C8B-B14F-4D97-AF65-F5344CB8AC3E}">
        <p14:creationId xmlns:p14="http://schemas.microsoft.com/office/powerpoint/2010/main" val="29040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218</TotalTime>
  <Words>890</Words>
  <Application>Microsoft Office PowerPoint</Application>
  <PresentationFormat>Širokoúhlá obrazovka</PresentationFormat>
  <Paragraphs>151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Wingdings</vt:lpstr>
      <vt:lpstr>Oříznutí</vt:lpstr>
      <vt:lpstr>Datové formáty</vt:lpstr>
      <vt:lpstr>Datový formát?</vt:lpstr>
      <vt:lpstr>Bit a byte</vt:lpstr>
      <vt:lpstr>ASCII</vt:lpstr>
      <vt:lpstr>Kódování znaků</vt:lpstr>
      <vt:lpstr>CP 852 Latin 2</vt:lpstr>
      <vt:lpstr>ISO 8859-2</vt:lpstr>
      <vt:lpstr>Windows 1250</vt:lpstr>
      <vt:lpstr>Kód Kamenických (CP 437) </vt:lpstr>
      <vt:lpstr>Unicode</vt:lpstr>
      <vt:lpstr>UTF-8</vt:lpstr>
      <vt:lpstr>Soubor</vt:lpstr>
      <vt:lpstr>Prezentace aplikace PowerPoint</vt:lpstr>
      <vt:lpstr>Převod formátů</vt:lpstr>
      <vt:lpstr>Komprese dat</vt:lpstr>
      <vt:lpstr>True type</vt:lpstr>
      <vt:lpstr>Open type</vt:lpstr>
      <vt:lpstr>PDF</vt:lpstr>
      <vt:lpstr>ODF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Honzl František</dc:creator>
  <cp:lastModifiedBy>Drápal Matyáš</cp:lastModifiedBy>
  <cp:revision>18</cp:revision>
  <dcterms:created xsi:type="dcterms:W3CDTF">2022-11-20T18:55:00Z</dcterms:created>
  <dcterms:modified xsi:type="dcterms:W3CDTF">2022-11-22T08:55:33Z</dcterms:modified>
</cp:coreProperties>
</file>