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C9A3-2555-4697-A1F1-CCC914123632}" type="datetimeFigureOut">
              <a:rPr lang="cs-CZ" smtClean="0"/>
              <a:pPr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C52A-FBD6-465F-BCBB-17A810B7C29A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835696" y="62068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0" dirty="0" smtClean="0">
                <a:latin typeface="Bauhaus 93" pitchFamily="82" charset="0"/>
              </a:rPr>
              <a:t>Datové typy</a:t>
            </a:r>
            <a:endParaRPr lang="cs-CZ" sz="8000" dirty="0">
              <a:latin typeface="Bauhaus 93" pitchFamily="82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076056" y="4725144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dirty="0" smtClean="0"/>
              <a:t>Marek Doležal</a:t>
            </a:r>
          </a:p>
          <a:p>
            <a:pPr algn="r"/>
            <a:r>
              <a:rPr lang="cs-CZ" sz="4000" dirty="0" smtClean="0"/>
              <a:t>David Smejkal</a:t>
            </a:r>
          </a:p>
          <a:p>
            <a:pPr algn="r"/>
            <a:r>
              <a:rPr lang="cs-CZ" sz="4000" dirty="0" smtClean="0"/>
              <a:t>IT4B</a:t>
            </a:r>
            <a:endParaRPr lang="cs-CZ" sz="4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Kód Kamenických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Pojmenovaná podle bratrů Kamenických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Používaná pro MS-DOS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Znaková sada pro češtinu a slovenštinu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UNICODE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Tabulka znaků všech existujících abeced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Obsahuje více než 110 000 znaků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Vývoj začal v roce 1987 a skončil v roce 1991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Cíle UNICODU: </a:t>
            </a:r>
            <a:r>
              <a:rPr lang="cs-CZ" sz="2800" b="1" dirty="0" smtClean="0"/>
              <a:t>Jednotnost, Univerzálnost, Jednoznačnost, Maximální využití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b="1" dirty="0" smtClean="0"/>
              <a:t> </a:t>
            </a:r>
            <a:r>
              <a:rPr lang="cs-CZ" sz="2800" dirty="0" smtClean="0"/>
              <a:t>Využití: Windows, Linux, HTML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Calibri Light" pitchFamily="34" charset="0"/>
              </a:rPr>
              <a:t>Atributy souborů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cs-CZ" sz="2800" dirty="0" smtClean="0"/>
              <a:t> Jméno - symbolické jméno</a:t>
            </a:r>
          </a:p>
          <a:p>
            <a:pPr lvl="0">
              <a:buFont typeface="Wingdings" pitchFamily="2" charset="2"/>
              <a:buChar char="Ø"/>
            </a:pPr>
            <a:r>
              <a:rPr lang="cs-CZ" sz="2800" dirty="0" smtClean="0"/>
              <a:t> Typ – způsob užití a zpravování</a:t>
            </a:r>
          </a:p>
          <a:p>
            <a:pPr lvl="0">
              <a:buFont typeface="Wingdings" pitchFamily="2" charset="2"/>
              <a:buChar char="Ø"/>
            </a:pPr>
            <a:r>
              <a:rPr lang="cs-CZ" sz="2800" dirty="0" smtClean="0"/>
              <a:t> Lokace –  místo na zařízení a umístění</a:t>
            </a:r>
          </a:p>
          <a:p>
            <a:pPr lvl="0">
              <a:buFont typeface="Wingdings" pitchFamily="2" charset="2"/>
              <a:buChar char="Ø"/>
            </a:pPr>
            <a:r>
              <a:rPr lang="cs-CZ" sz="2800" dirty="0" smtClean="0"/>
              <a:t> Velikost – aktuální velikost , možná maximální velikost</a:t>
            </a:r>
          </a:p>
          <a:p>
            <a:pPr lvl="0">
              <a:buFont typeface="Wingdings" pitchFamily="2" charset="2"/>
              <a:buChar char="Ø"/>
            </a:pPr>
            <a:r>
              <a:rPr lang="cs-CZ" sz="2800" dirty="0" smtClean="0"/>
              <a:t> Ochrana – informace o ochraně</a:t>
            </a:r>
          </a:p>
          <a:p>
            <a:pPr lvl="0">
              <a:buFont typeface="Wingdings" pitchFamily="2" charset="2"/>
              <a:buChar char="Ø"/>
            </a:pPr>
            <a:r>
              <a:rPr lang="cs-CZ" sz="2800" dirty="0" smtClean="0"/>
              <a:t> Datum, čas a uživatelská identifikace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Calibri Light" pitchFamily="34" charset="0"/>
              </a:rPr>
              <a:t>Atributy souborů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67544" y="260648"/>
          <a:ext cx="8208912" cy="595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800" b="0" u="sng" dirty="0" smtClean="0">
                          <a:latin typeface="Calibri Light" pitchFamily="34" charset="0"/>
                        </a:rPr>
                        <a:t>Typ</a:t>
                      </a:r>
                      <a:r>
                        <a:rPr lang="cs-CZ" sz="2800" b="0" u="sng" baseline="0" dirty="0" smtClean="0">
                          <a:latin typeface="Calibri Light" pitchFamily="34" charset="0"/>
                        </a:rPr>
                        <a:t> souboru</a:t>
                      </a:r>
                      <a:endParaRPr lang="cs-CZ" sz="2800" b="0" u="sng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0" u="sng" dirty="0" smtClean="0">
                          <a:latin typeface="Calibri Light" pitchFamily="34" charset="0"/>
                        </a:rPr>
                        <a:t>Přípona</a:t>
                      </a:r>
                      <a:endParaRPr lang="cs-CZ" sz="2800" b="0" u="sng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0" u="sng" dirty="0" smtClean="0">
                          <a:latin typeface="Calibri Light" pitchFamily="34" charset="0"/>
                        </a:rPr>
                        <a:t>Funkce</a:t>
                      </a:r>
                      <a:endParaRPr lang="cs-CZ" sz="2800" b="0" u="sng" dirty="0">
                        <a:latin typeface="Calibri Light" pitchFamily="34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Spustitelný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Exe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com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bin</a:t>
                      </a:r>
                      <a:r>
                        <a:rPr lang="cs-CZ" b="1" dirty="0" smtClean="0"/>
                        <a:t> 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Ke</a:t>
                      </a:r>
                      <a:r>
                        <a:rPr lang="cs-CZ" b="1" baseline="0" dirty="0" smtClean="0"/>
                        <a:t> spuštění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Objektový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Obj</a:t>
                      </a:r>
                      <a:r>
                        <a:rPr lang="cs-CZ" b="1" dirty="0" smtClean="0"/>
                        <a:t>, o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Přeložený</a:t>
                      </a:r>
                      <a:r>
                        <a:rPr lang="cs-CZ" b="1" baseline="0" dirty="0" smtClean="0"/>
                        <a:t> nelinkovaný program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Zdrojový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C, p, pas, f77, </a:t>
                      </a:r>
                      <a:r>
                        <a:rPr lang="cs-CZ" b="1" dirty="0" err="1" smtClean="0"/>
                        <a:t>asm</a:t>
                      </a:r>
                      <a:r>
                        <a:rPr lang="cs-CZ" b="1" dirty="0" smtClean="0"/>
                        <a:t>, a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Zdrojový text v programovacím jazyce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Dávkový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Bat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sh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Příkazy pro </a:t>
                      </a:r>
                      <a:r>
                        <a:rPr lang="cs-CZ" b="1" dirty="0" err="1" smtClean="0"/>
                        <a:t>interpreter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Text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Txt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Textová data, dokument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Textový</a:t>
                      </a:r>
                      <a:r>
                        <a:rPr lang="cs-CZ" sz="2000" b="1" i="1" baseline="0" dirty="0" smtClean="0"/>
                        <a:t> procesor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Wp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tex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rtf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Různé formáty textových procesorů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Knihovny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Lib, a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Knihovny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Tiskový, Grafický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Ps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dvi</a:t>
                      </a:r>
                      <a:r>
                        <a:rPr lang="cs-CZ" b="1" dirty="0" smtClean="0"/>
                        <a:t>, </a:t>
                      </a:r>
                      <a:r>
                        <a:rPr lang="cs-CZ" b="1" dirty="0" err="1" smtClean="0"/>
                        <a:t>gif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ASCII</a:t>
                      </a:r>
                      <a:r>
                        <a:rPr lang="cs-CZ" b="1" baseline="0" dirty="0" smtClean="0"/>
                        <a:t> nebo binární soubor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1" dirty="0" smtClean="0"/>
                        <a:t>Archivní</a:t>
                      </a:r>
                      <a:endParaRPr lang="cs-CZ" sz="2000" b="1" i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 smtClean="0"/>
                        <a:t>Arc</a:t>
                      </a:r>
                      <a:r>
                        <a:rPr lang="cs-CZ" b="1" dirty="0" smtClean="0"/>
                        <a:t>, zip, </a:t>
                      </a:r>
                      <a:r>
                        <a:rPr lang="cs-CZ" b="1" dirty="0" err="1" smtClean="0"/>
                        <a:t>arj</a:t>
                      </a:r>
                      <a:r>
                        <a:rPr lang="cs-CZ" b="1" dirty="0" smtClean="0"/>
                        <a:t>, tar</a:t>
                      </a:r>
                      <a:endParaRPr lang="cs-CZ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Archivující soubory</a:t>
                      </a:r>
                      <a:endParaRPr lang="cs-CZ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Calibri Light" pitchFamily="34" charset="0"/>
              </a:rPr>
              <a:t>Komprese dat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Zmenšení objemu dat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Dvě kategorie: </a:t>
            </a:r>
            <a:r>
              <a:rPr lang="cs-CZ" sz="2800" b="1" dirty="0" smtClean="0"/>
              <a:t>Ztrátová komprese, Bezeztrátová komprese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b="1" dirty="0" smtClean="0"/>
              <a:t> </a:t>
            </a:r>
            <a:r>
              <a:rPr lang="cs-CZ" sz="2800" u="sng" dirty="0" smtClean="0"/>
              <a:t>Kompresní poměr</a:t>
            </a:r>
            <a:r>
              <a:rPr lang="cs-CZ" sz="2800" dirty="0" smtClean="0"/>
              <a:t> – Nekomprimované/komprimované</a:t>
            </a:r>
            <a:r>
              <a:rPr lang="cs-CZ" sz="2800" u="sng" dirty="0" smtClean="0"/>
              <a:t> 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b="1" dirty="0" smtClean="0"/>
              <a:t> ZIP, RAR…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err="1" smtClean="0">
                <a:latin typeface="Bauhaus 93" pitchFamily="82" charset="0"/>
              </a:rPr>
              <a:t>True</a:t>
            </a:r>
            <a:r>
              <a:rPr lang="cs-CZ" sz="6000" dirty="0" smtClean="0">
                <a:latin typeface="Bauhaus 93" pitchFamily="82" charset="0"/>
              </a:rPr>
              <a:t> Type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Slouží pro popis vektorových počítačových písem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Vyvinutá společností Apple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Používá se ve Windows a Linuxu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Přípona TTF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Konkurence Adobe Type 1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endParaRPr lang="cs-CZ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Open Type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Standard pro popis fontů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Vyvinutá společností Microsoft 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Nástupce </a:t>
            </a:r>
            <a:r>
              <a:rPr lang="cs-CZ" sz="2800" dirty="0" err="1" smtClean="0"/>
              <a:t>True</a:t>
            </a:r>
            <a:r>
              <a:rPr lang="cs-CZ" sz="2800" dirty="0" smtClean="0"/>
              <a:t> Typu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Windows, Linux, MAC OS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Přípona OTF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Calibri Light" pitchFamily="34" charset="0"/>
              </a:rPr>
              <a:t>Konverze souborů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Převod do jiného kódu, jiné číselné soustavy nebo jiného formátu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b="1" dirty="0" smtClean="0"/>
              <a:t> </a:t>
            </a:r>
            <a:r>
              <a:rPr lang="cs-CZ" sz="2800" dirty="0" smtClean="0"/>
              <a:t>Významem konverze je možnost práce se soubory v jiném kódování</a:t>
            </a:r>
            <a:endParaRPr lang="cs-CZ" sz="28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PDF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Přenosný formát dokumentu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Vyvinula firma Adobe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Může pojmout obrázky a texty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Pro čtení PDF je program Adobe </a:t>
            </a:r>
            <a:r>
              <a:rPr lang="cs-CZ" sz="2800" dirty="0" err="1" smtClean="0"/>
              <a:t>Reader</a:t>
            </a:r>
            <a:endParaRPr lang="cs-CZ" sz="2800" dirty="0" smtClean="0"/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Stejné zobrazení na všech PC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Založeno na </a:t>
            </a:r>
            <a:r>
              <a:rPr lang="cs-CZ" sz="2800" dirty="0" err="1" smtClean="0"/>
              <a:t>PostScriptu</a:t>
            </a:r>
            <a:endParaRPr lang="cs-CZ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6000" dirty="0" smtClean="0">
              <a:latin typeface="Bauhaus 93" pitchFamily="82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cs-CZ" sz="5000" b="1" dirty="0" smtClean="0"/>
              <a:t>Děkujeme za pozornost</a:t>
            </a:r>
          </a:p>
          <a:p>
            <a:pPr algn="ctr">
              <a:spcAft>
                <a:spcPts val="2000"/>
              </a:spcAft>
            </a:pPr>
            <a:r>
              <a:rPr lang="cs-CZ" sz="20000" b="1" dirty="0" smtClean="0"/>
              <a:t>☺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835696" y="620688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Bit</a:t>
            </a:r>
            <a:endParaRPr lang="cs-CZ" sz="6000" dirty="0">
              <a:latin typeface="Bauhaus 93" pitchFamily="82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0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/>
              <a:t> </a:t>
            </a:r>
            <a:r>
              <a:rPr lang="cs-CZ" sz="3000" dirty="0" smtClean="0"/>
              <a:t>Bit je základní a nejmenší jednotka informace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Bit se značí malým písmenem </a:t>
            </a:r>
            <a:r>
              <a:rPr lang="cs-CZ" sz="3000" b="1" dirty="0" smtClean="0"/>
              <a:t>b </a:t>
            </a:r>
            <a:r>
              <a:rPr lang="cs-CZ" sz="3000" dirty="0" smtClean="0"/>
              <a:t>(</a:t>
            </a:r>
            <a:r>
              <a:rPr lang="cs-CZ" sz="3000" dirty="0" err="1" smtClean="0"/>
              <a:t>Binare</a:t>
            </a:r>
            <a:r>
              <a:rPr lang="cs-CZ" sz="3000" dirty="0" smtClean="0"/>
              <a:t> </a:t>
            </a:r>
            <a:r>
              <a:rPr lang="cs-CZ" sz="3000" dirty="0" err="1" smtClean="0"/>
              <a:t>digit</a:t>
            </a:r>
            <a:r>
              <a:rPr lang="cs-CZ" sz="3000" dirty="0" smtClean="0"/>
              <a:t>)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Má dvě hodnoty </a:t>
            </a:r>
            <a:r>
              <a:rPr lang="en-US" sz="3000" dirty="0" smtClean="0"/>
              <a:t>[</a:t>
            </a:r>
            <a:r>
              <a:rPr lang="cs-CZ" sz="3000" dirty="0" smtClean="0"/>
              <a:t>1;0</a:t>
            </a:r>
            <a:r>
              <a:rPr lang="en-US" sz="3000" dirty="0" smtClean="0"/>
              <a:t>]</a:t>
            </a:r>
            <a:r>
              <a:rPr lang="cs-CZ" sz="3000" dirty="0" smtClean="0"/>
              <a:t> </a:t>
            </a:r>
            <a:r>
              <a:rPr lang="en-US" sz="3000" dirty="0" smtClean="0"/>
              <a:t>[</a:t>
            </a:r>
            <a:r>
              <a:rPr lang="cs-CZ" sz="3000" dirty="0" err="1" smtClean="0"/>
              <a:t>True</a:t>
            </a:r>
            <a:r>
              <a:rPr lang="cs-CZ" sz="3000" dirty="0" smtClean="0"/>
              <a:t>; </a:t>
            </a:r>
            <a:r>
              <a:rPr lang="cs-CZ" sz="3000" dirty="0" err="1" smtClean="0"/>
              <a:t>False</a:t>
            </a:r>
            <a:r>
              <a:rPr lang="en-US" sz="3000" dirty="0" smtClean="0"/>
              <a:t>]</a:t>
            </a:r>
            <a:r>
              <a:rPr lang="cs-CZ" sz="3000" dirty="0" smtClean="0"/>
              <a:t> </a:t>
            </a:r>
            <a:r>
              <a:rPr lang="en-US" sz="3000" dirty="0" smtClean="0"/>
              <a:t>[</a:t>
            </a:r>
            <a:r>
              <a:rPr lang="cs-CZ" sz="3000" dirty="0" smtClean="0"/>
              <a:t>Ano; Ne</a:t>
            </a:r>
            <a:r>
              <a:rPr lang="en-US" sz="3000" dirty="0" smtClean="0"/>
              <a:t>]</a:t>
            </a:r>
            <a:endParaRPr lang="cs-CZ" sz="3000" dirty="0" smtClean="0"/>
          </a:p>
          <a:p>
            <a:endParaRPr lang="cs-CZ" sz="3000" dirty="0" smtClean="0"/>
          </a:p>
          <a:p>
            <a:pPr>
              <a:buFont typeface="Wingdings" pitchFamily="2" charset="2"/>
              <a:buChar char="Ø"/>
            </a:pPr>
            <a:endParaRPr lang="cs-CZ" sz="3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835696" y="620688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Byte</a:t>
            </a:r>
            <a:endParaRPr lang="cs-CZ" sz="6000" dirty="0">
              <a:latin typeface="Bauhaus 93" pitchFamily="82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/>
              <a:t> </a:t>
            </a:r>
            <a:r>
              <a:rPr lang="cs-CZ" sz="3000" dirty="0" smtClean="0"/>
              <a:t>Seskupení 8 bitů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Značí se velkým písmenem </a:t>
            </a:r>
            <a:r>
              <a:rPr lang="cs-CZ" sz="3000" b="1" dirty="0" smtClean="0"/>
              <a:t>B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Díky 8 bitů můžeme vytvořit 256 kombinací (2</a:t>
            </a:r>
            <a:r>
              <a:rPr lang="cs-CZ" sz="3200" baseline="30000" dirty="0"/>
              <a:t>8</a:t>
            </a:r>
            <a:r>
              <a:rPr lang="cs-CZ" sz="3000" dirty="0" smtClean="0"/>
              <a:t>)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/>
              <a:t> </a:t>
            </a:r>
            <a:r>
              <a:rPr lang="cs-CZ" sz="3000" dirty="0" smtClean="0"/>
              <a:t>Nejmenší hodnota 00000000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/>
              <a:t> </a:t>
            </a:r>
            <a:r>
              <a:rPr lang="cs-CZ" sz="3000" dirty="0" smtClean="0"/>
              <a:t>Největší hodnota 11111111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endParaRPr lang="cs-CZ" sz="3000" dirty="0" smtClean="0"/>
          </a:p>
          <a:p>
            <a:endParaRPr lang="cs-CZ" sz="3000" dirty="0" smtClean="0"/>
          </a:p>
          <a:p>
            <a:pPr>
              <a:buFont typeface="Wingdings" pitchFamily="2" charset="2"/>
              <a:buChar char="Ø"/>
            </a:pPr>
            <a:endParaRPr lang="cs-CZ" sz="3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835696" y="620688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ASCII</a:t>
            </a:r>
            <a:endParaRPr lang="cs-CZ" sz="6000" dirty="0">
              <a:latin typeface="Bauhaus 93" pitchFamily="82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Základní znaková sada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/>
              <a:t> </a:t>
            </a:r>
            <a:r>
              <a:rPr lang="cs-CZ" sz="2800" dirty="0" smtClean="0"/>
              <a:t>Znaky ukládáme pomoci Bytu (256 znaků)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</a:t>
            </a:r>
            <a:r>
              <a:rPr lang="cs-CZ" sz="2800" dirty="0" err="1" smtClean="0"/>
              <a:t>American</a:t>
            </a:r>
            <a:r>
              <a:rPr lang="cs-CZ" sz="2800" dirty="0" smtClean="0"/>
              <a:t> </a:t>
            </a:r>
            <a:r>
              <a:rPr lang="cs-CZ" sz="2800" dirty="0"/>
              <a:t>Standard </a:t>
            </a:r>
            <a:r>
              <a:rPr lang="cs-CZ" sz="2800" dirty="0" err="1"/>
              <a:t>Code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Information</a:t>
            </a:r>
            <a:r>
              <a:rPr lang="cs-CZ" sz="2800" dirty="0"/>
              <a:t> </a:t>
            </a:r>
            <a:r>
              <a:rPr lang="cs-CZ" sz="2800" dirty="0" err="1" smtClean="0"/>
              <a:t>Iterchange</a:t>
            </a:r>
            <a:endParaRPr lang="cs-CZ" sz="2800" dirty="0" smtClean="0"/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 Obsahuje: </a:t>
            </a:r>
            <a:r>
              <a:rPr lang="cs-CZ" sz="2800" b="1" dirty="0" smtClean="0"/>
              <a:t>Písmena, číslice, </a:t>
            </a:r>
            <a:r>
              <a:rPr lang="cs-CZ" sz="2800" b="1" dirty="0" err="1" smtClean="0"/>
              <a:t>stisknutelné</a:t>
            </a:r>
            <a:r>
              <a:rPr lang="cs-CZ" sz="2800" b="1" dirty="0" smtClean="0"/>
              <a:t> znaky</a:t>
            </a:r>
            <a:endParaRPr lang="cs-CZ" sz="2800" dirty="0" smtClean="0"/>
          </a:p>
          <a:p>
            <a:endParaRPr lang="cs-CZ" sz="3000" dirty="0" smtClean="0"/>
          </a:p>
          <a:p>
            <a:pPr>
              <a:buFont typeface="Wingdings" pitchFamily="2" charset="2"/>
              <a:buChar char="Ø"/>
            </a:pPr>
            <a:endParaRPr lang="cs-CZ" sz="3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asci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799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dirty="0" smtClean="0">
                <a:latin typeface="Calibri Light" pitchFamily="34" charset="0"/>
              </a:rPr>
              <a:t>Názvy jednotlivých kódů</a:t>
            </a:r>
            <a:endParaRPr lang="cs-CZ" sz="5000" dirty="0">
              <a:latin typeface="Calibri Light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623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Windows 1250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CP 852 (Latin 2)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Kód kamenický (CP 437)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Koi8-</a:t>
            </a:r>
            <a:r>
              <a:rPr lang="cs-CZ" sz="3000" dirty="0" err="1" smtClean="0"/>
              <a:t>Čs</a:t>
            </a:r>
            <a:endParaRPr lang="cs-CZ" sz="3000" dirty="0" smtClean="0"/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ISO 8859-2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 UTF 8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3000" dirty="0" smtClean="0"/>
              <a:t>UTF 16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endParaRPr lang="cs-CZ" sz="3000" dirty="0" smtClean="0"/>
          </a:p>
          <a:p>
            <a:pPr>
              <a:buFont typeface="Wingdings" pitchFamily="2" charset="2"/>
              <a:buChar char="Ø"/>
            </a:pPr>
            <a:endParaRPr lang="cs-CZ" sz="3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1835696" y="620688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Windows 1250</a:t>
            </a:r>
            <a:endParaRPr lang="cs-CZ" sz="6000" dirty="0">
              <a:latin typeface="Bauhaus 93" pitchFamily="82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Používaná Microsoft Windows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Písmena jsou latinská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Pro střední Evropu</a:t>
            </a:r>
            <a:endParaRPr lang="cs-CZ" sz="3000" dirty="0" smtClean="0"/>
          </a:p>
          <a:p>
            <a:pPr>
              <a:buFont typeface="Wingdings" pitchFamily="2" charset="2"/>
              <a:buChar char="Ø"/>
            </a:pPr>
            <a:endParaRPr lang="cs-CZ" sz="3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ISO 8859-2 Latin 2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Vznikla v roce 1987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Definovaná organizací ISO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Používaná Linuxem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Východoevropská sada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endParaRPr lang="cs-CZ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39552" y="62068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dirty="0" smtClean="0">
                <a:latin typeface="Bauhaus 93" pitchFamily="82" charset="0"/>
              </a:rPr>
              <a:t>CP 852 Latin 2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67544" y="1628801"/>
            <a:ext cx="8208912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Používaná MS-DOS</a:t>
            </a:r>
          </a:p>
          <a:p>
            <a:pPr>
              <a:spcAft>
                <a:spcPts val="2000"/>
              </a:spcAft>
              <a:buFont typeface="Wingdings" pitchFamily="2" charset="2"/>
              <a:buChar char="Ø"/>
            </a:pPr>
            <a:r>
              <a:rPr lang="cs-CZ" sz="2800" dirty="0" smtClean="0"/>
              <a:t> Pro střední Evropu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512</Words>
  <Application>Microsoft Office PowerPoint</Application>
  <PresentationFormat>Předvádění na obrazovce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Motiv sady Office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Snímek 17</vt:lpstr>
      <vt:lpstr>Snímek 18</vt:lpstr>
      <vt:lpstr>Snímek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Marek</dc:creator>
  <cp:lastModifiedBy>Marek</cp:lastModifiedBy>
  <cp:revision>106</cp:revision>
  <dcterms:created xsi:type="dcterms:W3CDTF">2013-11-19T10:04:18Z</dcterms:created>
  <dcterms:modified xsi:type="dcterms:W3CDTF">2013-11-19T12:00:22Z</dcterms:modified>
</cp:coreProperties>
</file>