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4" r:id="rId4"/>
    <p:sldId id="262" r:id="rId5"/>
    <p:sldId id="261" r:id="rId6"/>
    <p:sldId id="263" r:id="rId7"/>
    <p:sldId id="265" r:id="rId8"/>
    <p:sldId id="259" r:id="rId9"/>
    <p:sldId id="266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D80"/>
    <a:srgbClr val="36C9CF"/>
    <a:srgbClr val="264F5E"/>
    <a:srgbClr val="1E3E4A"/>
    <a:srgbClr val="02A3DE"/>
    <a:srgbClr val="C6F3EF"/>
    <a:srgbClr val="B1CFFF"/>
    <a:srgbClr val="37758C"/>
    <a:srgbClr val="399B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C767D-F66F-D1F6-BE89-E7D37A003FB4}" v="1033" dt="2023-11-30T16:06:53.493"/>
    <p1510:client id="{0DD604D3-0E6E-7A19-578A-4EA1FC9C6A5C}" v="43" dt="2023-12-01T07:37:12.899"/>
    <p1510:client id="{30D33B61-14E6-5278-CE8F-E6B77B8651F4}" v="8" dt="2023-12-01T08:45:25.176"/>
    <p1510:client id="{58A9CE67-88B2-A0A9-B1A8-5D1F0968BB33}" v="3" dt="2023-11-28T17:07:11.334"/>
    <p1510:client id="{72636CD6-F54A-B511-B69A-36D374F7F8BA}" v="18" dt="2023-11-27T17:18:37.891"/>
    <p1510:client id="{75F5C7FB-B4D9-886F-3A97-D93DDD22B496}" v="157" dt="2023-11-30T13:36:05.697"/>
    <p1510:client id="{79D9C0A6-8091-748F-AB55-B09DDAF5FB71}" v="56" dt="2023-11-30T13:41:18.925"/>
    <p1510:client id="{B232BC89-3C20-4995-9EBE-CDEEAAA2C633}" v="326" dt="2023-11-27T10:19:03.444"/>
    <p1510:client id="{B32A5F08-9C95-33AA-F478-F295B85D321B}" v="77" dt="2023-12-01T06:40:03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01.12.2023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pina.cz/terminologie/36964/rastrova-grafika/" TargetMode="External"/><Relationship Id="rId2" Type="http://schemas.openxmlformats.org/officeDocument/2006/relationships/hyperlink" Target="http://www.ivt.mzf.cz/seminar/9-rastrova-grafik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.rezana.cz/centrum-napovedy/zakladni-informace/co-je-to-rastrova-bitmapova-grafik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F9F69-598E-716C-81E8-E306FE3F4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487" y="2235602"/>
            <a:ext cx="7775469" cy="1461383"/>
          </a:xfrm>
        </p:spPr>
        <p:txBody>
          <a:bodyPr>
            <a:normAutofit/>
          </a:bodyPr>
          <a:lstStyle/>
          <a:p>
            <a:r>
              <a:rPr lang="cs-CZ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/>
                <a:cs typeface="Calibri Light"/>
              </a:rPr>
              <a:t>Rastrová grafika</a:t>
            </a:r>
            <a:endParaRPr lang="cs-CZ" sz="7200" b="1">
              <a:solidFill>
                <a:schemeClr val="tx1">
                  <a:lumMod val="85000"/>
                  <a:lumOff val="15000"/>
                </a:schemeClr>
              </a:solidFill>
              <a:latin typeface="Aharoni"/>
              <a:cs typeface="Aharoni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0C4F32-10B2-1C66-180E-66A08F5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7195" y="4131695"/>
            <a:ext cx="3819897" cy="507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/>
                <a:ea typeface="Calibri"/>
                <a:cs typeface="Calibri"/>
              </a:rPr>
              <a:t>Davidová, Topol</a:t>
            </a:r>
            <a:endParaRPr lang="cs-CZ" b="1">
              <a:solidFill>
                <a:schemeClr val="tx1">
                  <a:lumMod val="85000"/>
                  <a:lumOff val="15000"/>
                </a:schemeClr>
              </a:solidFill>
              <a:latin typeface="Aharoni"/>
              <a:cs typeface="Aharoni"/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225F8A39-CB06-2DE0-24A2-E1051A32104A}"/>
              </a:ext>
            </a:extLst>
          </p:cNvPr>
          <p:cNvSpPr txBox="1">
            <a:spLocks/>
          </p:cNvSpPr>
          <p:nvPr/>
        </p:nvSpPr>
        <p:spPr>
          <a:xfrm>
            <a:off x="1828205" y="1936836"/>
            <a:ext cx="8605938" cy="1733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7200" b="1" dirty="0">
                <a:solidFill>
                  <a:srgbClr val="02A3DE"/>
                </a:solidFill>
                <a:latin typeface="Aharoni"/>
                <a:cs typeface="Calibri Light"/>
              </a:rPr>
              <a:t>Rastrová grafika</a:t>
            </a:r>
            <a:endParaRPr lang="cs-CZ" sz="7200" b="1">
              <a:solidFill>
                <a:srgbClr val="02A3DE"/>
              </a:solidFill>
              <a:latin typeface="Aharoni"/>
              <a:cs typeface="Aharoni"/>
            </a:endParaRPr>
          </a:p>
        </p:txBody>
      </p:sp>
      <p:sp>
        <p:nvSpPr>
          <p:cNvPr id="15" name="Podnadpis 2">
            <a:extLst>
              <a:ext uri="{FF2B5EF4-FFF2-40B4-BE49-F238E27FC236}">
                <a16:creationId xmlns:a16="http://schemas.microsoft.com/office/drawing/2014/main" id="{57553E5C-9B0E-7013-C676-034E8B4F7DCB}"/>
              </a:ext>
            </a:extLst>
          </p:cNvPr>
          <p:cNvSpPr txBox="1">
            <a:spLocks/>
          </p:cNvSpPr>
          <p:nvPr/>
        </p:nvSpPr>
        <p:spPr>
          <a:xfrm>
            <a:off x="4062114" y="4119457"/>
            <a:ext cx="3819897" cy="507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>
                <a:solidFill>
                  <a:srgbClr val="02A3DE"/>
                </a:solidFill>
                <a:latin typeface="Aharoni"/>
                <a:ea typeface="Calibri"/>
                <a:cs typeface="Calibri"/>
              </a:rPr>
              <a:t>Davidová, Topol</a:t>
            </a:r>
            <a:endParaRPr lang="cs-CZ" b="1">
              <a:solidFill>
                <a:srgbClr val="02A3DE"/>
              </a:solidFill>
              <a:latin typeface="Aharoni"/>
              <a:cs typeface="Aharoni"/>
            </a:endParaRPr>
          </a:p>
        </p:txBody>
      </p:sp>
      <p:pic>
        <p:nvPicPr>
          <p:cNvPr id="4" name="Obrázek 3" descr="Cute Ghost PNG Transparent Images - PNG All">
            <a:extLst>
              <a:ext uri="{FF2B5EF4-FFF2-40B4-BE49-F238E27FC236}">
                <a16:creationId xmlns:a16="http://schemas.microsoft.com/office/drawing/2014/main" id="{C1345B5D-4A3E-379C-751E-3A36198C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940" y="4499809"/>
            <a:ext cx="1828804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E0E6AF-95CF-14F7-6FD3-FDB20A68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15529" cy="1343705"/>
          </a:xfrm>
        </p:spPr>
        <p:txBody>
          <a:bodyPr/>
          <a:lstStyle/>
          <a:p>
            <a:r>
              <a:rPr lang="cs-CZ" dirty="0">
                <a:latin typeface="Aharoni"/>
                <a:cs typeface="Calibri Light"/>
              </a:rPr>
              <a:t>Základní informace</a:t>
            </a:r>
            <a:endParaRPr lang="cs-CZ">
              <a:latin typeface="Aharoni"/>
              <a:cs typeface="Aharoni"/>
            </a:endParaRPr>
          </a:p>
        </p:txBody>
      </p:sp>
      <p:pic>
        <p:nvPicPr>
          <p:cNvPr id="4" name="Zástupný obsah 3" descr="Lekce 1 - Úvod do počítačové grafiky - Rastr vs. vektor">
            <a:extLst>
              <a:ext uri="{FF2B5EF4-FFF2-40B4-BE49-F238E27FC236}">
                <a16:creationId xmlns:a16="http://schemas.microsoft.com/office/drawing/2014/main" id="{B2F85218-CF68-6B90-161F-9014CB20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22" y="5254591"/>
            <a:ext cx="4826330" cy="1347974"/>
          </a:xfr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562E3B28-D5DB-3F80-9E8D-4C947FF468E3}"/>
              </a:ext>
            </a:extLst>
          </p:cNvPr>
          <p:cNvSpPr txBox="1"/>
          <p:nvPr/>
        </p:nvSpPr>
        <p:spPr>
          <a:xfrm>
            <a:off x="972291" y="1457200"/>
            <a:ext cx="10437915" cy="47269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cs-CZ" sz="2800" dirty="0">
                <a:latin typeface="Aptos"/>
                <a:cs typeface="Calibri"/>
              </a:rPr>
              <a:t>Také bitmapová grafika</a:t>
            </a:r>
            <a:endParaRPr lang="cs-CZ">
              <a:latin typeface="Aptos"/>
              <a:ea typeface="Calibri" panose="020F0502020204030204"/>
              <a:cs typeface="Calibri" panose="020F0502020204030204"/>
            </a:endParaRPr>
          </a:p>
          <a:p>
            <a:pPr marL="457200" indent="-45720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cs-CZ" sz="2800" dirty="0">
                <a:latin typeface="Aptos"/>
                <a:ea typeface="+mn-lt"/>
                <a:cs typeface="+mn-lt"/>
              </a:rPr>
              <a:t>Barevné body uspořádané do mřížky – rastru</a:t>
            </a:r>
          </a:p>
          <a:p>
            <a:pPr marL="457200" indent="-45720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cs-CZ" sz="2800" dirty="0">
                <a:latin typeface="Aptos"/>
                <a:ea typeface="+mn-lt"/>
                <a:cs typeface="+mn-lt"/>
              </a:rPr>
              <a:t>Každý pixel nese informaci o své poloze a barvě</a:t>
            </a:r>
          </a:p>
          <a:p>
            <a:pPr marL="457200" indent="-45720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cs-CZ" sz="2800" dirty="0">
                <a:latin typeface="Aptos"/>
                <a:ea typeface="+mn-lt"/>
                <a:cs typeface="+mn-lt"/>
              </a:rPr>
              <a:t>Kvalita zobrazení</a:t>
            </a:r>
            <a:r>
              <a:rPr lang="cs-CZ" sz="2800" dirty="0">
                <a:latin typeface="Aptos"/>
                <a:ea typeface="Calibri"/>
                <a:cs typeface="Calibri"/>
              </a:rPr>
              <a:t> - </a:t>
            </a:r>
            <a:r>
              <a:rPr lang="cs-CZ" sz="2800" dirty="0">
                <a:latin typeface="Aptos"/>
                <a:ea typeface="+mn-lt"/>
                <a:cs typeface="+mn-lt"/>
              </a:rPr>
              <a:t>DPI</a:t>
            </a:r>
            <a:r>
              <a:rPr lang="cs-CZ" sz="2800" dirty="0">
                <a:latin typeface="Aptos"/>
                <a:ea typeface="Calibri"/>
                <a:cs typeface="Calibri"/>
              </a:rPr>
              <a:t> (</a:t>
            </a:r>
            <a:r>
              <a:rPr lang="cs-CZ" sz="2800" err="1">
                <a:latin typeface="Aptos"/>
                <a:ea typeface="Calibri"/>
                <a:cs typeface="Calibri"/>
              </a:rPr>
              <a:t>Dots</a:t>
            </a:r>
            <a:r>
              <a:rPr lang="cs-CZ" sz="2800" dirty="0">
                <a:latin typeface="Aptos"/>
                <a:ea typeface="Calibri"/>
                <a:cs typeface="Calibri"/>
              </a:rPr>
              <a:t> Per </a:t>
            </a:r>
            <a:r>
              <a:rPr lang="cs-CZ" sz="2800" err="1">
                <a:latin typeface="Aptos"/>
                <a:ea typeface="Calibri"/>
                <a:cs typeface="Calibri"/>
              </a:rPr>
              <a:t>Inch</a:t>
            </a:r>
            <a:r>
              <a:rPr lang="cs-CZ" sz="2800" dirty="0">
                <a:latin typeface="Aptos"/>
                <a:ea typeface="Calibri"/>
                <a:cs typeface="Calibri"/>
              </a:rPr>
              <a:t>)</a:t>
            </a:r>
            <a:endParaRPr lang="cs-CZ">
              <a:latin typeface="Aptos"/>
            </a:endParaRP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Font typeface="Courier New"/>
              <a:buChar char="o"/>
            </a:pPr>
            <a:r>
              <a:rPr lang="cs-CZ" sz="2800" dirty="0">
                <a:latin typeface="Aptos"/>
                <a:ea typeface="Calibri"/>
                <a:cs typeface="Calibri"/>
              </a:rPr>
              <a:t>Počet pixelů na jednotku délky</a:t>
            </a:r>
          </a:p>
          <a:p>
            <a:pPr marL="914400" lvl="1" indent="-457200">
              <a:spcBef>
                <a:spcPts val="500"/>
              </a:spcBef>
              <a:spcAft>
                <a:spcPts val="500"/>
              </a:spcAft>
              <a:buFont typeface="Courier New"/>
              <a:buChar char="o"/>
            </a:pPr>
            <a:r>
              <a:rPr lang="cs-CZ" dirty="0">
                <a:latin typeface="Aptos"/>
                <a:ea typeface="+mn-lt"/>
                <a:cs typeface="+mn-lt"/>
              </a:rPr>
              <a:t>70-100 DPI – zobrazení na monitoru, 300-500 DPI – skenování a tisk, &gt;800 DPI – profi grafika</a:t>
            </a:r>
          </a:p>
          <a:p>
            <a:pPr marL="457200" indent="-45720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endParaRPr lang="cs-CZ" sz="2800" dirty="0">
              <a:latin typeface="Aptos"/>
              <a:ea typeface="Calibri"/>
              <a:cs typeface="Calibri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cs-CZ" sz="2800" dirty="0">
              <a:latin typeface="Aptos"/>
              <a:ea typeface="Calibri"/>
              <a:cs typeface="Calibri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endParaRPr lang="cs-CZ" sz="2800" dirty="0">
              <a:latin typeface="Aptos"/>
              <a:ea typeface="Calibri"/>
              <a:cs typeface="Calibri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DD3B86D-C0CD-E4B2-9D6D-4A961BB6B98F}"/>
              </a:ext>
            </a:extLst>
          </p:cNvPr>
          <p:cNvSpPr/>
          <p:nvPr/>
        </p:nvSpPr>
        <p:spPr>
          <a:xfrm>
            <a:off x="9633965" y="626250"/>
            <a:ext cx="1695646" cy="1708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Obrázek 4" descr="Obsah obrázku text, grafický design, diagram, Grafika&#10;&#10;Popis se vygeneroval automaticky.">
            <a:extLst>
              <a:ext uri="{FF2B5EF4-FFF2-40B4-BE49-F238E27FC236}">
                <a16:creationId xmlns:a16="http://schemas.microsoft.com/office/drawing/2014/main" id="{DE06BA23-D4B3-4435-959D-5AFF2D8C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31" y="392036"/>
            <a:ext cx="26479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D26A1-2294-A538-59EF-BAA1C5F0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haroni"/>
                <a:cs typeface="Calibri Light"/>
              </a:rPr>
              <a:t>Barevné modely</a:t>
            </a:r>
            <a:endParaRPr lang="cs-CZ">
              <a:latin typeface="Aharoni"/>
              <a:cs typeface="Aharon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637679-7F66-BFD8-98A5-7AD360CB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012"/>
            <a:ext cx="10970820" cy="52762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dirty="0">
                <a:latin typeface="Aptos"/>
                <a:ea typeface="+mn-lt"/>
                <a:cs typeface="+mn-lt"/>
              </a:rPr>
              <a:t>Barevná hloubka</a:t>
            </a:r>
            <a:endParaRPr lang="cs-CZ">
              <a:latin typeface="Aptos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sz="2800" dirty="0">
                <a:latin typeface="Aptos"/>
                <a:ea typeface="+mn-lt"/>
                <a:cs typeface="+mn-lt"/>
              </a:rPr>
              <a:t>Věrnost barev, počet bitů použitých k zakódování informace o barvě obrazového bodu</a:t>
            </a:r>
            <a:endParaRPr lang="cs-CZ" sz="2800">
              <a:latin typeface="Aptos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sz="2800" dirty="0">
                <a:latin typeface="Aptos"/>
                <a:ea typeface="+mn-lt"/>
                <a:cs typeface="+mn-lt"/>
              </a:rPr>
              <a:t>8 bitů = 256 odstínů(</a:t>
            </a:r>
            <a:r>
              <a:rPr lang="cs-CZ" sz="2800" dirty="0" err="1">
                <a:latin typeface="Aptos"/>
                <a:ea typeface="+mn-lt"/>
                <a:cs typeface="+mn-lt"/>
              </a:rPr>
              <a:t>grayscale</a:t>
            </a:r>
            <a:r>
              <a:rPr lang="cs-CZ" sz="2800" dirty="0">
                <a:latin typeface="Aptos"/>
                <a:ea typeface="+mn-lt"/>
                <a:cs typeface="+mn-lt"/>
              </a:rPr>
              <a:t>), 16 bitů = 65,536 odstínů (</a:t>
            </a:r>
            <a:r>
              <a:rPr lang="cs-CZ" sz="2800" dirty="0" err="1">
                <a:latin typeface="Aptos"/>
                <a:ea typeface="+mn-lt"/>
                <a:cs typeface="+mn-lt"/>
              </a:rPr>
              <a:t>high</a:t>
            </a:r>
            <a:r>
              <a:rPr lang="cs-CZ" sz="2800" dirty="0">
                <a:latin typeface="Aptos"/>
                <a:ea typeface="+mn-lt"/>
                <a:cs typeface="+mn-lt"/>
              </a:rPr>
              <a:t> </a:t>
            </a:r>
            <a:r>
              <a:rPr lang="cs-CZ" sz="2800" dirty="0" err="1">
                <a:latin typeface="Aptos"/>
                <a:ea typeface="+mn-lt"/>
                <a:cs typeface="+mn-lt"/>
              </a:rPr>
              <a:t>color</a:t>
            </a:r>
            <a:r>
              <a:rPr lang="cs-CZ" sz="2800" dirty="0">
                <a:latin typeface="Aptos"/>
                <a:ea typeface="+mn-lt"/>
                <a:cs typeface="+mn-lt"/>
              </a:rPr>
              <a:t>), 24 bitů = 16,7 mil. odstínů (</a:t>
            </a:r>
            <a:r>
              <a:rPr lang="cs-CZ" sz="2800" dirty="0" err="1">
                <a:latin typeface="Aptos"/>
                <a:ea typeface="+mn-lt"/>
                <a:cs typeface="+mn-lt"/>
              </a:rPr>
              <a:t>true</a:t>
            </a:r>
            <a:r>
              <a:rPr lang="cs-CZ" sz="2800" dirty="0">
                <a:latin typeface="Aptos"/>
                <a:ea typeface="+mn-lt"/>
                <a:cs typeface="+mn-lt"/>
              </a:rPr>
              <a:t> </a:t>
            </a:r>
            <a:r>
              <a:rPr lang="cs-CZ" sz="2800" dirty="0" err="1">
                <a:latin typeface="Aptos"/>
                <a:ea typeface="+mn-lt"/>
                <a:cs typeface="+mn-lt"/>
              </a:rPr>
              <a:t>color</a:t>
            </a:r>
            <a:r>
              <a:rPr lang="cs-CZ" sz="2800" dirty="0">
                <a:latin typeface="Aptos"/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dirty="0">
                <a:latin typeface="Aptos"/>
                <a:ea typeface="+mn-lt"/>
                <a:cs typeface="+mn-lt"/>
              </a:rPr>
              <a:t>Modely:</a:t>
            </a: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sz="2800" dirty="0">
                <a:latin typeface="Aptos"/>
                <a:ea typeface="+mn-lt"/>
                <a:cs typeface="+mn-lt"/>
              </a:rPr>
              <a:t>RGB- </a:t>
            </a:r>
            <a:r>
              <a:rPr lang="cs-CZ" dirty="0">
                <a:ea typeface="+mn-lt"/>
                <a:cs typeface="+mn-lt"/>
              </a:rPr>
              <a:t>Barva se může zapsat i </a:t>
            </a:r>
            <a:r>
              <a:rPr lang="cs-CZ" dirty="0" err="1">
                <a:ea typeface="+mn-lt"/>
                <a:cs typeface="+mn-lt"/>
              </a:rPr>
              <a:t>hexakódem</a:t>
            </a:r>
            <a:endParaRPr lang="cs-CZ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sz="2800" dirty="0">
                <a:latin typeface="Aptos"/>
                <a:ea typeface="+mn-lt"/>
                <a:cs typeface="+mn-lt"/>
              </a:rPr>
              <a:t>RGBA</a:t>
            </a: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sz="2800" dirty="0">
                <a:latin typeface="Aptos"/>
                <a:ea typeface="+mn-lt"/>
                <a:cs typeface="+mn-lt"/>
              </a:rPr>
              <a:t>CMYK</a:t>
            </a: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sz="2800" dirty="0">
                <a:latin typeface="Aptos"/>
                <a:ea typeface="+mn-lt"/>
                <a:cs typeface="+mn-lt"/>
              </a:rPr>
              <a:t>HSL</a:t>
            </a: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sz="2800" dirty="0">
                <a:latin typeface="Aptos"/>
                <a:ea typeface="+mn-lt"/>
                <a:cs typeface="+mn-lt"/>
              </a:rPr>
              <a:t>HSB</a:t>
            </a:r>
          </a:p>
          <a:p>
            <a:endParaRPr lang="cs-CZ" dirty="0">
              <a:latin typeface="Aptos"/>
              <a:ea typeface="Calibri"/>
              <a:cs typeface="Calibri"/>
            </a:endParaRPr>
          </a:p>
        </p:txBody>
      </p:sp>
      <p:pic>
        <p:nvPicPr>
          <p:cNvPr id="4" name="Obrázek 3" descr="Stock ilustrace Aditivní A Subtraktivní Míchání Barev Barevné Modely Nebo  Kanály Rgb Ryb A Cmyk Kombinace Barev Teorie Barev Umění Tisk Nebo Grafické  Symboly – stáhnout obrázek nyní - iStock">
            <a:extLst>
              <a:ext uri="{FF2B5EF4-FFF2-40B4-BE49-F238E27FC236}">
                <a16:creationId xmlns:a16="http://schemas.microsoft.com/office/drawing/2014/main" id="{3D3C0E61-3D53-D7C6-4B84-EBF27822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98" y="4641560"/>
            <a:ext cx="5700618" cy="207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0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0B530D-7EDD-572E-A2D9-AF3B8554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haroni"/>
                <a:cs typeface="Calibri Light"/>
              </a:rPr>
              <a:t>Využití</a:t>
            </a:r>
            <a:endParaRPr lang="cs-CZ" dirty="0">
              <a:latin typeface="Aharoni"/>
              <a:cs typeface="Aharon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EAFD3A-B3E2-9886-DDBB-FA854815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dirty="0">
                <a:latin typeface="Aptos"/>
                <a:cs typeface="Calibri"/>
              </a:rPr>
              <a:t>Rastrová grafika vzniká (mimo vlastní účelnou tvorbu) třeba fotografováním nebo skenováním</a:t>
            </a:r>
            <a:endParaRPr lang="cs-CZ">
              <a:latin typeface="Apto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dirty="0">
                <a:latin typeface="Aptos"/>
                <a:ea typeface="Calibri" panose="020F0502020204030204"/>
                <a:cs typeface="Calibri"/>
              </a:rPr>
              <a:t>Využívá se například i u monitorů,</a:t>
            </a:r>
          </a:p>
          <a:p>
            <a:pPr lvl="1">
              <a:lnSpc>
                <a:spcPct val="100000"/>
              </a:lnSpc>
              <a:spcAft>
                <a:spcPts val="500"/>
              </a:spcAft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 panose="020F0502020204030204"/>
                <a:cs typeface="Calibri"/>
              </a:rPr>
              <a:t>Rozlišení a barvy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dirty="0">
                <a:latin typeface="Aptos"/>
                <a:ea typeface="Calibri" panose="020F0502020204030204"/>
                <a:cs typeface="Calibri"/>
              </a:rPr>
              <a:t>Nebo u zobrazování/vykreslování složitějších obrazů</a:t>
            </a:r>
          </a:p>
        </p:txBody>
      </p:sp>
      <p:pic>
        <p:nvPicPr>
          <p:cNvPr id="4" name="Obrázek 3" descr="Grafika – ICT polopatě">
            <a:extLst>
              <a:ext uri="{FF2B5EF4-FFF2-40B4-BE49-F238E27FC236}">
                <a16:creationId xmlns:a16="http://schemas.microsoft.com/office/drawing/2014/main" id="{9D30C57A-07C9-CDC9-8641-34699B8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6" y="4390830"/>
            <a:ext cx="5559287" cy="24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9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18B815-A49B-176A-DA17-74E3B1E0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haroni"/>
                <a:cs typeface="Calibri Light"/>
              </a:rPr>
              <a:t>Formáty</a:t>
            </a:r>
            <a:endParaRPr lang="cs-CZ" dirty="0">
              <a:latin typeface="Aharoni"/>
              <a:cs typeface="Aharon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33BAF6-A3FB-E59A-FBE7-F05EC0E8D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22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latin typeface="Aptos"/>
                <a:ea typeface="+mn-lt"/>
                <a:cs typeface="+mn-lt"/>
              </a:rPr>
              <a:t>JPG</a:t>
            </a:r>
            <a:endParaRPr lang="cs-CZ">
              <a:latin typeface="Aptos"/>
              <a:ea typeface="Calibri"/>
              <a:cs typeface="Calibri"/>
            </a:endParaRPr>
          </a:p>
          <a:p>
            <a:r>
              <a:rPr lang="cs-CZ" dirty="0">
                <a:latin typeface="Aptos"/>
                <a:ea typeface="+mn-lt"/>
                <a:cs typeface="+mn-lt"/>
              </a:rPr>
              <a:t>PNG</a:t>
            </a:r>
            <a:endParaRPr lang="cs-CZ">
              <a:latin typeface="Aptos"/>
            </a:endParaRPr>
          </a:p>
          <a:p>
            <a:r>
              <a:rPr lang="cs-CZ" dirty="0">
                <a:latin typeface="Aptos"/>
                <a:ea typeface="+mn-lt"/>
                <a:cs typeface="+mn-lt"/>
              </a:rPr>
              <a:t>GIF</a:t>
            </a:r>
            <a:endParaRPr lang="cs-CZ">
              <a:latin typeface="Aptos"/>
            </a:endParaRPr>
          </a:p>
          <a:p>
            <a:r>
              <a:rPr lang="cs-CZ" dirty="0">
                <a:latin typeface="Aptos"/>
                <a:ea typeface="+mn-lt"/>
                <a:cs typeface="+mn-lt"/>
              </a:rPr>
              <a:t>BMP</a:t>
            </a:r>
            <a:endParaRPr lang="cs-CZ">
              <a:latin typeface="Aptos"/>
            </a:endParaRPr>
          </a:p>
          <a:p>
            <a:r>
              <a:rPr lang="cs-CZ" dirty="0">
                <a:latin typeface="Aptos"/>
                <a:ea typeface="+mn-lt"/>
                <a:cs typeface="+mn-lt"/>
              </a:rPr>
              <a:t>TIFF</a:t>
            </a:r>
          </a:p>
          <a:p>
            <a:r>
              <a:rPr lang="cs-CZ" dirty="0">
                <a:latin typeface="Aptos"/>
                <a:ea typeface="Calibri"/>
                <a:cs typeface="Calibri"/>
              </a:rPr>
              <a:t>EPS</a:t>
            </a:r>
          </a:p>
          <a:p>
            <a:r>
              <a:rPr lang="cs-CZ" dirty="0">
                <a:latin typeface="Aptos"/>
                <a:ea typeface="Calibri"/>
                <a:cs typeface="Calibri"/>
              </a:rPr>
              <a:t>Liší se podle možnosti průhlednosti, počtu barev nebo kompilace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441AA87-03C2-B68D-EF14-91D85E42437D}"/>
              </a:ext>
            </a:extLst>
          </p:cNvPr>
          <p:cNvSpPr txBox="1"/>
          <p:nvPr/>
        </p:nvSpPr>
        <p:spPr>
          <a:xfrm>
            <a:off x="5929313" y="1074986"/>
            <a:ext cx="501179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>
                <a:latin typeface="Aptos"/>
                <a:ea typeface="Calibri" panose="020F0502020204030204"/>
                <a:cs typeface="Calibri" panose="020F0502020204030204"/>
              </a:rPr>
              <a:t>*Rastrová grafika má obecně velkou podporu a většina formátů jde otevřít na každém počítači bez potřeby dalšího(speciálního) programu</a:t>
            </a:r>
            <a:endParaRPr lang="cs-CZ" sz="2400">
              <a:latin typeface="Aptos"/>
            </a:endParaRPr>
          </a:p>
        </p:txBody>
      </p:sp>
      <p:pic>
        <p:nvPicPr>
          <p:cNvPr id="5" name="Obrázek 4" descr="III/2 XVII AB ppt stáhnout">
            <a:extLst>
              <a:ext uri="{FF2B5EF4-FFF2-40B4-BE49-F238E27FC236}">
                <a16:creationId xmlns:a16="http://schemas.microsoft.com/office/drawing/2014/main" id="{A0611F2C-5564-E48D-E626-371BDC95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88" y="2695511"/>
            <a:ext cx="5007735" cy="37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CD9ED7-48B8-C096-02D8-4077051E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haroni"/>
                <a:cs typeface="Calibri Light"/>
              </a:rPr>
              <a:t>Výhody a nevýhody</a:t>
            </a:r>
            <a:endParaRPr lang="cs-CZ">
              <a:latin typeface="Aharoni"/>
              <a:cs typeface="Aharon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7010E7-478A-797E-CFC3-9655AC3C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53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latin typeface="Aptos"/>
                <a:cs typeface="Calibri"/>
              </a:rPr>
              <a:t>Výhody: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+mn-lt"/>
                <a:cs typeface="+mn-lt"/>
              </a:rPr>
              <a:t>Pořízení obrázku je velmi snadné - fotografie nebo sken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+mn-lt"/>
                <a:cs typeface="+mn-lt"/>
              </a:rPr>
              <a:t>Využívání univerzálních formátů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+mn-lt"/>
                <a:cs typeface="+mn-lt"/>
              </a:rPr>
              <a:t>Vykreslení detailnějších obrazců</a:t>
            </a:r>
          </a:p>
          <a:p>
            <a:r>
              <a:rPr lang="cs-CZ" dirty="0">
                <a:latin typeface="Aptos"/>
                <a:ea typeface="+mn-lt"/>
                <a:cs typeface="+mn-lt"/>
              </a:rPr>
              <a:t>Nevýhody: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+mn-lt"/>
                <a:cs typeface="+mn-lt"/>
              </a:rPr>
              <a:t>Zvětšování (i zmenšování) obrázku jen v omezené míře (zhoršení kvality,  "</a:t>
            </a:r>
            <a:r>
              <a:rPr lang="cs-CZ" dirty="0" err="1">
                <a:latin typeface="Aptos"/>
                <a:ea typeface="+mn-lt"/>
                <a:cs typeface="+mn-lt"/>
              </a:rPr>
              <a:t>pixelování</a:t>
            </a:r>
            <a:r>
              <a:rPr lang="cs-CZ" dirty="0">
                <a:latin typeface="Aptos"/>
                <a:ea typeface="+mn-lt"/>
                <a:cs typeface="+mn-lt"/>
              </a:rPr>
              <a:t>")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+mn-lt"/>
                <a:cs typeface="+mn-lt"/>
              </a:rPr>
              <a:t>Při vysokém rozlišení a barevné hloubce velikost obrázku dosahuje i jednotek MB, v profesionální grafice běžně i desítky MB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cs-CZ" dirty="0">
              <a:latin typeface="Apto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93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D29404-50BC-946A-40D2-B8EABC68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haroni"/>
                <a:cs typeface="Calibri Light"/>
              </a:rPr>
              <a:t>Programy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05997B-0E7E-9BF2-3A43-5B8D002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latin typeface="Aptos"/>
                <a:cs typeface="Calibri"/>
              </a:rPr>
              <a:t>Gimp</a:t>
            </a:r>
            <a:r>
              <a:rPr lang="cs-CZ" dirty="0">
                <a:latin typeface="Aptos"/>
                <a:cs typeface="Calibri"/>
              </a:rPr>
              <a:t>, Malování</a:t>
            </a:r>
            <a:endParaRPr lang="cs-CZ">
              <a:latin typeface="Aptos"/>
              <a:ea typeface="Calibri"/>
              <a:cs typeface="Calibri"/>
            </a:endParaRPr>
          </a:p>
          <a:p>
            <a:r>
              <a:rPr lang="cs-CZ" dirty="0">
                <a:latin typeface="Aptos"/>
                <a:ea typeface="Calibri"/>
                <a:cs typeface="Calibri"/>
              </a:rPr>
              <a:t>Adobe Photoshop</a:t>
            </a:r>
          </a:p>
          <a:p>
            <a:r>
              <a:rPr lang="cs-CZ" dirty="0">
                <a:latin typeface="Aptos"/>
                <a:ea typeface="+mn-lt"/>
                <a:cs typeface="+mn-lt"/>
              </a:rPr>
              <a:t>Corel </a:t>
            </a:r>
            <a:r>
              <a:rPr lang="cs-CZ" dirty="0" err="1">
                <a:latin typeface="Aptos"/>
                <a:ea typeface="+mn-lt"/>
                <a:cs typeface="+mn-lt"/>
              </a:rPr>
              <a:t>Paint</a:t>
            </a:r>
            <a:r>
              <a:rPr lang="cs-CZ" dirty="0">
                <a:latin typeface="Aptos"/>
                <a:ea typeface="+mn-lt"/>
                <a:cs typeface="+mn-lt"/>
              </a:rPr>
              <a:t> Shop Pro</a:t>
            </a:r>
          </a:p>
          <a:p>
            <a:r>
              <a:rPr lang="cs-CZ" dirty="0">
                <a:latin typeface="Aptos"/>
                <a:ea typeface="+mn-lt"/>
                <a:cs typeface="+mn-lt"/>
              </a:rPr>
              <a:t>Corel </a:t>
            </a:r>
            <a:r>
              <a:rPr lang="cs-CZ" dirty="0" err="1">
                <a:latin typeface="Aptos"/>
                <a:ea typeface="+mn-lt"/>
                <a:cs typeface="+mn-lt"/>
              </a:rPr>
              <a:t>Photo-Paint</a:t>
            </a:r>
            <a:endParaRPr lang="cs-CZ">
              <a:latin typeface="Aptos"/>
              <a:ea typeface="+mn-lt"/>
              <a:cs typeface="+mn-lt"/>
            </a:endParaRPr>
          </a:p>
          <a:p>
            <a:r>
              <a:rPr lang="cs-CZ" dirty="0" err="1">
                <a:latin typeface="Aptos"/>
                <a:ea typeface="Calibri"/>
                <a:cs typeface="Calibri"/>
              </a:rPr>
              <a:t>Krita</a:t>
            </a:r>
          </a:p>
          <a:p>
            <a:endParaRPr lang="cs-CZ" dirty="0">
              <a:latin typeface="Aptos"/>
              <a:ea typeface="Calibri"/>
              <a:cs typeface="Calibri"/>
            </a:endParaRPr>
          </a:p>
        </p:txBody>
      </p:sp>
      <p:pic>
        <p:nvPicPr>
          <p:cNvPr id="4" name="Obrázek 3" descr="Obsah obrázku kreslené, Grafika, umění, design&#10;&#10;Popis se vygeneroval automaticky.">
            <a:extLst>
              <a:ext uri="{FF2B5EF4-FFF2-40B4-BE49-F238E27FC236}">
                <a16:creationId xmlns:a16="http://schemas.microsoft.com/office/drawing/2014/main" id="{FC497DFA-AB7F-56EB-4842-8F9D2B17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26" y="1219752"/>
            <a:ext cx="5461145" cy="40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2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6B99D7-BA5B-A0F2-0947-85645D99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haroni"/>
                <a:ea typeface="Calibri Light"/>
                <a:cs typeface="Calibri Light"/>
              </a:rPr>
              <a:t>Zdroje</a:t>
            </a:r>
            <a:endParaRPr lang="cs-CZ" dirty="0">
              <a:latin typeface="Aharoni"/>
              <a:cs typeface="Aharon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F73AC3-8EC0-00FE-A918-C33A6533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  <a:hlinkClick r:id="rId2"/>
              </a:rPr>
              <a:t>http://www.ivt.mzf.cz/seminar/9-rastrova-grafika/</a:t>
            </a:r>
            <a:endParaRPr lang="cs-CZ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  <a:hlinkClick r:id="rId3"/>
              </a:rPr>
              <a:t>https://kopina.cz/terminologie/36964/rastrova-grafika/</a:t>
            </a:r>
            <a:endParaRPr lang="cs-CZ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  <a:hlinkClick r:id="rId4"/>
              </a:rPr>
              <a:t>https://info.rezana.cz/centrum-napovedy/zakladni-informace/co-je-to-rastrova-bitmapova-grafika</a:t>
            </a:r>
          </a:p>
          <a:p>
            <a:r>
              <a:rPr lang="cs-CZ" dirty="0">
                <a:ea typeface="+mn-lt"/>
                <a:cs typeface="+mn-lt"/>
              </a:rPr>
              <a:t>Prezentace pana </a:t>
            </a:r>
            <a:r>
              <a:rPr lang="cs-CZ" dirty="0" err="1">
                <a:ea typeface="+mn-lt"/>
                <a:cs typeface="+mn-lt"/>
              </a:rPr>
              <a:t>Chuděje</a:t>
            </a:r>
          </a:p>
        </p:txBody>
      </p:sp>
    </p:spTree>
    <p:extLst>
      <p:ext uri="{BB962C8B-B14F-4D97-AF65-F5344CB8AC3E}">
        <p14:creationId xmlns:p14="http://schemas.microsoft.com/office/powerpoint/2010/main" val="235834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1C2B07-2343-FDAB-F0C9-B5920DD5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0260"/>
            <a:ext cx="10957339" cy="18588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cs-CZ" sz="7200" b="1" dirty="0">
                <a:latin typeface="ADLaM Display"/>
                <a:ea typeface="Calibri Light" panose="020F0302020204030204"/>
                <a:cs typeface="Calibri Light" panose="020F0302020204030204"/>
              </a:rPr>
              <a:t>Děkujeme za pozornost!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0199FB65-AAE1-1749-A5FC-7C1B2B887032}"/>
              </a:ext>
            </a:extLst>
          </p:cNvPr>
          <p:cNvSpPr txBox="1">
            <a:spLocks/>
          </p:cNvSpPr>
          <p:nvPr/>
        </p:nvSpPr>
        <p:spPr>
          <a:xfrm>
            <a:off x="829641" y="2303877"/>
            <a:ext cx="10957339" cy="1858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7200" b="1" dirty="0">
                <a:solidFill>
                  <a:srgbClr val="02A3DE"/>
                </a:solidFill>
                <a:latin typeface="ADLaM Display"/>
                <a:ea typeface="Calibri Light" panose="020F0302020204030204"/>
                <a:cs typeface="Calibri Light" panose="020F0302020204030204"/>
              </a:rPr>
              <a:t>Děkujeme za pozornost!</a:t>
            </a:r>
          </a:p>
        </p:txBody>
      </p:sp>
      <p:pic>
        <p:nvPicPr>
          <p:cNvPr id="7" name="Obrázek 6" descr="Penguin clipart. Free download transparent .PNG | Creazilla">
            <a:extLst>
              <a:ext uri="{FF2B5EF4-FFF2-40B4-BE49-F238E27FC236}">
                <a16:creationId xmlns:a16="http://schemas.microsoft.com/office/drawing/2014/main" id="{4281C372-DCA7-041A-7210-AC3AA528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4" y="4018096"/>
            <a:ext cx="2743199" cy="23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514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systému Office</vt:lpstr>
      <vt:lpstr>Rastrová grafika</vt:lpstr>
      <vt:lpstr>Základní informace</vt:lpstr>
      <vt:lpstr>Barevné modely</vt:lpstr>
      <vt:lpstr>Využití</vt:lpstr>
      <vt:lpstr>Formáty</vt:lpstr>
      <vt:lpstr>Výhody a nevýhody</vt:lpstr>
      <vt:lpstr>Programy</vt:lpstr>
      <vt:lpstr>Zdroje</vt:lpstr>
      <vt:lpstr>Děkujeme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</dc:title>
  <dc:creator/>
  <cp:lastModifiedBy/>
  <cp:revision>555</cp:revision>
  <dcterms:created xsi:type="dcterms:W3CDTF">2023-11-27T09:34:24Z</dcterms:created>
  <dcterms:modified xsi:type="dcterms:W3CDTF">2023-12-01T08:50:15Z</dcterms:modified>
</cp:coreProperties>
</file>