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Klepnutím lze upravit styl předlohy podnadpisů.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8120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Group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grpSp>
        <p:nvGrpSpPr>
          <p:cNvPr id="3" name="Group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grpSp>
        <p:nvGrpSpPr>
          <p:cNvPr id="4" name="Group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xmlns="" val="78742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23976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6595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44793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20580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3963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xmlns="" val="122925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97275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31857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51281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84787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Group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sp>
        <p:nvSpPr>
          <p:cNvPr id="37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xmlns="" val="116827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Group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" name="Group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" name="Group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sp>
        <p:nvSpPr>
          <p:cNvPr id="79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sp>
        <p:nvSpPr>
          <p:cNvPr id="80" name="Picture Placeholder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cs-CZ" smtClean="0"/>
              <a:t>Klepnutím na ikonu přidáte obrázek.</a:t>
            </a:r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xmlns="" val="16819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2B573BE-0F7A-4C05-A81C-C9A52FA1D825}" type="datetimeFigureOut">
              <a:rPr lang="cs-CZ" smtClean="0"/>
              <a:t>11.11.2013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9C4449B-AE99-4218-9A70-0123C7375E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Rastrová grafika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072066" y="4286256"/>
            <a:ext cx="3571900" cy="914400"/>
          </a:xfrm>
        </p:spPr>
        <p:txBody>
          <a:bodyPr>
            <a:normAutofit/>
          </a:bodyPr>
          <a:lstStyle/>
          <a:p>
            <a:r>
              <a:rPr lang="cs-CZ" dirty="0" smtClean="0"/>
              <a:t>Jan Pospíšil</a:t>
            </a:r>
          </a:p>
          <a:p>
            <a:r>
              <a:rPr lang="cs-CZ" dirty="0" smtClean="0"/>
              <a:t>Petr Hladík</a:t>
            </a:r>
          </a:p>
          <a:p>
            <a:endParaRPr lang="cs-CZ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Interchange</a:t>
            </a:r>
            <a:r>
              <a:rPr lang="cs-CZ" dirty="0"/>
              <a:t> </a:t>
            </a:r>
            <a:r>
              <a:rPr lang="cs-CZ" dirty="0" err="1"/>
              <a:t>Format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Přípona .</a:t>
            </a:r>
            <a:r>
              <a:rPr lang="cs-CZ" dirty="0" err="1" smtClean="0"/>
              <a:t>Gif</a:t>
            </a:r>
            <a:endParaRPr lang="cs-CZ" dirty="0" smtClean="0"/>
          </a:p>
          <a:p>
            <a:r>
              <a:rPr lang="cs-CZ" dirty="0" smtClean="0"/>
              <a:t>Nekomprimovaný </a:t>
            </a:r>
          </a:p>
          <a:p>
            <a:r>
              <a:rPr lang="cs-CZ" dirty="0" smtClean="0"/>
              <a:t>8 bitů barevné hloubky</a:t>
            </a:r>
          </a:p>
          <a:p>
            <a:r>
              <a:rPr lang="cs-CZ" dirty="0" smtClean="0"/>
              <a:t>Používaný hlavně kvůli animacím</a:t>
            </a:r>
          </a:p>
          <a:p>
            <a:r>
              <a:rPr lang="cs-CZ" dirty="0" smtClean="0"/>
              <a:t>Alfa kanál (průhlednost)</a:t>
            </a:r>
          </a:p>
          <a:p>
            <a:pPr>
              <a:buNone/>
            </a:pPr>
            <a:r>
              <a:rPr lang="cs-CZ" sz="4000" b="1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cs-CZ" dirty="0" smtClean="0"/>
              <a:t> animace, průhlednost</a:t>
            </a:r>
          </a:p>
          <a:p>
            <a:pPr>
              <a:buNone/>
            </a:pPr>
            <a:r>
              <a:rPr lang="cs-CZ" sz="4000" b="1" dirty="0" smtClean="0">
                <a:solidFill>
                  <a:schemeClr val="accent5"/>
                </a:solidFill>
              </a:rPr>
              <a:t>-</a:t>
            </a:r>
            <a:r>
              <a:rPr lang="cs-CZ" dirty="0" smtClean="0"/>
              <a:t> pouze 8 bitů barevné hloubky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Portable </a:t>
            </a:r>
            <a:r>
              <a:rPr lang="cs-CZ" dirty="0"/>
              <a:t>Network </a:t>
            </a:r>
            <a:r>
              <a:rPr lang="cs-CZ" dirty="0" err="1"/>
              <a:t>Graphics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Přípona .</a:t>
            </a:r>
            <a:r>
              <a:rPr lang="cs-CZ" dirty="0" err="1" smtClean="0"/>
              <a:t>Png</a:t>
            </a:r>
            <a:endParaRPr lang="cs-CZ" dirty="0" smtClean="0"/>
          </a:p>
          <a:p>
            <a:r>
              <a:rPr lang="cs-CZ" dirty="0" smtClean="0"/>
              <a:t>Nekomprimovaný </a:t>
            </a:r>
          </a:p>
          <a:p>
            <a:r>
              <a:rPr lang="cs-CZ" dirty="0" smtClean="0"/>
              <a:t>24 bitů barevné hloubky</a:t>
            </a:r>
          </a:p>
          <a:p>
            <a:r>
              <a:rPr lang="cs-CZ" dirty="0" smtClean="0"/>
              <a:t>Vytvořený jako náhrada </a:t>
            </a:r>
            <a:r>
              <a:rPr lang="cs-CZ" dirty="0" err="1" smtClean="0"/>
              <a:t>GIFu</a:t>
            </a:r>
            <a:endParaRPr lang="cs-CZ" dirty="0" smtClean="0"/>
          </a:p>
          <a:p>
            <a:r>
              <a:rPr lang="cs-CZ" dirty="0" smtClean="0"/>
              <a:t>Druhý nejpoužívanější formát obrázku na WWW</a:t>
            </a:r>
          </a:p>
          <a:p>
            <a:pPr>
              <a:buNone/>
            </a:pPr>
            <a:r>
              <a:rPr lang="cs-CZ" sz="4000" b="1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cs-CZ" dirty="0" smtClean="0"/>
              <a:t> průhlednost, větší barevná hloubka než </a:t>
            </a:r>
            <a:r>
              <a:rPr lang="cs-CZ" dirty="0" err="1" smtClean="0"/>
              <a:t>gif</a:t>
            </a:r>
            <a:endParaRPr lang="cs-CZ" dirty="0" smtClean="0"/>
          </a:p>
          <a:p>
            <a:pPr>
              <a:buNone/>
            </a:pPr>
            <a:r>
              <a:rPr lang="cs-CZ" sz="4000" b="1" dirty="0" smtClean="0">
                <a:solidFill>
                  <a:schemeClr val="accent5"/>
                </a:solidFill>
              </a:rPr>
              <a:t>-</a:t>
            </a:r>
            <a:r>
              <a:rPr lang="cs-CZ" dirty="0" smtClean="0"/>
              <a:t> absence podpory animací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Rastrová grafika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cs-CZ" dirty="0"/>
              <a:t>Je jeden ze dvou základních způsobů jak mohou počítače ukládat a zpracovávat obrazové informace. 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Tím druhým je vektorová grafika.</a:t>
            </a:r>
          </a:p>
          <a:p>
            <a:pPr fontAlgn="base"/>
            <a:r>
              <a:rPr lang="cs-CZ" dirty="0"/>
              <a:t>V bitmapové grafice je celý obrázek popsán pomocí jednotlivých barevných bodů (</a:t>
            </a:r>
            <a:r>
              <a:rPr lang="cs-CZ" dirty="0" err="1"/>
              <a:t>pixelů</a:t>
            </a:r>
            <a:r>
              <a:rPr lang="cs-CZ" dirty="0"/>
              <a:t>) a ty jsou uspořádány do mřížky.</a:t>
            </a:r>
          </a:p>
          <a:p>
            <a:pPr fontAlgn="base"/>
            <a:r>
              <a:rPr lang="cs-CZ" dirty="0"/>
              <a:t>Každý pixel má svoji přesnou souřadnici (x, y) a barvu v barevném modelu (např. RGB</a:t>
            </a:r>
            <a:r>
              <a:rPr lang="cs-CZ" dirty="0" smtClean="0"/>
              <a:t>).</a:t>
            </a:r>
            <a:endParaRPr lang="cs-CZ" dirty="0"/>
          </a:p>
          <a:p>
            <a:pPr fontAlgn="base"/>
            <a:r>
              <a:rPr lang="cs-CZ" dirty="0"/>
              <a:t>Kvalitu záznamu obrazu v rastrové grafice ovlivňuje především </a:t>
            </a:r>
            <a:r>
              <a:rPr lang="cs-CZ" u="sng" dirty="0"/>
              <a:t>rozlišení</a:t>
            </a:r>
            <a:r>
              <a:rPr lang="cs-CZ" dirty="0"/>
              <a:t> a </a:t>
            </a:r>
            <a:r>
              <a:rPr lang="cs-CZ" u="sng" dirty="0"/>
              <a:t>barevná hloubka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Rozlišení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fontAlgn="base">
              <a:buFont typeface="Arial" pitchFamily="34" charset="0"/>
              <a:buChar char="•"/>
            </a:pPr>
            <a:r>
              <a:rPr lang="cs-CZ" dirty="0" smtClean="0"/>
              <a:t>DPI </a:t>
            </a:r>
            <a:r>
              <a:rPr lang="cs-CZ" dirty="0"/>
              <a:t>= </a:t>
            </a:r>
            <a:r>
              <a:rPr lang="cs-CZ" dirty="0" err="1"/>
              <a:t>Dots</a:t>
            </a:r>
            <a:r>
              <a:rPr lang="cs-CZ" dirty="0"/>
              <a:t> per </a:t>
            </a:r>
            <a:r>
              <a:rPr lang="cs-CZ" dirty="0" err="1"/>
              <a:t>inch</a:t>
            </a:r>
            <a:r>
              <a:rPr lang="cs-CZ" dirty="0"/>
              <a:t> = bodů na </a:t>
            </a:r>
            <a:r>
              <a:rPr lang="cs-CZ" dirty="0" smtClean="0"/>
              <a:t>palec.</a:t>
            </a:r>
          </a:p>
          <a:p>
            <a:pPr marL="285750" lvl="1" fontAlgn="base">
              <a:buFont typeface="Arial" pitchFamily="34" charset="0"/>
              <a:buChar char="•"/>
            </a:pPr>
            <a:r>
              <a:rPr lang="cs-CZ" dirty="0" smtClean="0"/>
              <a:t>Znamená</a:t>
            </a:r>
            <a:r>
              <a:rPr lang="cs-CZ" dirty="0"/>
              <a:t>, kolik obrazových bodů se vydá do </a:t>
            </a:r>
            <a:r>
              <a:rPr lang="cs-CZ" dirty="0" smtClean="0"/>
              <a:t>jednoho palce.</a:t>
            </a:r>
          </a:p>
          <a:p>
            <a:pPr marL="285750" lvl="1" fontAlgn="base">
              <a:buFont typeface="Arial" pitchFamily="34" charset="0"/>
              <a:buChar char="•"/>
            </a:pPr>
            <a:r>
              <a:rPr lang="cs-CZ" dirty="0" smtClean="0"/>
              <a:t>Př</a:t>
            </a:r>
            <a:r>
              <a:rPr lang="cs-CZ" dirty="0"/>
              <a:t>.: 100dpi= 100 </a:t>
            </a:r>
            <a:r>
              <a:rPr lang="cs-CZ" dirty="0" err="1"/>
              <a:t>pixelů</a:t>
            </a:r>
            <a:r>
              <a:rPr lang="cs-CZ" dirty="0"/>
              <a:t> v 2,54cm = při tisku jeden bod zabírá </a:t>
            </a:r>
            <a:r>
              <a:rPr lang="cs-CZ" dirty="0" smtClean="0"/>
              <a:t>0,254 mm.</a:t>
            </a:r>
          </a:p>
          <a:p>
            <a:pPr marL="285750" lvl="1" fontAlgn="base">
              <a:buFont typeface="Arial" pitchFamily="34" charset="0"/>
              <a:buChar char="•"/>
            </a:pPr>
            <a:r>
              <a:rPr lang="cs-CZ" dirty="0" smtClean="0"/>
              <a:t>Ideální </a:t>
            </a:r>
            <a:r>
              <a:rPr lang="cs-CZ" dirty="0"/>
              <a:t>pro tisk je 300 DPI a </a:t>
            </a:r>
            <a:r>
              <a:rPr lang="cs-CZ" dirty="0" smtClean="0"/>
              <a:t>více.</a:t>
            </a:r>
          </a:p>
          <a:p>
            <a:pPr marL="285750" lvl="1" fontAlgn="base">
              <a:buFont typeface="Arial" pitchFamily="34" charset="0"/>
              <a:buChar char="•"/>
            </a:pPr>
            <a:r>
              <a:rPr lang="cs-CZ" dirty="0" smtClean="0"/>
              <a:t>Pro obrázky na web bohatě postačí 72 DPI.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Barevná hloubka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fontAlgn="base">
              <a:buFont typeface="Arial" pitchFamily="34" charset="0"/>
              <a:buChar char="•"/>
            </a:pPr>
            <a:r>
              <a:rPr lang="cs-CZ" dirty="0" smtClean="0"/>
              <a:t>Počet </a:t>
            </a:r>
            <a:r>
              <a:rPr lang="cs-CZ" dirty="0"/>
              <a:t>bitů, kterými popisujeme určitou barvu </a:t>
            </a:r>
            <a:r>
              <a:rPr lang="cs-CZ" dirty="0" err="1" smtClean="0"/>
              <a:t>pixelu</a:t>
            </a:r>
            <a:endParaRPr lang="cs-CZ" dirty="0" smtClean="0"/>
          </a:p>
          <a:p>
            <a:pPr marL="285750" lvl="1" fontAlgn="base">
              <a:buFont typeface="Arial" pitchFamily="34" charset="0"/>
              <a:buChar char="•"/>
            </a:pPr>
            <a:r>
              <a:rPr lang="cs-CZ" dirty="0" smtClean="0"/>
              <a:t>Při </a:t>
            </a:r>
            <a:r>
              <a:rPr lang="cs-CZ" dirty="0"/>
              <a:t>barevné hloubce 1 bitu jsme schopni rozlišit pouze </a:t>
            </a:r>
            <a:r>
              <a:rPr lang="cs-CZ" dirty="0" smtClean="0"/>
              <a:t>2</a:t>
            </a:r>
            <a:r>
              <a:rPr lang="cs-CZ" baseline="30000" dirty="0" smtClean="0"/>
              <a:t>1</a:t>
            </a:r>
            <a:r>
              <a:rPr lang="cs-CZ" dirty="0" smtClean="0"/>
              <a:t> barvy </a:t>
            </a:r>
            <a:r>
              <a:rPr lang="cs-CZ" dirty="0"/>
              <a:t>(=bílá a </a:t>
            </a:r>
            <a:r>
              <a:rPr lang="cs-CZ" dirty="0" smtClean="0"/>
              <a:t>černá).</a:t>
            </a:r>
          </a:p>
          <a:p>
            <a:pPr marL="285750" lvl="1" fontAlgn="base">
              <a:buFont typeface="Arial" pitchFamily="34" charset="0"/>
              <a:buChar char="•"/>
            </a:pPr>
            <a:r>
              <a:rPr lang="cs-CZ" dirty="0" smtClean="0"/>
              <a:t>Nejvíce </a:t>
            </a:r>
            <a:r>
              <a:rPr lang="cs-CZ" dirty="0"/>
              <a:t>se dnes </a:t>
            </a:r>
            <a:r>
              <a:rPr lang="cs-CZ" dirty="0" smtClean="0"/>
              <a:t>používá:</a:t>
            </a:r>
          </a:p>
          <a:p>
            <a:pPr marL="685800" lvl="2" fontAlgn="base"/>
            <a:r>
              <a:rPr lang="cs-CZ" dirty="0" smtClean="0"/>
              <a:t>barevná </a:t>
            </a:r>
            <a:r>
              <a:rPr lang="cs-CZ" dirty="0"/>
              <a:t>hloubka 24 bitů </a:t>
            </a:r>
            <a:r>
              <a:rPr lang="cs-CZ" dirty="0" smtClean="0"/>
              <a:t>(16 777 216 </a:t>
            </a:r>
            <a:r>
              <a:rPr lang="cs-CZ" dirty="0"/>
              <a:t>barev ) označovaných jako </a:t>
            </a:r>
            <a:r>
              <a:rPr lang="cs-CZ" dirty="0" err="1"/>
              <a:t>True</a:t>
            </a:r>
            <a:r>
              <a:rPr lang="cs-CZ" dirty="0"/>
              <a:t> </a:t>
            </a:r>
            <a:r>
              <a:rPr lang="cs-CZ" dirty="0" err="1" smtClean="0"/>
              <a:t>Color</a:t>
            </a:r>
            <a:endParaRPr lang="cs-CZ" dirty="0" smtClean="0"/>
          </a:p>
          <a:p>
            <a:pPr marL="685800" lvl="2" fontAlgn="base"/>
            <a:r>
              <a:rPr lang="cs-CZ" dirty="0" smtClean="0"/>
              <a:t>32 </a:t>
            </a:r>
            <a:r>
              <a:rPr lang="cs-CZ" dirty="0"/>
              <a:t>bitů (Super </a:t>
            </a:r>
            <a:r>
              <a:rPr lang="cs-CZ" dirty="0" err="1"/>
              <a:t>True</a:t>
            </a:r>
            <a:r>
              <a:rPr lang="cs-CZ" dirty="0"/>
              <a:t> </a:t>
            </a:r>
            <a:r>
              <a:rPr lang="cs-CZ" dirty="0" err="1" smtClean="0"/>
              <a:t>Color</a:t>
            </a:r>
            <a:r>
              <a:rPr lang="cs-CZ" dirty="0" smtClean="0"/>
              <a:t>)</a:t>
            </a:r>
          </a:p>
          <a:p>
            <a:pPr marL="685800" lvl="2" fontAlgn="base"/>
            <a:r>
              <a:rPr lang="cs-CZ" dirty="0" smtClean="0"/>
              <a:t>48 </a:t>
            </a:r>
            <a:r>
              <a:rPr lang="cs-CZ" dirty="0"/>
              <a:t>bitů (</a:t>
            </a:r>
            <a:r>
              <a:rPr lang="cs-CZ" dirty="0" err="1"/>
              <a:t>Deep</a:t>
            </a:r>
            <a:r>
              <a:rPr lang="cs-CZ" dirty="0"/>
              <a:t> </a:t>
            </a:r>
            <a:r>
              <a:rPr lang="cs-CZ" dirty="0" err="1"/>
              <a:t>Color</a:t>
            </a:r>
            <a:r>
              <a:rPr lang="cs-CZ" dirty="0" smtClean="0"/>
              <a:t>)</a:t>
            </a:r>
            <a:endParaRPr lang="cs-CZ" dirty="0"/>
          </a:p>
          <a:p>
            <a:pPr marL="285750" indent="-285750"/>
            <a:r>
              <a:rPr lang="cs-CZ" sz="2400" dirty="0" smtClean="0"/>
              <a:t>Některé formáty umožňují i tzv. parametr ALFA Kanál = průhlednost</a:t>
            </a:r>
            <a:endParaRPr lang="cs-CZ" sz="24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Příklady programů pracující s rastrovou grafikou</a:t>
            </a:r>
          </a:p>
          <a:p>
            <a:pPr lvl="1"/>
            <a:r>
              <a:rPr lang="cs-CZ" dirty="0" smtClean="0"/>
              <a:t>Windows Malování </a:t>
            </a:r>
            <a:r>
              <a:rPr lang="cs-CZ" sz="2400" dirty="0" smtClean="0"/>
              <a:t>(mocný nástroj Temné strany)</a:t>
            </a:r>
            <a:endParaRPr lang="cs-CZ" dirty="0" smtClean="0"/>
          </a:p>
          <a:p>
            <a:pPr lvl="1"/>
            <a:r>
              <a:rPr lang="cs-CZ" dirty="0" smtClean="0"/>
              <a:t>Adobe </a:t>
            </a:r>
            <a:r>
              <a:rPr lang="cs-CZ" dirty="0" err="1" smtClean="0"/>
              <a:t>Photoshop</a:t>
            </a:r>
            <a:endParaRPr lang="cs-CZ" dirty="0" smtClean="0"/>
          </a:p>
          <a:p>
            <a:pPr lvl="1"/>
            <a:r>
              <a:rPr lang="cs-CZ" dirty="0" err="1" smtClean="0"/>
              <a:t>Gimp</a:t>
            </a:r>
            <a:endParaRPr lang="cs-CZ" dirty="0" smtClean="0"/>
          </a:p>
          <a:p>
            <a:pPr lvl="1"/>
            <a:r>
              <a:rPr lang="cs-CZ" dirty="0" err="1" smtClean="0"/>
              <a:t>IrfanView</a:t>
            </a:r>
            <a:endParaRPr lang="cs-CZ" dirty="0"/>
          </a:p>
        </p:txBody>
      </p:sp>
      <p:pic>
        <p:nvPicPr>
          <p:cNvPr id="1026" name="Picture 2" descr="http://fc05.deviantart.net/fs70/f/2010/284/2/7/vader_icon_by_keigere-d30j6x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3071810"/>
            <a:ext cx="2571736" cy="2571736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Rozdělení rastrových souborů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obrázkových souborů rozdělujeme na</a:t>
            </a:r>
            <a:r>
              <a:rPr lang="cs-CZ" dirty="0" smtClean="0"/>
              <a:t>:</a:t>
            </a:r>
            <a:endParaRPr lang="cs-CZ" b="0" dirty="0" smtClean="0"/>
          </a:p>
          <a:p>
            <a:pPr lvl="1" fontAlgn="base">
              <a:buFont typeface="Wingdings" pitchFamily="2" charset="2"/>
              <a:buChar char="§"/>
            </a:pPr>
            <a:r>
              <a:rPr lang="cs-CZ" dirty="0"/>
              <a:t>nekomprimované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cs-CZ" dirty="0"/>
              <a:t>komprimované </a:t>
            </a:r>
            <a:endParaRPr lang="cs-CZ" b="0" dirty="0" smtClean="0"/>
          </a:p>
          <a:p>
            <a:pPr lvl="2" fontAlgn="base"/>
            <a:r>
              <a:rPr lang="cs-CZ" dirty="0"/>
              <a:t>s bezeztrátovou kompresí</a:t>
            </a:r>
          </a:p>
          <a:p>
            <a:pPr lvl="2" fontAlgn="base"/>
            <a:r>
              <a:rPr lang="cs-CZ" dirty="0"/>
              <a:t>se ztrátovou kompresí</a:t>
            </a:r>
          </a:p>
          <a:p>
            <a:pPr lvl="2"/>
            <a:endParaRPr lang="cs-CZ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Nejpoužívanější přípony rastrových souborů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Bmp</a:t>
            </a:r>
            <a:endParaRPr lang="cs-CZ" dirty="0" smtClean="0"/>
          </a:p>
          <a:p>
            <a:r>
              <a:rPr lang="cs-CZ" dirty="0" err="1" smtClean="0"/>
              <a:t>Jpeg</a:t>
            </a:r>
            <a:endParaRPr lang="cs-CZ" dirty="0" smtClean="0"/>
          </a:p>
          <a:p>
            <a:r>
              <a:rPr lang="cs-CZ" dirty="0" err="1" smtClean="0"/>
              <a:t>Gif</a:t>
            </a:r>
            <a:r>
              <a:rPr lang="cs-CZ" dirty="0" smtClean="0"/>
              <a:t> </a:t>
            </a:r>
            <a:r>
              <a:rPr lang="cs-CZ" sz="2000" dirty="0" smtClean="0"/>
              <a:t>(podpora animací a alfa kanálu)</a:t>
            </a:r>
          </a:p>
          <a:p>
            <a:r>
              <a:rPr lang="cs-CZ" dirty="0" err="1" smtClean="0"/>
              <a:t>Png</a:t>
            </a:r>
            <a:r>
              <a:rPr lang="cs-CZ" dirty="0" smtClean="0"/>
              <a:t> </a:t>
            </a:r>
            <a:r>
              <a:rPr lang="cs-CZ" sz="2000" dirty="0" smtClean="0"/>
              <a:t>(podpora alfa kanálu)</a:t>
            </a:r>
          </a:p>
          <a:p>
            <a:r>
              <a:rPr lang="cs-CZ" dirty="0" smtClean="0"/>
              <a:t>A další…</a:t>
            </a:r>
            <a:endParaRPr lang="cs-CZ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Windows Bitmap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Přípona .</a:t>
            </a:r>
            <a:r>
              <a:rPr lang="cs-CZ" dirty="0" err="1" smtClean="0"/>
              <a:t>Bmp</a:t>
            </a:r>
            <a:endParaRPr lang="cs-CZ" dirty="0" smtClean="0"/>
          </a:p>
          <a:p>
            <a:r>
              <a:rPr lang="cs-CZ" dirty="0" smtClean="0"/>
              <a:t>Vydáno 1988</a:t>
            </a:r>
          </a:p>
          <a:p>
            <a:r>
              <a:rPr lang="cs-CZ" dirty="0" smtClean="0"/>
              <a:t>Nekomprimovaný, proto velká velikost</a:t>
            </a:r>
          </a:p>
          <a:p>
            <a:r>
              <a:rPr lang="cs-CZ" dirty="0" smtClean="0"/>
              <a:t>Barevná hloubka 1, 2, 8, 16, 24, 32 bitů</a:t>
            </a:r>
          </a:p>
          <a:p>
            <a:pPr>
              <a:buNone/>
            </a:pPr>
            <a:r>
              <a:rPr lang="cs-CZ" sz="4000" b="1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cs-CZ" dirty="0" smtClean="0"/>
              <a:t> kvalita</a:t>
            </a:r>
          </a:p>
          <a:p>
            <a:pPr>
              <a:buNone/>
            </a:pPr>
            <a:r>
              <a:rPr lang="cs-CZ" sz="4000" b="1" dirty="0" smtClean="0">
                <a:solidFill>
                  <a:schemeClr val="accent5"/>
                </a:solidFill>
              </a:rPr>
              <a:t>-</a:t>
            </a:r>
            <a:r>
              <a:rPr lang="cs-CZ" dirty="0" smtClean="0"/>
              <a:t> velikost souboru (většinou v řádech MB)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Joint </a:t>
            </a:r>
            <a:r>
              <a:rPr lang="cs-CZ" dirty="0" err="1"/>
              <a:t>Photographic</a:t>
            </a:r>
            <a:r>
              <a:rPr lang="cs-CZ" dirty="0"/>
              <a:t> </a:t>
            </a:r>
            <a:r>
              <a:rPr lang="cs-CZ" dirty="0" err="1"/>
              <a:t>Experts</a:t>
            </a:r>
            <a:r>
              <a:rPr lang="cs-CZ" dirty="0"/>
              <a:t> </a:t>
            </a:r>
            <a:r>
              <a:rPr lang="cs-CZ" dirty="0" err="1"/>
              <a:t>Group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Přípona .</a:t>
            </a:r>
            <a:r>
              <a:rPr lang="cs-CZ" dirty="0" err="1" smtClean="0"/>
              <a:t>Jpeg</a:t>
            </a:r>
            <a:endParaRPr lang="cs-CZ" dirty="0" smtClean="0"/>
          </a:p>
          <a:p>
            <a:r>
              <a:rPr lang="cs-CZ" dirty="0" smtClean="0"/>
              <a:t>Komprimovaný, možnost více úrovní kvality</a:t>
            </a:r>
          </a:p>
          <a:p>
            <a:r>
              <a:rPr lang="cs-CZ" dirty="0" smtClean="0"/>
              <a:t>Používaný hlavně na WWW a ve fotoaparátech</a:t>
            </a:r>
          </a:p>
          <a:p>
            <a:r>
              <a:rPr lang="cs-CZ" dirty="0" smtClean="0"/>
              <a:t>Nejspíš nejpoužívanější formát</a:t>
            </a:r>
          </a:p>
          <a:p>
            <a:pPr>
              <a:buNone/>
            </a:pPr>
            <a:r>
              <a:rPr lang="cs-CZ" sz="4000" b="1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cs-CZ" dirty="0" smtClean="0"/>
              <a:t> malá velikost (při malé kvalitě)</a:t>
            </a:r>
          </a:p>
          <a:p>
            <a:pPr>
              <a:buNone/>
            </a:pPr>
            <a:r>
              <a:rPr lang="cs-CZ" sz="4000" b="1" dirty="0" smtClean="0">
                <a:solidFill>
                  <a:schemeClr val="accent5"/>
                </a:solidFill>
              </a:rPr>
              <a:t>-</a:t>
            </a:r>
            <a:r>
              <a:rPr lang="cs-CZ" dirty="0" smtClean="0"/>
              <a:t> ztrátový formát i při nejvyšší zvolené kvalitě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TS101929152</Template>
  <TotalTime>89</TotalTime>
  <Words>408</Words>
  <Application>Microsoft Office PowerPoint</Application>
  <PresentationFormat>Předvádění na obrazovce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Nature Illustration 16x9</vt:lpstr>
      <vt:lpstr>Rastrová grafika</vt:lpstr>
      <vt:lpstr>Rastrová grafika</vt:lpstr>
      <vt:lpstr>Rozlišení</vt:lpstr>
      <vt:lpstr>Barevná hloubka</vt:lpstr>
      <vt:lpstr>Programy</vt:lpstr>
      <vt:lpstr>Rozdělení rastrových souborů</vt:lpstr>
      <vt:lpstr>Nejpoužívanější přípony rastrových souborů</vt:lpstr>
      <vt:lpstr>Windows Bitmap</vt:lpstr>
      <vt:lpstr>Joint Photographic Experts Group</vt:lpstr>
      <vt:lpstr>Graphics Interchange Format</vt:lpstr>
      <vt:lpstr>Portable Network Graphics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Jan Pospíši, Petr Hladík</dc:creator>
  <cp:lastModifiedBy>Stolni</cp:lastModifiedBy>
  <cp:revision>58</cp:revision>
  <dcterms:created xsi:type="dcterms:W3CDTF">2013-11-11T20:12:41Z</dcterms:created>
  <dcterms:modified xsi:type="dcterms:W3CDTF">2013-11-11T21:42:33Z</dcterms:modified>
</cp:coreProperties>
</file>