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FF72D-38A7-4B42-B843-2F8456BD1991}" v="845" dt="2018-12-10T18:36:02.801"/>
    <p1510:client id="{08AF010C-38BA-403F-B80E-9EAAB9929696}" v="212" dt="2018-12-10T17:45:24.820"/>
    <p1510:client id="{A0B72A76-91D6-4A03-BF5D-2E9172EDA9C1}" v="331" dt="2018-12-10T18:51:59.683"/>
    <p1510:client id="{8E7BDE80-7F95-4578-8FF2-E15442356D8A}" v="27" dt="2018-12-10T18:48:06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82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00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2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7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877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71948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05287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6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637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435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34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8E9D8B-B2A5-4531-8E25-39BAC905847C}" type="datetimeFigureOut">
              <a:rPr lang="cs-CZ" smtClean="0"/>
              <a:t>09.01.2019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4489F6-A4F7-47A8-8927-D448287E109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77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030BF6-DE98-41D7-B49E-683CA22C0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528772"/>
            <a:ext cx="10318418" cy="4394988"/>
          </a:xfrm>
        </p:spPr>
        <p:txBody>
          <a:bodyPr/>
          <a:lstStyle/>
          <a:p>
            <a:r>
              <a:rPr lang="cs-CZ" dirty="0"/>
              <a:t>Rastrová grafika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B945DF-C36E-45A6-99F3-FCA5F37A2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cap="none" dirty="0"/>
              <a:t>Doležal Petr</a:t>
            </a:r>
            <a:br>
              <a:rPr lang="cs-CZ" cap="none" dirty="0"/>
            </a:br>
            <a:r>
              <a:rPr lang="cs-CZ" cap="none" dirty="0"/>
              <a:t>Pojer Jakub</a:t>
            </a:r>
          </a:p>
        </p:txBody>
      </p:sp>
    </p:spTree>
    <p:extLst>
      <p:ext uri="{BB962C8B-B14F-4D97-AF65-F5344CB8AC3E}">
        <p14:creationId xmlns:p14="http://schemas.microsoft.com/office/powerpoint/2010/main" val="8522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38380-FBA5-4EFE-B76F-ED076FA5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23" y="3114083"/>
            <a:ext cx="10178322" cy="873906"/>
          </a:xfrm>
        </p:spPr>
        <p:txBody>
          <a:bodyPr/>
          <a:lstStyle/>
          <a:p>
            <a:pPr algn="ctr"/>
            <a:r>
              <a:rPr lang="cs-CZ" dirty="0"/>
              <a:t>Děkujeme za pozornost</a:t>
            </a:r>
          </a:p>
        </p:txBody>
      </p:sp>
      <p:pic>
        <p:nvPicPr>
          <p:cNvPr id="3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A15A9572-6F51-48D6-BB15-B9D77934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5401539" y="4794381"/>
            <a:ext cx="1645920" cy="4114800"/>
          </a:xfrm>
          <a:prstGeom prst="rect">
            <a:avLst/>
          </a:prstGeom>
        </p:spPr>
      </p:pic>
      <p:pic>
        <p:nvPicPr>
          <p:cNvPr id="17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EBB4CBB6-7AE4-4841-A947-7B18F5F9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60000">
            <a:off x="-412665" y="-128427"/>
            <a:ext cx="1645920" cy="4114800"/>
          </a:xfrm>
          <a:prstGeom prst="rect">
            <a:avLst/>
          </a:prstGeom>
        </p:spPr>
      </p:pic>
      <p:pic>
        <p:nvPicPr>
          <p:cNvPr id="19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493CE05-B698-4D5C-A641-2EC94A0A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740000">
            <a:off x="10528505" y="4486705"/>
            <a:ext cx="1645920" cy="4114800"/>
          </a:xfrm>
          <a:prstGeom prst="rect">
            <a:avLst/>
          </a:prstGeom>
        </p:spPr>
      </p:pic>
      <p:pic>
        <p:nvPicPr>
          <p:cNvPr id="21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CCF19640-684F-438A-8C7D-811390CA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00000">
            <a:off x="5539562" y="-1638049"/>
            <a:ext cx="1645920" cy="4114800"/>
          </a:xfrm>
          <a:prstGeom prst="rect">
            <a:avLst/>
          </a:prstGeom>
        </p:spPr>
      </p:pic>
      <p:pic>
        <p:nvPicPr>
          <p:cNvPr id="23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989A7C2C-83CA-46F9-9E2C-454C839D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20000">
            <a:off x="10701033" y="-876049"/>
            <a:ext cx="1645920" cy="4114800"/>
          </a:xfrm>
          <a:prstGeom prst="rect">
            <a:avLst/>
          </a:prstGeom>
        </p:spPr>
      </p:pic>
      <p:pic>
        <p:nvPicPr>
          <p:cNvPr id="2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B152E47-94D9-4A78-B83D-484EDFF6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60000">
            <a:off x="-211382" y="3997876"/>
            <a:ext cx="1645920" cy="4114800"/>
          </a:xfrm>
          <a:prstGeom prst="rect">
            <a:avLst/>
          </a:prstGeom>
        </p:spPr>
      </p:pic>
      <p:pic>
        <p:nvPicPr>
          <p:cNvPr id="27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1682B16E-9054-4955-98E9-298104F3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60000">
            <a:off x="2750354" y="4285422"/>
            <a:ext cx="1645920" cy="4114800"/>
          </a:xfrm>
          <a:prstGeom prst="rect">
            <a:avLst/>
          </a:prstGeom>
        </p:spPr>
      </p:pic>
      <p:pic>
        <p:nvPicPr>
          <p:cNvPr id="29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2ED0E56A-F647-4B9B-9C05-842B45A95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0000">
            <a:off x="7710543" y="3796592"/>
            <a:ext cx="1645920" cy="4114800"/>
          </a:xfrm>
          <a:prstGeom prst="rect">
            <a:avLst/>
          </a:prstGeom>
        </p:spPr>
      </p:pic>
      <p:pic>
        <p:nvPicPr>
          <p:cNvPr id="31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0485882F-CD79-470B-B35D-859B3CB6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00000">
            <a:off x="-24476" y="1913159"/>
            <a:ext cx="1645920" cy="4114800"/>
          </a:xfrm>
          <a:prstGeom prst="rect">
            <a:avLst/>
          </a:prstGeom>
        </p:spPr>
      </p:pic>
      <p:pic>
        <p:nvPicPr>
          <p:cNvPr id="3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3D0BC637-5BFA-488E-88E6-25873FC6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80000">
            <a:off x="3871787" y="-1796200"/>
            <a:ext cx="1645920" cy="4114800"/>
          </a:xfrm>
          <a:prstGeom prst="rect">
            <a:avLst/>
          </a:prstGeom>
        </p:spPr>
      </p:pic>
      <p:pic>
        <p:nvPicPr>
          <p:cNvPr id="33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BA6451A-E31C-4807-9843-310F5C14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20000">
            <a:off x="1111336" y="-1911219"/>
            <a:ext cx="1645920" cy="4114800"/>
          </a:xfrm>
          <a:prstGeom prst="rect">
            <a:avLst/>
          </a:prstGeom>
        </p:spPr>
      </p:pic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3EF8A736-B836-4B9C-87CE-A91DEDC9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920000">
            <a:off x="11089222" y="1985045"/>
            <a:ext cx="1645920" cy="4114800"/>
          </a:xfrm>
          <a:prstGeom prst="rect">
            <a:avLst/>
          </a:prstGeom>
        </p:spPr>
      </p:pic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933C7806-7867-49C9-B907-E9AA42CD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60000">
            <a:off x="7796807" y="-1724314"/>
            <a:ext cx="16459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5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0"/>
                            </p:stCondLst>
                            <p:childTnLst>
                              <p:par>
                                <p:cTn id="50" presetID="2" presetClass="entr" presetSubtype="9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38380-FBA5-4EFE-B76F-ED076FA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/>
              <a:t>Základní pojmy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CEFC68-DC5F-4617-98B3-1A411702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400" noProof="1">
                <a:solidFill>
                  <a:schemeClr val="tx2"/>
                </a:solidFill>
                <a:latin typeface="+mj-lt"/>
              </a:rPr>
              <a:t>PIXEL</a:t>
            </a:r>
          </a:p>
          <a:p>
            <a:r>
              <a:rPr lang="cs-CZ" noProof="1"/>
              <a:t>zkrácení anglických slov picture element (obrazový prvek)</a:t>
            </a:r>
          </a:p>
          <a:p>
            <a:r>
              <a:rPr lang="cs-CZ" noProof="1"/>
              <a:t>je nejmenší (bezrozměrná) jednotka digitální rastrové grafiky</a:t>
            </a:r>
          </a:p>
          <a:p>
            <a:r>
              <a:rPr lang="cs-CZ" noProof="1"/>
              <a:t>představuje jeden bod obrázku</a:t>
            </a:r>
          </a:p>
          <a:p>
            <a:pPr marL="0" indent="0">
              <a:buNone/>
            </a:pPr>
            <a:r>
              <a:rPr lang="cs-CZ" sz="2400" noProof="1">
                <a:solidFill>
                  <a:schemeClr val="tx2"/>
                </a:solidFill>
                <a:latin typeface="+mj-lt"/>
              </a:rPr>
              <a:t>RASTR</a:t>
            </a:r>
          </a:p>
          <a:p>
            <a:r>
              <a:rPr lang="cs-CZ" noProof="1"/>
              <a:t>pravoúhlá mřížka skládající se z pixelů</a:t>
            </a:r>
          </a:p>
          <a:p>
            <a:r>
              <a:rPr lang="cs-CZ" noProof="1"/>
              <a:t>každý bod nese informace o barvě a jeho pozici </a:t>
            </a:r>
          </a:p>
        </p:txBody>
      </p:sp>
      <p:pic>
        <p:nvPicPr>
          <p:cNvPr id="1026" name="Picture 2" descr="VÃ½sledek obrÃ¡zku pro rastrovÃ¡ grafika">
            <a:extLst>
              <a:ext uri="{FF2B5EF4-FFF2-40B4-BE49-F238E27FC236}">
                <a16:creationId xmlns:a16="http://schemas.microsoft.com/office/drawing/2014/main" id="{540653EF-2519-41F2-93EC-959D1065B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65" y="4082796"/>
            <a:ext cx="2333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38380-FBA5-4EFE-B76F-ED076FA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/>
              <a:t>Základní pojmy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CEFC68-DC5F-4617-98B3-1A411702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400">
                <a:solidFill>
                  <a:schemeClr val="tx2"/>
                </a:solidFill>
                <a:latin typeface="+mj-lt"/>
              </a:rPr>
              <a:t>JAS</a:t>
            </a:r>
          </a:p>
          <a:p>
            <a:r>
              <a:rPr lang="cs-CZ">
                <a:latin typeface="Gill Sans MT"/>
              </a:rPr>
              <a:t>celková světlost obrázku</a:t>
            </a:r>
          </a:p>
          <a:p>
            <a:pPr marL="0" indent="0">
              <a:buNone/>
            </a:pPr>
            <a:r>
              <a:rPr lang="cs-CZ" sz="2400">
                <a:solidFill>
                  <a:schemeClr val="tx2"/>
                </a:solidFill>
                <a:latin typeface="Impact"/>
              </a:rPr>
              <a:t>KONTRAST</a:t>
            </a:r>
          </a:p>
          <a:p>
            <a:r>
              <a:rPr lang="cs-CZ">
                <a:latin typeface="Gill Sans MT"/>
              </a:rPr>
              <a:t>rozdíl mezi nejtmavším a nejsvětlejším bodem obrázku</a:t>
            </a:r>
          </a:p>
          <a:p>
            <a:pPr marL="0" indent="0">
              <a:buNone/>
            </a:pPr>
            <a:r>
              <a:rPr lang="cs-CZ" sz="2400">
                <a:solidFill>
                  <a:schemeClr val="tx2"/>
                </a:solidFill>
                <a:latin typeface="Impact"/>
              </a:rPr>
              <a:t>BITOVÁ HLOUBKA</a:t>
            </a:r>
          </a:p>
          <a:p>
            <a:r>
              <a:rPr lang="cs-CZ">
                <a:solidFill>
                  <a:srgbClr val="595959"/>
                </a:solidFill>
                <a:latin typeface="Gill Sans MT"/>
              </a:rPr>
              <a:t>věrnost barev, počet bitů použitých k zakódování informace o barvě obrazového bodu</a:t>
            </a:r>
          </a:p>
          <a:p>
            <a:r>
              <a:rPr lang="cs-CZ">
                <a:solidFill>
                  <a:srgbClr val="595959"/>
                </a:solidFill>
                <a:latin typeface="Gill Sans MT"/>
              </a:rPr>
              <a:t>udává se počtem bitů</a:t>
            </a:r>
          </a:p>
        </p:txBody>
      </p:sp>
    </p:spTree>
    <p:extLst>
      <p:ext uri="{BB962C8B-B14F-4D97-AF65-F5344CB8AC3E}">
        <p14:creationId xmlns:p14="http://schemas.microsoft.com/office/powerpoint/2010/main" val="125903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38380-FBA5-4EFE-B76F-ED076FA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/>
              <a:t>Formáty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CEFC68-DC5F-4617-98B3-1A411702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699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cs-CZ" sz="2400" noProof="1">
                <a:solidFill>
                  <a:schemeClr val="tx2"/>
                </a:solidFill>
                <a:latin typeface="+mj-lt"/>
              </a:rPr>
              <a:t>JPEG</a:t>
            </a:r>
          </a:p>
          <a:p>
            <a:r>
              <a:rPr lang="cs-CZ" noProof="1"/>
              <a:t>Joint Picture Expert Group</a:t>
            </a:r>
          </a:p>
          <a:p>
            <a:r>
              <a:rPr lang="cs-CZ" noProof="1"/>
              <a:t>ztrátová komprese (při každém uložení) je optimalizovaná pro mnohobarevné obrázky</a:t>
            </a:r>
          </a:p>
          <a:p>
            <a:r>
              <a:rPr lang="cs-CZ" noProof="1"/>
              <a:t>formát je výhodný pro uchování snímků ze skenerů a digitálních fotoaparátů</a:t>
            </a:r>
          </a:p>
          <a:p>
            <a:pPr marL="0" indent="0">
              <a:buNone/>
            </a:pPr>
            <a:r>
              <a:rPr lang="cs-CZ" sz="2400" noProof="1">
                <a:solidFill>
                  <a:schemeClr val="tx2"/>
                </a:solidFill>
                <a:latin typeface="Impact"/>
              </a:rPr>
              <a:t>PNG</a:t>
            </a:r>
          </a:p>
          <a:p>
            <a:r>
              <a:rPr lang="cs-CZ" noProof="1">
                <a:latin typeface="Gill Sans MT"/>
              </a:rPr>
              <a:t>Portable Network Graphics</a:t>
            </a:r>
          </a:p>
          <a:p>
            <a:r>
              <a:rPr lang="cs-CZ" noProof="1">
                <a:latin typeface="Gill Sans MT"/>
              </a:rPr>
              <a:t>bezeztrátová komprese, která přináší optimální výslednou velikost souboru</a:t>
            </a:r>
            <a:endParaRPr lang="cs-CZ" noProof="1"/>
          </a:p>
          <a:p>
            <a:r>
              <a:rPr lang="cs-CZ" noProof="1">
                <a:latin typeface="Gill Sans MT"/>
              </a:rPr>
              <a:t>jeho obrovskou výhodou je že může být uložen v 8, 24 nebo 32bitové barevné hloubce</a:t>
            </a:r>
            <a:endParaRPr lang="cs-CZ" noProof="1"/>
          </a:p>
          <a:p>
            <a:r>
              <a:rPr lang="cs-CZ" noProof="1">
                <a:latin typeface="Gill Sans MT"/>
              </a:rPr>
              <a:t>využívá gamma korekci, tudíž na všech platformách je stejný jas a kontrast</a:t>
            </a:r>
          </a:p>
          <a:p>
            <a:r>
              <a:rPr lang="cs-CZ" noProof="1">
                <a:latin typeface="Gill Sans MT"/>
              </a:rPr>
              <a:t>umožnuje úplnou transparentnost a věrohodnou reprodukci barev</a:t>
            </a:r>
          </a:p>
          <a:p>
            <a:pPr marL="0" indent="0">
              <a:buNone/>
            </a:pPr>
            <a:endParaRPr lang="cs-CZ" noProof="1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5056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38380-FBA5-4EFE-B76F-ED076FA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/>
              <a:t>Formáty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CEFC68-DC5F-4617-98B3-1A411702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693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400" noProof="1">
                <a:solidFill>
                  <a:schemeClr val="tx2"/>
                </a:solidFill>
                <a:latin typeface="+mj-lt"/>
              </a:rPr>
              <a:t>GIF</a:t>
            </a:r>
          </a:p>
          <a:p>
            <a:r>
              <a:rPr lang="cs-CZ" noProof="1"/>
              <a:t>Graphics Interchange Format</a:t>
            </a:r>
          </a:p>
          <a:p>
            <a:r>
              <a:rPr lang="cs-CZ" noProof="1"/>
              <a:t>bezeztrátová komprese</a:t>
            </a:r>
            <a:endParaRPr lang="cs-CZ" i="1" noProof="1"/>
          </a:p>
          <a:p>
            <a:r>
              <a:rPr lang="cs-CZ" noProof="1">
                <a:latin typeface="Gill Sans MT"/>
              </a:rPr>
              <a:t>maximální počet současně použitých barev barevné palety je 256 (8 bitů)</a:t>
            </a:r>
          </a:p>
          <a:p>
            <a:r>
              <a:rPr lang="cs-CZ" noProof="1">
                <a:solidFill>
                  <a:srgbClr val="595959"/>
                </a:solidFill>
                <a:latin typeface="Gill Sans MT"/>
              </a:rPr>
              <a:t>je vhodný na malé animace</a:t>
            </a:r>
            <a:endParaRPr lang="cs-CZ" noProof="1">
              <a:latin typeface="Gill Sans MT"/>
            </a:endParaRPr>
          </a:p>
          <a:p>
            <a:pPr marL="0" indent="0">
              <a:buNone/>
            </a:pPr>
            <a:r>
              <a:rPr lang="cs-CZ" sz="2400" noProof="1">
                <a:solidFill>
                  <a:schemeClr val="tx2"/>
                </a:solidFill>
                <a:latin typeface="Impact"/>
              </a:rPr>
              <a:t>TIFF</a:t>
            </a:r>
          </a:p>
          <a:p>
            <a:r>
              <a:rPr lang="cs-CZ" noProof="1">
                <a:latin typeface="Gill Sans MT"/>
              </a:rPr>
              <a:t>Tag Image File Format</a:t>
            </a:r>
            <a:endParaRPr lang="cs-CZ" noProof="1"/>
          </a:p>
          <a:p>
            <a:r>
              <a:rPr lang="cs-CZ" noProof="1">
                <a:latin typeface="Gill Sans MT"/>
              </a:rPr>
              <a:t>bezeztrátová komprese</a:t>
            </a:r>
          </a:p>
          <a:p>
            <a:r>
              <a:rPr lang="cs-CZ" noProof="1">
                <a:latin typeface="Gill Sans MT"/>
              </a:rPr>
              <a:t>neoficiální standard pro ukládání snímků určených pro tisk</a:t>
            </a:r>
          </a:p>
        </p:txBody>
      </p:sp>
    </p:spTree>
    <p:extLst>
      <p:ext uri="{BB962C8B-B14F-4D97-AF65-F5344CB8AC3E}">
        <p14:creationId xmlns:p14="http://schemas.microsoft.com/office/powerpoint/2010/main" val="17481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38380-FBA5-4EFE-B76F-ED076FA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/>
              <a:t>Formáty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CEFC68-DC5F-4617-98B3-1A411702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693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400" noProof="1">
                <a:solidFill>
                  <a:schemeClr val="tx2"/>
                </a:solidFill>
                <a:latin typeface="+mj-lt"/>
              </a:rPr>
              <a:t>RAW</a:t>
            </a:r>
          </a:p>
          <a:p>
            <a:r>
              <a:rPr lang="cs-CZ" noProof="1"/>
              <a:t>soubor obsahující minimálně zpracovaná data ze snímače digitálního fotoaparát</a:t>
            </a:r>
          </a:p>
          <a:p>
            <a:r>
              <a:rPr lang="cs-CZ" noProof="1">
                <a:latin typeface="Gill Sans MT"/>
              </a:rPr>
              <a:t>není to přímo souborový formát, ale spíše třída (či klasifikace) souborových formátů, protože každý výrobce implementuje jiný formát RAW souborů: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2000" noProof="1">
                <a:latin typeface="Gill Sans MT"/>
              </a:rPr>
              <a:t>Nikon - .nef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2000" noProof="1">
                <a:latin typeface="Gill Sans MT"/>
              </a:rPr>
              <a:t>Canon - .crw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2000" noProof="1">
                <a:latin typeface="Gill Sans MT"/>
              </a:rPr>
              <a:t>Olympus - .orf</a:t>
            </a:r>
          </a:p>
        </p:txBody>
      </p:sp>
    </p:spTree>
    <p:extLst>
      <p:ext uri="{BB962C8B-B14F-4D97-AF65-F5344CB8AC3E}">
        <p14:creationId xmlns:p14="http://schemas.microsoft.com/office/powerpoint/2010/main" val="69266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38380-FBA5-4EFE-B76F-ED076FA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/>
              <a:t>Vlastnosti obrázků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CEFC68-DC5F-4617-98B3-1A411702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693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400" noProof="1">
                <a:solidFill>
                  <a:schemeClr val="tx2"/>
                </a:solidFill>
                <a:latin typeface="+mj-lt"/>
              </a:rPr>
              <a:t>ROZLIŠENÍ</a:t>
            </a:r>
          </a:p>
          <a:p>
            <a:pPr>
              <a:buFont typeface="Arial"/>
              <a:buChar char="•"/>
            </a:pPr>
            <a:r>
              <a:rPr lang="cs-CZ" noProof="1">
                <a:latin typeface="Gill Sans MT"/>
              </a:rPr>
              <a:t>udává kolik obrazových bodů na kolik obrazových bodů tento obrázek má např. 1920x1080</a:t>
            </a:r>
          </a:p>
          <a:p>
            <a:pPr marL="0" indent="0">
              <a:buNone/>
            </a:pPr>
            <a:r>
              <a:rPr lang="cs-CZ" sz="2400" noProof="1">
                <a:solidFill>
                  <a:schemeClr val="tx2"/>
                </a:solidFill>
                <a:latin typeface="Impact"/>
              </a:rPr>
              <a:t>DPI</a:t>
            </a:r>
            <a:endParaRPr lang="cs-CZ" noProof="1">
              <a:solidFill>
                <a:schemeClr val="tx2"/>
              </a:solidFill>
            </a:endParaRPr>
          </a:p>
          <a:p>
            <a:r>
              <a:rPr lang="cs-CZ" noProof="1">
                <a:latin typeface="Gill Sans MT"/>
              </a:rPr>
              <a:t>Dots per Inch</a:t>
            </a:r>
            <a:endParaRPr lang="cs-CZ" noProof="1"/>
          </a:p>
          <a:p>
            <a:r>
              <a:rPr lang="cs-CZ" noProof="1">
                <a:latin typeface="Gill Sans MT"/>
              </a:rPr>
              <a:t>udává počet obrazových bodů na palec </a:t>
            </a:r>
          </a:p>
          <a:p>
            <a:endParaRPr lang="cs-CZ" noProof="1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60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38380-FBA5-4EFE-B76F-ED076FA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/>
              <a:t>způsob získání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CEFC68-DC5F-4617-98B3-1A411702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693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400">
                <a:solidFill>
                  <a:schemeClr val="tx2"/>
                </a:solidFill>
                <a:latin typeface="+mj-lt"/>
              </a:rPr>
              <a:t>SNÍMÁNÍ</a:t>
            </a:r>
          </a:p>
          <a:p>
            <a:pPr>
              <a:buFont typeface="Arial"/>
              <a:buChar char="•"/>
            </a:pPr>
            <a:r>
              <a:rPr lang="cs-CZ"/>
              <a:t>fotografování</a:t>
            </a:r>
          </a:p>
          <a:p>
            <a:pPr>
              <a:buFont typeface="Arial"/>
              <a:buChar char="•"/>
            </a:pPr>
            <a:r>
              <a:rPr lang="cs-CZ" noProof="1"/>
              <a:t>scanování</a:t>
            </a:r>
          </a:p>
          <a:p>
            <a:pPr marL="0" indent="0">
              <a:buNone/>
            </a:pPr>
            <a:r>
              <a:rPr lang="cs-CZ" sz="2400">
                <a:solidFill>
                  <a:schemeClr val="tx2"/>
                </a:solidFill>
                <a:latin typeface="Impact"/>
              </a:rPr>
              <a:t>SOFTWAROVÉ</a:t>
            </a:r>
          </a:p>
          <a:p>
            <a:r>
              <a:rPr lang="cs-CZ"/>
              <a:t>Microsoft </a:t>
            </a:r>
            <a:r>
              <a:rPr lang="cs-CZ" noProof="1"/>
              <a:t>Paint</a:t>
            </a:r>
            <a:r>
              <a:rPr lang="cs-CZ"/>
              <a:t> </a:t>
            </a:r>
            <a:endParaRPr lang="cs-CZ">
              <a:latin typeface="Gill Sans MT"/>
            </a:endParaRPr>
          </a:p>
          <a:p>
            <a:r>
              <a:rPr lang="cs-CZ">
                <a:latin typeface="Gill Sans MT"/>
              </a:rPr>
              <a:t>Adobe Photoshop</a:t>
            </a:r>
          </a:p>
          <a:p>
            <a:r>
              <a:rPr lang="cs-CZ">
                <a:latin typeface="Gill Sans MT"/>
              </a:rPr>
              <a:t>GIMP</a:t>
            </a:r>
          </a:p>
          <a:p>
            <a:endParaRPr lang="cs-CZ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0939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38380-FBA5-4EFE-B76F-ED076FA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/>
              <a:t>Výhody x nevýhody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CEFC68-DC5F-4617-98B3-1A411702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693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400" dirty="0">
                <a:solidFill>
                  <a:schemeClr val="tx2"/>
                </a:solidFill>
                <a:latin typeface="+mj-lt"/>
              </a:rPr>
              <a:t>VÝHODY</a:t>
            </a:r>
          </a:p>
          <a:p>
            <a:pPr>
              <a:buFont typeface="Arial"/>
              <a:buChar char="•"/>
            </a:pPr>
            <a:r>
              <a:rPr lang="cs-CZ" dirty="0"/>
              <a:t>rozšířená podpora formátů na všech platformách</a:t>
            </a:r>
          </a:p>
          <a:p>
            <a:pPr>
              <a:buFont typeface="Arial"/>
              <a:buChar char="•"/>
            </a:pPr>
            <a:r>
              <a:rPr lang="cs-CZ" dirty="0"/>
              <a:t>existence spousty efektů, např. pro rozmazání, doostření nebo úpravu deformací</a:t>
            </a:r>
          </a:p>
          <a:p>
            <a:pPr marL="0" indent="0">
              <a:buNone/>
            </a:pPr>
            <a:r>
              <a:rPr lang="cs-CZ" sz="2400" dirty="0">
                <a:solidFill>
                  <a:schemeClr val="tx2"/>
                </a:solidFill>
                <a:latin typeface="Impact"/>
              </a:rPr>
              <a:t>NEVÝHODY</a:t>
            </a:r>
          </a:p>
          <a:p>
            <a:r>
              <a:rPr lang="cs-CZ" dirty="0">
                <a:latin typeface="Gill Sans MT"/>
              </a:rPr>
              <a:t>je velmi datově náročná</a:t>
            </a:r>
          </a:p>
          <a:p>
            <a:r>
              <a:rPr lang="cs-CZ" dirty="0">
                <a:latin typeface="Gill Sans MT"/>
              </a:rPr>
              <a:t>nelze bez ztráty kvality zvětšovat, dochází k interpolaci a pixely se tak roztahují</a:t>
            </a:r>
          </a:p>
        </p:txBody>
      </p:sp>
    </p:spTree>
    <p:extLst>
      <p:ext uri="{BB962C8B-B14F-4D97-AF65-F5344CB8AC3E}">
        <p14:creationId xmlns:p14="http://schemas.microsoft.com/office/powerpoint/2010/main" val="4223518075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Odznáč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TM10001106[[fn=Značka]]</Template>
  <TotalTime>67</TotalTime>
  <Words>244</Words>
  <Application>Microsoft Office PowerPoint</Application>
  <PresentationFormat>Širokoúhlá obrazovka</PresentationFormat>
  <Paragraphs>68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Gill Sans MT</vt:lpstr>
      <vt:lpstr>Impact</vt:lpstr>
      <vt:lpstr>Odznáček</vt:lpstr>
      <vt:lpstr>Rastrová grafika</vt:lpstr>
      <vt:lpstr>Základní pojmy</vt:lpstr>
      <vt:lpstr>Základní pojmy</vt:lpstr>
      <vt:lpstr>Formáty</vt:lpstr>
      <vt:lpstr>Formáty</vt:lpstr>
      <vt:lpstr>Formáty</vt:lpstr>
      <vt:lpstr>Vlastnosti obrázků</vt:lpstr>
      <vt:lpstr>způsob získání</vt:lpstr>
      <vt:lpstr>Výhody x nevýhody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>Petr Doležal</dc:creator>
  <cp:lastModifiedBy>Petr Doležal</cp:lastModifiedBy>
  <cp:revision>4</cp:revision>
  <dcterms:created xsi:type="dcterms:W3CDTF">2018-12-10T15:33:08Z</dcterms:created>
  <dcterms:modified xsi:type="dcterms:W3CDTF">2019-01-09T09:29:11Z</dcterms:modified>
</cp:coreProperties>
</file>