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99DDCF-DFA5-444C-B7AE-9AE389C64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Rastrová 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70A148-D0E9-40AE-865E-F67508415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Matěj Rindoš a Radek </a:t>
            </a:r>
            <a:r>
              <a:rPr lang="cs-CZ" dirty="0" err="1"/>
              <a:t>Šerejch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1924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745245-2AA3-497E-A32D-07F9ECE9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Joint </a:t>
            </a:r>
            <a:r>
              <a:rPr lang="cs-CZ" dirty="0" err="1"/>
              <a:t>Photographic</a:t>
            </a:r>
            <a:r>
              <a:rPr lang="cs-CZ" dirty="0"/>
              <a:t> </a:t>
            </a:r>
            <a:r>
              <a:rPr lang="cs-CZ" dirty="0" err="1"/>
              <a:t>Experts</a:t>
            </a:r>
            <a:r>
              <a:rPr lang="cs-CZ" dirty="0"/>
              <a:t> Group (JPG, JPEG)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FA5F0C-728F-4538-B855-C9DA595C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Ztrátová komprese</a:t>
            </a:r>
          </a:p>
          <a:p>
            <a:r>
              <a:rPr lang="cs-CZ" dirty="0">
                <a:solidFill>
                  <a:srgbClr val="404040"/>
                </a:solidFill>
              </a:rPr>
              <a:t>Hlavní využití – ukládání fotografií</a:t>
            </a:r>
          </a:p>
          <a:p>
            <a:r>
              <a:rPr lang="cs-CZ" dirty="0">
                <a:solidFill>
                  <a:srgbClr val="404040"/>
                </a:solidFill>
              </a:rPr>
              <a:t>Není vhodný pro zobrazení textu, ikon a perokresby</a:t>
            </a:r>
          </a:p>
        </p:txBody>
      </p:sp>
    </p:spTree>
    <p:extLst>
      <p:ext uri="{BB962C8B-B14F-4D97-AF65-F5344CB8AC3E}">
        <p14:creationId xmlns:p14="http://schemas.microsoft.com/office/powerpoint/2010/main" val="19372361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DEEFA4-B252-4D09-96AD-F27555C0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Tagged Image File Format (TIFF)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7842CC-8CA2-44CC-BED3-583008AC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TIFF byl původně vytvořen na zkoušku, za účelem získání jednotného formátu pro stolní skenery</a:t>
            </a:r>
          </a:p>
        </p:txBody>
      </p:sp>
    </p:spTree>
    <p:extLst>
      <p:ext uri="{BB962C8B-B14F-4D97-AF65-F5344CB8AC3E}">
        <p14:creationId xmlns:p14="http://schemas.microsoft.com/office/powerpoint/2010/main" val="12302289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F7D19D-BEBF-4386-BE5E-D995F8CF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 err="1"/>
              <a:t>Multiple</a:t>
            </a:r>
            <a:r>
              <a:rPr lang="cs-CZ" dirty="0"/>
              <a:t>-image Network </a:t>
            </a:r>
            <a:r>
              <a:rPr lang="cs-CZ" dirty="0" err="1"/>
              <a:t>Graphics</a:t>
            </a:r>
            <a:r>
              <a:rPr lang="cs-CZ" dirty="0"/>
              <a:t> (MNG)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0384B5-8CEB-4433-BA94-442264CE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První verze uvolněna v roce 2001</a:t>
            </a:r>
          </a:p>
          <a:p>
            <a:r>
              <a:rPr lang="cs-CZ" dirty="0">
                <a:solidFill>
                  <a:srgbClr val="404040"/>
                </a:solidFill>
              </a:rPr>
              <a:t>Grafický formát pro animované obrázky, který má blízko k PNG</a:t>
            </a:r>
          </a:p>
        </p:txBody>
      </p:sp>
    </p:spTree>
    <p:extLst>
      <p:ext uri="{BB962C8B-B14F-4D97-AF65-F5344CB8AC3E}">
        <p14:creationId xmlns:p14="http://schemas.microsoft.com/office/powerpoint/2010/main" val="9239294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5851211-E753-4FEF-9DFE-CE7EBD6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programy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EF264C-CF03-4CD5-9AAC-05CECF3D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Adobe Photoshop – včetně vektorové</a:t>
            </a:r>
          </a:p>
          <a:p>
            <a:r>
              <a:rPr lang="cs-CZ" dirty="0">
                <a:solidFill>
                  <a:srgbClr val="404040"/>
                </a:solidFill>
              </a:rPr>
              <a:t>Adobe </a:t>
            </a:r>
            <a:r>
              <a:rPr lang="cs-CZ">
                <a:solidFill>
                  <a:srgbClr val="404040"/>
                </a:solidFill>
              </a:rPr>
              <a:t>Illustrator</a:t>
            </a:r>
            <a:r>
              <a:rPr lang="cs-CZ" dirty="0">
                <a:solidFill>
                  <a:srgbClr val="404040"/>
                </a:solidFill>
              </a:rPr>
              <a:t> – lze také</a:t>
            </a:r>
          </a:p>
          <a:p>
            <a:r>
              <a:rPr lang="cs-CZ">
                <a:solidFill>
                  <a:srgbClr val="404040"/>
                </a:solidFill>
              </a:rPr>
              <a:t>Gimp</a:t>
            </a:r>
            <a:r>
              <a:rPr lang="cs-CZ" dirty="0">
                <a:solidFill>
                  <a:srgbClr val="404040"/>
                </a:solidFill>
              </a:rPr>
              <a:t> </a:t>
            </a:r>
          </a:p>
          <a:p>
            <a:r>
              <a:rPr lang="cs-CZ">
                <a:solidFill>
                  <a:srgbClr val="404040"/>
                </a:solidFill>
              </a:rPr>
              <a:t>IrfanView</a:t>
            </a:r>
            <a:endParaRPr lang="cs-CZ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215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45EA590-9D47-4E83-BC03-01250572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Výhody rastrování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EE8FBA-4DD7-48EA-B8F4-3D383FB9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Výhody rastrové grafiky</a:t>
            </a:r>
          </a:p>
          <a:p>
            <a:r>
              <a:rPr lang="cs-CZ" dirty="0">
                <a:solidFill>
                  <a:srgbClr val="404040"/>
                </a:solidFill>
              </a:rPr>
              <a:t>Optické uchování snímku</a:t>
            </a:r>
          </a:p>
          <a:p>
            <a:r>
              <a:rPr lang="cs-CZ" dirty="0">
                <a:solidFill>
                  <a:srgbClr val="404040"/>
                </a:solidFill>
              </a:rPr>
              <a:t> Velmi jednoduché pořízení snímku (skener, fotoaparát)</a:t>
            </a:r>
          </a:p>
          <a:p>
            <a:r>
              <a:rPr lang="cs-CZ" dirty="0">
                <a:solidFill>
                  <a:srgbClr val="404040"/>
                </a:solidFill>
              </a:rPr>
              <a:t> Jednoduché zobrazení a programová podpora</a:t>
            </a:r>
          </a:p>
          <a:p>
            <a:r>
              <a:rPr lang="cs-CZ" dirty="0">
                <a:solidFill>
                  <a:srgbClr val="404040"/>
                </a:solidFill>
              </a:rPr>
              <a:t> Možnost provádění grafických efektů</a:t>
            </a:r>
          </a:p>
          <a:p>
            <a:r>
              <a:rPr lang="cs-CZ" dirty="0">
                <a:solidFill>
                  <a:srgbClr val="404040"/>
                </a:solidFill>
              </a:rPr>
              <a:t> V reálném světě je vše rastr </a:t>
            </a:r>
          </a:p>
        </p:txBody>
      </p:sp>
      <p:pic>
        <p:nvPicPr>
          <p:cNvPr id="5" name="Obrázek 4" descr="Obsah obrázku snímek obrazovky, kreslení&#10;&#10;Popis byl vytvořen automaticky">
            <a:extLst>
              <a:ext uri="{FF2B5EF4-FFF2-40B4-BE49-F238E27FC236}">
                <a16:creationId xmlns:a16="http://schemas.microsoft.com/office/drawing/2014/main" id="{A7120C44-3373-4514-BA9F-C8BE4440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15" y="2304522"/>
            <a:ext cx="3406141" cy="25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250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901B47-1653-4606-8CA0-575A6466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Nevýhody rastrování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9583E5-179C-4261-A419-B4934464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Při zvětšení je patrný rastr - kostky</a:t>
            </a:r>
          </a:p>
          <a:p>
            <a:r>
              <a:rPr lang="cs-CZ" dirty="0">
                <a:solidFill>
                  <a:srgbClr val="404040"/>
                </a:solidFill>
              </a:rPr>
              <a:t>Zvětšování a zmenšování obrázku vede ke zhoršení obrazové kvality</a:t>
            </a:r>
          </a:p>
          <a:p>
            <a:r>
              <a:rPr lang="cs-CZ" dirty="0">
                <a:solidFill>
                  <a:srgbClr val="404040"/>
                </a:solidFill>
              </a:rPr>
              <a:t>Nelze přenášet soubor o nízké velikosti k různému využití</a:t>
            </a:r>
          </a:p>
          <a:p>
            <a:r>
              <a:rPr lang="cs-CZ" dirty="0">
                <a:solidFill>
                  <a:srgbClr val="404040"/>
                </a:solidFill>
              </a:rPr>
              <a:t>V programu nelze udělat ostrý tvar (kruh) - vektory</a:t>
            </a:r>
          </a:p>
        </p:txBody>
      </p:sp>
    </p:spTree>
    <p:extLst>
      <p:ext uri="{BB962C8B-B14F-4D97-AF65-F5344CB8AC3E}">
        <p14:creationId xmlns:p14="http://schemas.microsoft.com/office/powerpoint/2010/main" val="367195612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33617E-8DB3-48B5-AE5F-55264C55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Barevné modely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B872F2-4D19-4E6D-AB99-E9E648E5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RGB – pro monitory, displeje, </a:t>
            </a:r>
            <a:r>
              <a:rPr lang="cs-CZ">
                <a:solidFill>
                  <a:srgbClr val="404040"/>
                </a:solidFill>
              </a:rPr>
              <a:t>Red</a:t>
            </a:r>
            <a:r>
              <a:rPr lang="cs-CZ" dirty="0">
                <a:solidFill>
                  <a:srgbClr val="404040"/>
                </a:solidFill>
              </a:rPr>
              <a:t>, Green, Blue</a:t>
            </a:r>
          </a:p>
          <a:p>
            <a:r>
              <a:rPr lang="cs-CZ" dirty="0">
                <a:solidFill>
                  <a:srgbClr val="404040"/>
                </a:solidFill>
              </a:rPr>
              <a:t>CMYK – pro tisk, Cyan (tyrkysová), Magenta (světle růžová), </a:t>
            </a:r>
            <a:r>
              <a:rPr lang="cs-CZ">
                <a:solidFill>
                  <a:srgbClr val="404040"/>
                </a:solidFill>
              </a:rPr>
              <a:t>Yellow</a:t>
            </a:r>
            <a:r>
              <a:rPr lang="cs-CZ" dirty="0">
                <a:solidFill>
                  <a:srgbClr val="404040"/>
                </a:solidFill>
              </a:rPr>
              <a:t>, </a:t>
            </a:r>
            <a:r>
              <a:rPr lang="cs-CZ">
                <a:solidFill>
                  <a:srgbClr val="404040"/>
                </a:solidFill>
              </a:rPr>
              <a:t>Key</a:t>
            </a:r>
            <a:r>
              <a:rPr lang="cs-CZ" dirty="0">
                <a:solidFill>
                  <a:srgbClr val="404040"/>
                </a:solidFill>
              </a:rPr>
              <a:t> (klíčová (tisk)-černá)</a:t>
            </a:r>
          </a:p>
          <a:p>
            <a:r>
              <a:rPr lang="cs-CZ" dirty="0">
                <a:solidFill>
                  <a:srgbClr val="404040"/>
                </a:solidFill>
              </a:rPr>
              <a:t>HSL - </a:t>
            </a:r>
            <a:r>
              <a:rPr lang="cs-CZ">
                <a:solidFill>
                  <a:srgbClr val="404040"/>
                </a:solidFill>
              </a:rPr>
              <a:t>Hue</a:t>
            </a:r>
            <a:r>
              <a:rPr lang="cs-CZ" dirty="0">
                <a:solidFill>
                  <a:srgbClr val="404040"/>
                </a:solidFill>
              </a:rPr>
              <a:t> (odstín), </a:t>
            </a:r>
            <a:r>
              <a:rPr lang="cs-CZ">
                <a:solidFill>
                  <a:srgbClr val="404040"/>
                </a:solidFill>
              </a:rPr>
              <a:t>saturation</a:t>
            </a:r>
            <a:r>
              <a:rPr lang="cs-CZ" dirty="0">
                <a:solidFill>
                  <a:srgbClr val="404040"/>
                </a:solidFill>
              </a:rPr>
              <a:t> (nasycení), </a:t>
            </a:r>
            <a:r>
              <a:rPr lang="cs-CZ">
                <a:solidFill>
                  <a:srgbClr val="404040"/>
                </a:solidFill>
              </a:rPr>
              <a:t>lightness</a:t>
            </a:r>
            <a:r>
              <a:rPr lang="cs-CZ" dirty="0">
                <a:solidFill>
                  <a:srgbClr val="404040"/>
                </a:solidFill>
              </a:rPr>
              <a:t> (světlost – světelnost)</a:t>
            </a:r>
          </a:p>
          <a:p>
            <a:r>
              <a:rPr lang="cs-CZ" dirty="0">
                <a:solidFill>
                  <a:srgbClr val="404040"/>
                </a:solidFill>
              </a:rPr>
              <a:t>HSV - </a:t>
            </a:r>
            <a:r>
              <a:rPr lang="cs-CZ">
                <a:solidFill>
                  <a:srgbClr val="404040"/>
                </a:solidFill>
              </a:rPr>
              <a:t>value</a:t>
            </a:r>
            <a:r>
              <a:rPr lang="cs-CZ" dirty="0">
                <a:solidFill>
                  <a:srgbClr val="404040"/>
                </a:solidFill>
              </a:rPr>
              <a:t> (hodnota)</a:t>
            </a:r>
          </a:p>
        </p:txBody>
      </p:sp>
    </p:spTree>
    <p:extLst>
      <p:ext uri="{BB962C8B-B14F-4D97-AF65-F5344CB8AC3E}">
        <p14:creationId xmlns:p14="http://schemas.microsoft.com/office/powerpoint/2010/main" val="20971079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785EA5-F7C8-4485-9487-24D3365C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Barvy</a:t>
            </a:r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841213B0-C666-4823-A025-33A45B67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594" y="1843590"/>
            <a:ext cx="4923756" cy="3632014"/>
          </a:xfrm>
        </p:spPr>
      </p:pic>
    </p:spTree>
    <p:extLst>
      <p:ext uri="{BB962C8B-B14F-4D97-AF65-F5344CB8AC3E}">
        <p14:creationId xmlns:p14="http://schemas.microsoft.com/office/powerpoint/2010/main" val="20278372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2221CE-A486-4AF2-8162-0A276087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Histogram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99F69-7342-4B73-BB61-89697BF4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Histogram je graf, který říká, jaké je rozložení jasů v obraze</a:t>
            </a:r>
          </a:p>
        </p:txBody>
      </p: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0516DA85-6E66-451E-92CA-FABDB9A1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740" y="1817720"/>
            <a:ext cx="2166937" cy="37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11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6A7B0B-DFE9-4EC1-B59F-186EECE2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 err="1"/>
              <a:t>Vektorizace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EA7976-7E03-4BD7-A76E-E1C2A320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 err="1">
                <a:solidFill>
                  <a:srgbClr val="404040"/>
                </a:solidFill>
              </a:rPr>
              <a:t>Vektorizace</a:t>
            </a:r>
            <a:r>
              <a:rPr lang="cs-CZ" dirty="0">
                <a:solidFill>
                  <a:srgbClr val="404040"/>
                </a:solidFill>
              </a:rPr>
              <a:t> je převod rastru na vektor</a:t>
            </a:r>
          </a:p>
          <a:p>
            <a:r>
              <a:rPr lang="cs-CZ" dirty="0">
                <a:solidFill>
                  <a:srgbClr val="404040"/>
                </a:solidFill>
              </a:rPr>
              <a:t>Jednotlivé prvky mohou být vektorově reprezentovány pomocí: bodů, linií a ploch (polygonů)</a:t>
            </a:r>
          </a:p>
        </p:txBody>
      </p:sp>
    </p:spTree>
    <p:extLst>
      <p:ext uri="{BB962C8B-B14F-4D97-AF65-F5344CB8AC3E}">
        <p14:creationId xmlns:p14="http://schemas.microsoft.com/office/powerpoint/2010/main" val="20156070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678E62-0726-47C4-A223-BD59AB2D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63FA89-D95D-4C78-B418-58AC35E7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404040"/>
                </a:solidFill>
              </a:rPr>
              <a:t>Rastrová</a:t>
            </a:r>
            <a:r>
              <a:rPr lang="cs-CZ" dirty="0">
                <a:solidFill>
                  <a:srgbClr val="404040"/>
                </a:solidFill>
              </a:rPr>
              <a:t> neboli </a:t>
            </a:r>
            <a:r>
              <a:rPr lang="cs-CZ" b="1" dirty="0">
                <a:solidFill>
                  <a:srgbClr val="404040"/>
                </a:solidFill>
              </a:rPr>
              <a:t>bitmapová grafika </a:t>
            </a:r>
            <a:r>
              <a:rPr lang="cs-CZ" dirty="0">
                <a:solidFill>
                  <a:srgbClr val="404040"/>
                </a:solidFill>
              </a:rPr>
              <a:t>je jeden ze dvou základních způsobů, jakým počítače zpracovávají a uchovávají obrazové informace</a:t>
            </a:r>
          </a:p>
          <a:p>
            <a:r>
              <a:rPr lang="cs-CZ" dirty="0">
                <a:solidFill>
                  <a:srgbClr val="404040"/>
                </a:solidFill>
              </a:rPr>
              <a:t>Celý obrázek je popsán pomocí jednotlivých barevných bodů (</a:t>
            </a:r>
            <a:r>
              <a:rPr lang="cs-CZ" b="1" dirty="0">
                <a:solidFill>
                  <a:srgbClr val="404040"/>
                </a:solidFill>
              </a:rPr>
              <a:t>pixelů</a:t>
            </a:r>
            <a:r>
              <a:rPr lang="cs-CZ" dirty="0">
                <a:solidFill>
                  <a:srgbClr val="404040"/>
                </a:solidFill>
              </a:rPr>
              <a:t>), které jsou uspořádané do mřížky</a:t>
            </a:r>
          </a:p>
          <a:p>
            <a:r>
              <a:rPr lang="cs-CZ" dirty="0">
                <a:solidFill>
                  <a:srgbClr val="404040"/>
                </a:solidFill>
              </a:rPr>
              <a:t>Každý bod má určen svou přesnou polohu a barvu</a:t>
            </a:r>
          </a:p>
        </p:txBody>
      </p:sp>
    </p:spTree>
    <p:extLst>
      <p:ext uri="{BB962C8B-B14F-4D97-AF65-F5344CB8AC3E}">
        <p14:creationId xmlns:p14="http://schemas.microsoft.com/office/powerpoint/2010/main" val="19739920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CC2D56-F25D-43CD-BDDD-F80C9D81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Rozdíly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D2A1817-24FA-426D-BB25-643B56B9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739" y="1843590"/>
            <a:ext cx="4828506" cy="3561753"/>
          </a:xfrm>
        </p:spPr>
      </p:pic>
    </p:spTree>
    <p:extLst>
      <p:ext uri="{BB962C8B-B14F-4D97-AF65-F5344CB8AC3E}">
        <p14:creationId xmlns:p14="http://schemas.microsoft.com/office/powerpoint/2010/main" val="22087096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C4C317-0660-4DAC-BBD4-1022D9C7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prstGeom prst="ellipse">
            <a:avLst/>
          </a:prstGeo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>
                <a:solidFill>
                  <a:srgbClr val="262626"/>
                </a:solidFill>
              </a:rPr>
              <a:t>konec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60443-FC2B-4BE8-8890-ED3335A3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Děkujeme za Vaši pozornost…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71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1CD8E4-3D56-4E3D-BB5B-5644E68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Parametry rastrové grafiky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BFBBE1-8C51-4AF6-8CB8-202BD75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404040"/>
                </a:solidFill>
              </a:rPr>
              <a:t>Rozměry</a:t>
            </a:r>
            <a:r>
              <a:rPr lang="cs-CZ" dirty="0">
                <a:solidFill>
                  <a:srgbClr val="404040"/>
                </a:solidFill>
              </a:rPr>
              <a:t> – velikost obrázku - šířka x výška (pixely, cm, palce…)</a:t>
            </a:r>
          </a:p>
          <a:p>
            <a:r>
              <a:rPr lang="cs-CZ" b="1" dirty="0">
                <a:solidFill>
                  <a:srgbClr val="404040"/>
                </a:solidFill>
              </a:rPr>
              <a:t>Rozlišení</a:t>
            </a:r>
            <a:r>
              <a:rPr lang="cs-CZ" dirty="0">
                <a:solidFill>
                  <a:srgbClr val="404040"/>
                </a:solidFill>
              </a:rPr>
              <a:t> – DPI (</a:t>
            </a:r>
            <a:r>
              <a:rPr lang="cs-CZ">
                <a:solidFill>
                  <a:srgbClr val="404040"/>
                </a:solidFill>
              </a:rPr>
              <a:t>dots</a:t>
            </a:r>
            <a:r>
              <a:rPr lang="cs-CZ" dirty="0">
                <a:solidFill>
                  <a:srgbClr val="404040"/>
                </a:solidFill>
              </a:rPr>
              <a:t> per </a:t>
            </a:r>
            <a:r>
              <a:rPr lang="cs-CZ">
                <a:solidFill>
                  <a:srgbClr val="404040"/>
                </a:solidFill>
              </a:rPr>
              <a:t>inch</a:t>
            </a:r>
            <a:r>
              <a:rPr lang="cs-CZ" dirty="0">
                <a:solidFill>
                  <a:srgbClr val="404040"/>
                </a:solidFill>
              </a:rPr>
              <a:t>) – počet bodu na palec – </a:t>
            </a:r>
            <a:r>
              <a:rPr lang="cs-CZ" b="1" dirty="0">
                <a:solidFill>
                  <a:srgbClr val="404040"/>
                </a:solidFill>
              </a:rPr>
              <a:t>2,54 cm</a:t>
            </a:r>
          </a:p>
          <a:p>
            <a:r>
              <a:rPr lang="cs-CZ" b="1" dirty="0">
                <a:solidFill>
                  <a:srgbClr val="404040"/>
                </a:solidFill>
              </a:rPr>
              <a:t>Barevná hloubka </a:t>
            </a:r>
            <a:r>
              <a:rPr lang="cs-CZ" dirty="0">
                <a:solidFill>
                  <a:srgbClr val="404040"/>
                </a:solidFill>
              </a:rPr>
              <a:t>– kolik je použito barev na jeden bod</a:t>
            </a:r>
          </a:p>
        </p:txBody>
      </p:sp>
    </p:spTree>
    <p:extLst>
      <p:ext uri="{BB962C8B-B14F-4D97-AF65-F5344CB8AC3E}">
        <p14:creationId xmlns:p14="http://schemas.microsoft.com/office/powerpoint/2010/main" val="2402623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F270C3-31B3-47FD-AE6B-64F667BE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Rozlišení rastrové grafiky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1619AC-7053-4970-96D0-C2107271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404040"/>
                </a:solidFill>
              </a:rPr>
              <a:t>Kostky</a:t>
            </a:r>
          </a:p>
          <a:p>
            <a:r>
              <a:rPr lang="cs-CZ" dirty="0">
                <a:solidFill>
                  <a:srgbClr val="404040"/>
                </a:solidFill>
              </a:rPr>
              <a:t>Zobrazujeme na výstupních zařízeních – tj. rozlišení hraje roli</a:t>
            </a:r>
          </a:p>
          <a:p>
            <a:r>
              <a:rPr lang="cs-CZ" dirty="0">
                <a:solidFill>
                  <a:srgbClr val="404040"/>
                </a:solidFill>
              </a:rPr>
              <a:t>Monitory, tiskárny (</a:t>
            </a:r>
            <a:r>
              <a:rPr lang="cs-CZ" b="1" dirty="0">
                <a:solidFill>
                  <a:srgbClr val="404040"/>
                </a:solidFill>
              </a:rPr>
              <a:t>PPI</a:t>
            </a:r>
            <a:r>
              <a:rPr lang="cs-CZ" dirty="0">
                <a:solidFill>
                  <a:srgbClr val="404040"/>
                </a:solidFill>
              </a:rPr>
              <a:t>) – pixely na palec</a:t>
            </a:r>
          </a:p>
          <a:p>
            <a:endParaRPr lang="cs-CZ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471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20B7E9-48F1-4EF1-9525-BA15DB3B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Barevná hloubka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39984F-6AA0-40E6-9C04-699CC264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404040"/>
                </a:solidFill>
              </a:rPr>
              <a:t>Určuje kolik barev je použito na jeden bod (2 barvy)</a:t>
            </a:r>
          </a:p>
          <a:p>
            <a:r>
              <a:rPr lang="pl-PL" dirty="0">
                <a:solidFill>
                  <a:srgbClr val="404040"/>
                </a:solidFill>
              </a:rPr>
              <a:t>24 bitů (16 777 216 barev), 32 bitů, 48 bitů</a:t>
            </a:r>
          </a:p>
          <a:p>
            <a:r>
              <a:rPr lang="pl-PL" dirty="0">
                <a:solidFill>
                  <a:srgbClr val="404040"/>
                </a:solidFill>
              </a:rPr>
              <a:t>Alfa kanál - průhlednost</a:t>
            </a:r>
          </a:p>
          <a:p>
            <a:endParaRPr lang="cs-CZ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443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B108145-4DBE-4D62-9457-C6C310F6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Komprimované a nekomprimované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F6D350-77B1-4B8C-9941-980C97C5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 b="1">
                <a:solidFill>
                  <a:srgbClr val="404040"/>
                </a:solidFill>
              </a:rPr>
              <a:t>1)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Bezztrátové (PNG, GIF) – PNG umožňuje zobrazovat průhlednost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sz="1700">
                <a:solidFill>
                  <a:srgbClr val="404040"/>
                </a:solidFill>
              </a:rPr>
              <a:t>		             GIF – „ničí“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Ztrátové (JPEG) – můžeme volit typ komprese, např. Photoshop – kvalita x velikost</a:t>
            </a:r>
          </a:p>
          <a:p>
            <a:pPr>
              <a:lnSpc>
                <a:spcPct val="90000"/>
              </a:lnSpc>
            </a:pPr>
            <a:endParaRPr lang="cs-CZ" sz="17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cs-CZ" sz="1700" b="1">
                <a:solidFill>
                  <a:srgbClr val="404040"/>
                </a:solidFill>
              </a:rPr>
              <a:t>2)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Nekomprimované soubory (BMP,  TIFF)</a:t>
            </a:r>
          </a:p>
          <a:p>
            <a:pPr marL="1255713" lvl="6" indent="0">
              <a:lnSpc>
                <a:spcPct val="90000"/>
              </a:lnSpc>
              <a:buNone/>
            </a:pPr>
            <a:r>
              <a:rPr lang="cs-CZ" sz="1700">
                <a:solidFill>
                  <a:srgbClr val="40404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017345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24E5A3-7F7D-4006-86E9-D1FB08A7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Portable Network </a:t>
            </a:r>
            <a:r>
              <a:rPr lang="cs-CZ" dirty="0" err="1"/>
              <a:t>Graphics</a:t>
            </a:r>
            <a:r>
              <a:rPr lang="cs-CZ" dirty="0"/>
              <a:t> (PNG)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289EED-4423-4E1E-82CA-23CDA989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Bezztrátová komprese</a:t>
            </a:r>
          </a:p>
          <a:p>
            <a:r>
              <a:rPr lang="cs-CZ" dirty="0">
                <a:solidFill>
                  <a:srgbClr val="404040"/>
                </a:solidFill>
              </a:rPr>
              <a:t>Náhrada a zdokonalení formátu GIF</a:t>
            </a:r>
          </a:p>
          <a:p>
            <a:r>
              <a:rPr lang="cs-CZ" dirty="0">
                <a:solidFill>
                  <a:srgbClr val="404040"/>
                </a:solidFill>
              </a:rPr>
              <a:t>Největší využití na webových stránkách</a:t>
            </a:r>
          </a:p>
          <a:p>
            <a:r>
              <a:rPr lang="cs-CZ" dirty="0">
                <a:solidFill>
                  <a:srgbClr val="404040"/>
                </a:solidFill>
              </a:rPr>
              <a:t>PNG jako takové nepodporuje animace, proto bylo vyvinuto APNG (</a:t>
            </a:r>
            <a:r>
              <a:rPr lang="cs-CZ">
                <a:solidFill>
                  <a:srgbClr val="404040"/>
                </a:solidFill>
              </a:rPr>
              <a:t>Animated</a:t>
            </a:r>
            <a:r>
              <a:rPr lang="cs-CZ" dirty="0">
                <a:solidFill>
                  <a:srgbClr val="404040"/>
                </a:solidFill>
              </a:rPr>
              <a:t> PNG)</a:t>
            </a:r>
          </a:p>
        </p:txBody>
      </p:sp>
    </p:spTree>
    <p:extLst>
      <p:ext uri="{BB962C8B-B14F-4D97-AF65-F5344CB8AC3E}">
        <p14:creationId xmlns:p14="http://schemas.microsoft.com/office/powerpoint/2010/main" val="8920837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44B9E4-4483-45B3-B3C7-02129201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/>
              <a:t>Windows Bitmap (BMP)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F72ADC-75E0-4F38-BCF2-99AE1611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Nepoužívá kompresi, vysoká velikost</a:t>
            </a:r>
          </a:p>
          <a:p>
            <a:r>
              <a:rPr lang="cs-CZ" dirty="0">
                <a:solidFill>
                  <a:srgbClr val="404040"/>
                </a:solidFill>
              </a:rPr>
              <a:t>Velikost se dá snadno vypočítat (šířka v pixelech * výška v pixelech * bitů na pixel / 8)</a:t>
            </a:r>
          </a:p>
        </p:txBody>
      </p:sp>
    </p:spTree>
    <p:extLst>
      <p:ext uri="{BB962C8B-B14F-4D97-AF65-F5344CB8AC3E}">
        <p14:creationId xmlns:p14="http://schemas.microsoft.com/office/powerpoint/2010/main" val="39858991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5194D03-4C4C-46F4-BE7D-BD23A0F9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Interchange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 (GIF)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5D4EA0-7079-433A-95BC-64F5FA4D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Bezztrátová komprese</a:t>
            </a:r>
          </a:p>
          <a:p>
            <a:r>
              <a:rPr lang="cs-CZ" dirty="0">
                <a:solidFill>
                  <a:srgbClr val="404040"/>
                </a:solidFill>
              </a:rPr>
              <a:t>Hlavní využití – webová grafika a animace na internetových stránkách</a:t>
            </a:r>
          </a:p>
          <a:p>
            <a:r>
              <a:rPr lang="cs-CZ" dirty="0">
                <a:solidFill>
                  <a:srgbClr val="404040"/>
                </a:solidFill>
              </a:rPr>
              <a:t>Nízký počet barev (8b – 256 barev)</a:t>
            </a:r>
          </a:p>
        </p:txBody>
      </p:sp>
    </p:spTree>
    <p:extLst>
      <p:ext uri="{BB962C8B-B14F-4D97-AF65-F5344CB8AC3E}">
        <p14:creationId xmlns:p14="http://schemas.microsoft.com/office/powerpoint/2010/main" val="42192510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Širokoúhlá obrazovka</PresentationFormat>
  <Paragraphs>79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Balík</vt:lpstr>
      <vt:lpstr>Rastrová grafika</vt:lpstr>
      <vt:lpstr>Co to je?</vt:lpstr>
      <vt:lpstr>Parametry rastrové grafiky</vt:lpstr>
      <vt:lpstr>Rozlišení rastrové grafiky</vt:lpstr>
      <vt:lpstr>Barevná hloubka</vt:lpstr>
      <vt:lpstr>Komprimované a nekomprimované</vt:lpstr>
      <vt:lpstr>Portable Network Graphics (PNG)</vt:lpstr>
      <vt:lpstr>Windows Bitmap (BMP)</vt:lpstr>
      <vt:lpstr>Graphics Interchange Format (GIF)</vt:lpstr>
      <vt:lpstr>Joint Photographic Experts Group (JPG, JPEG)</vt:lpstr>
      <vt:lpstr>Tagged Image File Format (TIFF)</vt:lpstr>
      <vt:lpstr>Multiple-image Network Graphics (MNG)</vt:lpstr>
      <vt:lpstr>programy</vt:lpstr>
      <vt:lpstr>Výhody rastrování</vt:lpstr>
      <vt:lpstr>Nevýhody rastrování</vt:lpstr>
      <vt:lpstr>Barevné modely</vt:lpstr>
      <vt:lpstr>Barvy</vt:lpstr>
      <vt:lpstr>Histogram</vt:lpstr>
      <vt:lpstr>Vektorizace</vt:lpstr>
      <vt:lpstr>Rozdíly 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Rindoš Matěj</dc:creator>
  <cp:lastModifiedBy>Rindoš Matěj</cp:lastModifiedBy>
  <cp:revision>3</cp:revision>
  <dcterms:created xsi:type="dcterms:W3CDTF">2019-12-02T23:14:39Z</dcterms:created>
  <dcterms:modified xsi:type="dcterms:W3CDTF">2019-12-02T23:15:02Z</dcterms:modified>
</cp:coreProperties>
</file>