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4" r:id="rId6"/>
    <p:sldId id="259" r:id="rId7"/>
    <p:sldId id="268" r:id="rId8"/>
    <p:sldId id="269" r:id="rId9"/>
    <p:sldId id="265" r:id="rId10"/>
    <p:sldId id="266" r:id="rId11"/>
    <p:sldId id="274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58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47CA-85ED-2939-5CFB-1AC4AD575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4A9B2-3DA8-B15D-1434-1E65E2B80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8F4B-C766-C1F2-8923-CF310512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61CF-4F3D-46E8-8BCE-84271E0B659E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D4DD1-58E9-392D-50ED-B4207B87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24B94-CF18-2D16-0908-D62CBD06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9CE9-59A6-4CDB-AC20-F626EC465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68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341A-C4C7-D283-3556-49B66EF6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29286-EE29-947B-80FA-E816345B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8006-356F-171A-78A4-B2FF965E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61CF-4F3D-46E8-8BCE-84271E0B659E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9A40-9E8A-2739-F643-1E3CFD70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A9DC-F928-270C-E2C2-FA7AEB76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9CE9-59A6-4CDB-AC20-F626EC465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57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F7BCF-C403-C5ED-23A3-68B1A7935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7AD33-3241-8706-4D18-D3E68DAF3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A205A-5EF4-8DBC-C0F5-33D18527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61CF-4F3D-46E8-8BCE-84271E0B659E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87B44-FE5C-05BD-31EC-FEEC7584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DC47-7FE2-FE8C-30C2-F6B1E858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9CE9-59A6-4CDB-AC20-F626EC465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253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9170-F149-BD22-A95A-9776B1B1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EDE3-BFFD-1AA5-9CF3-1F1DE727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D34AD-811E-8D97-2C13-2C0E871D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61CF-4F3D-46E8-8BCE-84271E0B659E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99736-25F7-A435-2DC6-3EC7809B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6DBA-B2E8-37C6-12C0-7B04BF0F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9CE9-59A6-4CDB-AC20-F626EC465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699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6606-A02B-B87C-1DE0-854173FC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50218-2E9B-44C6-ED3E-A3302AB7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6125-21E1-02D1-48F5-2B72D254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61CF-4F3D-46E8-8BCE-84271E0B659E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21AF4-D50E-C7A8-78F3-7E0B9709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7B461-5DAF-A74E-131E-48EB2350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9CE9-59A6-4CDB-AC20-F626EC465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354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BCD9-55F4-EC74-8A52-E4E7B792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FE8E-EB44-0C6D-8CE9-A2C4C2C63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2E4AF-422B-16C6-335C-319A7FC48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31E93-7E85-06E8-6881-C8D79CF2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61CF-4F3D-46E8-8BCE-84271E0B659E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FCA05-D8E9-D065-4724-E865E5A4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E5306-C72C-F8A3-4F6F-27C59C40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9CE9-59A6-4CDB-AC20-F626EC465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798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80D4-4D6F-0B02-47A7-3FBE02E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698E8-3444-E1D3-0D43-9BF22A257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00914-206F-B353-6056-753337014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A9AD4-2063-9A31-99CE-53F544B22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678C2-477F-BAFF-E071-882318E93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BC13D-3D25-CB61-09D5-B05ABF0F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61CF-4F3D-46E8-8BCE-84271E0B659E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06BEE-35AB-BA66-F106-F9A8BD80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2EAD2-D73C-D925-5D9B-8B2FDB62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9CE9-59A6-4CDB-AC20-F626EC465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434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D9BF-17F7-F984-6928-464F95FC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4C218-43CA-D2FF-CB6C-7B9A19C9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61CF-4F3D-46E8-8BCE-84271E0B659E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3EC4A-2E21-1689-EF9B-2A7BAF47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C883C-DB38-01C1-3748-29AD0700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9CE9-59A6-4CDB-AC20-F626EC465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424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B543A-A7B3-DF60-3D7C-E4727B5F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61CF-4F3D-46E8-8BCE-84271E0B659E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99F10-B744-D2C0-06A7-B79C4280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093D-B86B-26A7-769D-22C6A1C9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9CE9-59A6-4CDB-AC20-F626EC465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78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4101-A38F-64AC-BBA9-0C34F657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1603-F4B5-BD0C-D275-453A273CE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836A9-FB5F-63E6-E8BC-3D6584A36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09A97-C520-7E2E-1948-0461F40A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61CF-4F3D-46E8-8BCE-84271E0B659E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45580-2860-50A8-76BA-C6D4430C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10E32-66E9-EE09-747B-59256D22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9CE9-59A6-4CDB-AC20-F626EC465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23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09D6-AEFE-7F3A-1502-7359842E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70A8B-FC2A-3BEE-2AB2-39B7BB170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7C654-CACC-A2A4-A41F-AEFD759A8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48686-E8D6-B6D7-20B2-8AB3AE71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61CF-4F3D-46E8-8BCE-84271E0B659E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04816-1C39-481F-BD9D-3E3F53AF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0DD9B-6875-6970-5713-77929EB1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9CE9-59A6-4CDB-AC20-F626EC465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36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FEB39-759E-6B5C-9E05-492E5C42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6DDF5-308C-2DC8-E4DA-5DE574666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FB334-EE23-0A92-C8AB-34522C358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8561CF-4F3D-46E8-8BCE-84271E0B659E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023A5-C77C-EFF0-A204-32AD7D58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899B3-C441-0F18-6427-9905E6E80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C9CE9-59A6-4CDB-AC20-F626EC465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43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90F51-99FF-8151-F83F-9EEE5BF82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GB" sz="6600">
                <a:solidFill>
                  <a:schemeClr val="bg1"/>
                </a:solidFill>
              </a:rPr>
              <a:t>Rastrová grafika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A8CF8-7E71-D74B-1775-963A60C5F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solidFill>
                  <a:schemeClr val="bg1"/>
                </a:solidFill>
              </a:rPr>
              <a:t>Ondřej Vondra</a:t>
            </a:r>
            <a:r>
              <a:rPr lang="en-GB" sz="3200" dirty="0">
                <a:solidFill>
                  <a:schemeClr val="bg1"/>
                </a:solidFill>
              </a:rPr>
              <a:t>, Tom</a:t>
            </a:r>
            <a:r>
              <a:rPr lang="cs-CZ" sz="3200" dirty="0" err="1">
                <a:solidFill>
                  <a:schemeClr val="bg1"/>
                </a:solidFill>
              </a:rPr>
              <a:t>áš</a:t>
            </a:r>
            <a:r>
              <a:rPr lang="cs-CZ" sz="3200" dirty="0">
                <a:solidFill>
                  <a:schemeClr val="bg1"/>
                </a:solidFill>
              </a:rPr>
              <a:t> Chalupa</a:t>
            </a:r>
            <a:endParaRPr lang="en-GB" sz="3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3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E0C588-C01C-71E3-3AB2-960FBEE0E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4CD07B-FA99-EEB8-91F7-29CE03DE7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72E84-0C09-935F-B66D-4C6CAB19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cs-CZ" sz="6800" dirty="0">
                <a:solidFill>
                  <a:schemeClr val="bg1"/>
                </a:solidFill>
              </a:rPr>
              <a:t>Výhody,</a:t>
            </a:r>
            <a:br>
              <a:rPr lang="cs-CZ" sz="6800" dirty="0">
                <a:solidFill>
                  <a:schemeClr val="bg1"/>
                </a:solidFill>
              </a:rPr>
            </a:br>
            <a:r>
              <a:rPr lang="cs-CZ" sz="6800" dirty="0">
                <a:solidFill>
                  <a:schemeClr val="bg1"/>
                </a:solidFill>
              </a:rPr>
              <a:t>Nevýhody</a:t>
            </a:r>
            <a:endParaRPr lang="en-GB" sz="6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B2BF75-91BA-1798-3BF6-9E7798A77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87B91F-7237-4EC4-351B-428979144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AD17-5C6E-E3CB-D332-525C46E21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Výhody</a:t>
            </a:r>
            <a:endParaRPr lang="en-GB" sz="2000" dirty="0">
              <a:solidFill>
                <a:schemeClr val="bg1"/>
              </a:solidFill>
            </a:endParaRPr>
          </a:p>
          <a:p>
            <a:pPr lvl="1"/>
            <a:r>
              <a:rPr lang="en-GB" sz="1600" dirty="0" err="1">
                <a:solidFill>
                  <a:schemeClr val="bg1"/>
                </a:solidFill>
              </a:rPr>
              <a:t>lze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snadno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tisknout</a:t>
            </a:r>
            <a:endParaRPr lang="en-GB" sz="1600" dirty="0">
              <a:solidFill>
                <a:schemeClr val="bg1"/>
              </a:solidFill>
            </a:endParaRPr>
          </a:p>
          <a:p>
            <a:pPr lvl="1"/>
            <a:r>
              <a:rPr lang="en-GB" sz="1600" dirty="0" err="1">
                <a:solidFill>
                  <a:schemeClr val="bg1"/>
                </a:solidFill>
              </a:rPr>
              <a:t>snadný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převod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mezi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formáty</a:t>
            </a:r>
            <a:endParaRPr lang="en-GB" sz="1600" dirty="0">
              <a:solidFill>
                <a:schemeClr val="bg1"/>
              </a:solidFill>
            </a:endParaRPr>
          </a:p>
          <a:p>
            <a:pPr lvl="1"/>
            <a:r>
              <a:rPr lang="en-GB" sz="1600" dirty="0" err="1">
                <a:solidFill>
                  <a:schemeClr val="bg1"/>
                </a:solidFill>
              </a:rPr>
              <a:t>vysoká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detailnost</a:t>
            </a:r>
            <a:endParaRPr lang="en-GB" sz="1600" dirty="0">
              <a:solidFill>
                <a:schemeClr val="bg1"/>
              </a:solidFill>
            </a:endParaRPr>
          </a:p>
          <a:p>
            <a:pPr lvl="1"/>
            <a:endParaRPr lang="cs-CZ" sz="1600" dirty="0">
              <a:solidFill>
                <a:schemeClr val="bg1"/>
              </a:solidFill>
            </a:endParaRPr>
          </a:p>
          <a:p>
            <a:r>
              <a:rPr lang="cs-CZ" sz="2000" dirty="0">
                <a:solidFill>
                  <a:schemeClr val="bg1"/>
                </a:solidFill>
              </a:rPr>
              <a:t>Nevýhody</a:t>
            </a:r>
            <a:endParaRPr lang="en-GB" sz="2000" dirty="0">
              <a:solidFill>
                <a:schemeClr val="bg1"/>
              </a:solidFill>
            </a:endParaRPr>
          </a:p>
          <a:p>
            <a:pPr lvl="1"/>
            <a:r>
              <a:rPr lang="cs-CZ" sz="1600" dirty="0">
                <a:solidFill>
                  <a:schemeClr val="bg1"/>
                </a:solidFill>
              </a:rPr>
              <a:t>velký objem dat</a:t>
            </a:r>
            <a:endParaRPr lang="en-GB" sz="1600" dirty="0">
              <a:solidFill>
                <a:schemeClr val="bg1"/>
              </a:solidFill>
            </a:endParaRPr>
          </a:p>
          <a:p>
            <a:pPr lvl="1"/>
            <a:r>
              <a:rPr lang="cs-CZ" sz="1600" dirty="0">
                <a:solidFill>
                  <a:schemeClr val="bg1"/>
                </a:solidFill>
              </a:rPr>
              <a:t>ztráta kvality při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cs-CZ" sz="1600" dirty="0">
                <a:solidFill>
                  <a:schemeClr val="bg1"/>
                </a:solidFill>
              </a:rPr>
              <a:t>transformacích</a:t>
            </a:r>
            <a:r>
              <a:rPr lang="en-GB" sz="1600" dirty="0">
                <a:solidFill>
                  <a:schemeClr val="bg1"/>
                </a:solidFill>
              </a:rPr>
              <a:t> - </a:t>
            </a:r>
            <a:r>
              <a:rPr lang="en-GB" sz="1600" dirty="0" err="1">
                <a:solidFill>
                  <a:schemeClr val="bg1"/>
                </a:solidFill>
              </a:rPr>
              <a:t>pixelizace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2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E0C588-C01C-71E3-3AB2-960FBEE0E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4CD07B-FA99-EEB8-91F7-29CE03DE7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B2BF75-91BA-1798-3BF6-9E7798A77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87B91F-7237-4EC4-351B-428979144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8">
            <a:extLst>
              <a:ext uri="{FF2B5EF4-FFF2-40B4-BE49-F238E27FC236}">
                <a16:creationId xmlns:a16="http://schemas.microsoft.com/office/drawing/2014/main" id="{3902B4DC-81FE-45F7-ABC9-336697CE2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5" b="6975"/>
          <a:stretch>
            <a:fillRect/>
          </a:stretch>
        </p:blipFill>
        <p:spPr>
          <a:xfrm>
            <a:off x="775353" y="851351"/>
            <a:ext cx="10641294" cy="5155298"/>
          </a:xfrm>
        </p:spPr>
      </p:pic>
    </p:spTree>
    <p:extLst>
      <p:ext uri="{BB962C8B-B14F-4D97-AF65-F5344CB8AC3E}">
        <p14:creationId xmlns:p14="http://schemas.microsoft.com/office/powerpoint/2010/main" val="135114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A88ED3-DB2A-84FF-AFD2-9369EA69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6291F-AD26-F969-7DE4-5E6C84D8C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9B42B-5FFF-AFB4-FDA7-FCE4F7FD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cs-CZ" sz="6800" dirty="0">
                <a:solidFill>
                  <a:schemeClr val="bg1"/>
                </a:solidFill>
              </a:rPr>
              <a:t>Software</a:t>
            </a:r>
            <a:endParaRPr lang="en-GB" sz="6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E9610F-E6B6-9884-3B09-51412802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23DE69-26B2-7A16-ED03-A500AC8D4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EE86-AC98-6FCE-F8E4-3FC98EE4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Adobe Photoshop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PaintShop</a:t>
            </a:r>
            <a:r>
              <a:rPr lang="en-GB" sz="2000" dirty="0">
                <a:solidFill>
                  <a:schemeClr val="bg1"/>
                </a:solidFill>
              </a:rPr>
              <a:t> Pro</a:t>
            </a:r>
          </a:p>
          <a:p>
            <a:r>
              <a:rPr lang="en-GB" sz="2000" dirty="0">
                <a:solidFill>
                  <a:schemeClr val="bg1"/>
                </a:solidFill>
              </a:rPr>
              <a:t>Corel Painter</a:t>
            </a:r>
          </a:p>
          <a:p>
            <a:r>
              <a:rPr lang="en-GB" sz="2000" dirty="0">
                <a:solidFill>
                  <a:schemeClr val="bg1"/>
                </a:solidFill>
              </a:rPr>
              <a:t>GIMP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Malování</a:t>
            </a:r>
            <a:r>
              <a:rPr lang="en-GB" sz="2000" dirty="0">
                <a:solidFill>
                  <a:schemeClr val="bg1"/>
                </a:solidFill>
              </a:rPr>
              <a:t> (Windows)</a:t>
            </a:r>
            <a:endParaRPr lang="cs-CZ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4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A1128-FD67-A1C1-909C-A2D0CA046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AA73C0-E913-7420-0784-5790882A1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4FF64-2F15-33E9-5BFE-12DF516E7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377" y="2850356"/>
            <a:ext cx="8116531" cy="1157287"/>
          </a:xfrm>
        </p:spPr>
        <p:txBody>
          <a:bodyPr>
            <a:normAutofit fontScale="90000"/>
          </a:bodyPr>
          <a:lstStyle/>
          <a:p>
            <a:pPr algn="l"/>
            <a:r>
              <a:rPr lang="en-GB" sz="6600" dirty="0">
                <a:solidFill>
                  <a:schemeClr val="bg1"/>
                </a:solidFill>
              </a:rPr>
              <a:t>D</a:t>
            </a:r>
            <a:r>
              <a:rPr lang="cs-CZ" sz="6600" dirty="0" err="1">
                <a:solidFill>
                  <a:schemeClr val="bg1"/>
                </a:solidFill>
              </a:rPr>
              <a:t>ěkujeme</a:t>
            </a:r>
            <a:r>
              <a:rPr lang="cs-CZ" sz="6600" dirty="0">
                <a:solidFill>
                  <a:schemeClr val="bg1"/>
                </a:solidFill>
              </a:rPr>
              <a:t> za pozornost</a:t>
            </a:r>
            <a:endParaRPr lang="en-GB" sz="6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D03CD-803C-548E-08F9-D6544C967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1D5141-6767-997C-90EB-C9347A8C9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7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0C9C7-B979-3282-3454-F932A34E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cs-CZ" sz="6800" dirty="0" err="1">
                <a:solidFill>
                  <a:schemeClr val="bg1"/>
                </a:solidFill>
              </a:rPr>
              <a:t>Zakladní</a:t>
            </a:r>
            <a:r>
              <a:rPr lang="cs-CZ" sz="6800" dirty="0">
                <a:solidFill>
                  <a:schemeClr val="bg1"/>
                </a:solidFill>
              </a:rPr>
              <a:t> informace</a:t>
            </a:r>
            <a:endParaRPr lang="en-GB" sz="68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1A2C-7EA6-F604-DA78-7F456169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Rastrov</a:t>
            </a:r>
            <a:r>
              <a:rPr lang="cs-CZ" sz="2000" dirty="0">
                <a:solidFill>
                  <a:schemeClr val="bg1"/>
                </a:solidFill>
              </a:rPr>
              <a:t>á </a:t>
            </a: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</a:rPr>
              <a:t>Bitm</a:t>
            </a:r>
            <a:r>
              <a:rPr lang="cs-CZ" sz="2000" dirty="0" err="1">
                <a:solidFill>
                  <a:schemeClr val="bg1"/>
                </a:solidFill>
              </a:rPr>
              <a:t>apová</a:t>
            </a:r>
            <a:r>
              <a:rPr lang="en-GB" sz="2000" dirty="0">
                <a:solidFill>
                  <a:schemeClr val="bg1"/>
                </a:solidFill>
              </a:rPr>
              <a:t>) </a:t>
            </a:r>
            <a:r>
              <a:rPr lang="cs-CZ" sz="2000" dirty="0">
                <a:solidFill>
                  <a:schemeClr val="bg1"/>
                </a:solidFill>
              </a:rPr>
              <a:t>grafika je typ 2D grafiky</a:t>
            </a:r>
          </a:p>
          <a:p>
            <a:r>
              <a:rPr lang="cs-CZ" sz="2000" dirty="0">
                <a:solidFill>
                  <a:schemeClr val="bg1"/>
                </a:solidFill>
              </a:rPr>
              <a:t>Základní jednotka je pixel</a:t>
            </a:r>
            <a:endParaRPr lang="en-GB" sz="2000" dirty="0">
              <a:solidFill>
                <a:schemeClr val="bg1"/>
              </a:solidFill>
            </a:endParaRPr>
          </a:p>
          <a:p>
            <a:r>
              <a:rPr lang="cs-CZ" sz="20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Barevné body uspořádané do mřížky – rastru</a:t>
            </a:r>
          </a:p>
        </p:txBody>
      </p:sp>
    </p:spTree>
    <p:extLst>
      <p:ext uri="{BB962C8B-B14F-4D97-AF65-F5344CB8AC3E}">
        <p14:creationId xmlns:p14="http://schemas.microsoft.com/office/powerpoint/2010/main" val="266159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70BF4-9474-0C01-C0D8-BDD1AB2F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cs-CZ" sz="8000" dirty="0">
                <a:solidFill>
                  <a:schemeClr val="bg1"/>
                </a:solidFill>
              </a:rPr>
              <a:t>Pixel</a:t>
            </a:r>
            <a:endParaRPr lang="en-GB" sz="8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61C8-BD8B-69AE-0CAC-607376F1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Poloha</a:t>
            </a:r>
          </a:p>
          <a:p>
            <a:r>
              <a:rPr lang="cs-CZ" sz="2000" dirty="0">
                <a:solidFill>
                  <a:schemeClr val="bg1"/>
                </a:solidFill>
              </a:rPr>
              <a:t>Barva</a:t>
            </a:r>
          </a:p>
          <a:p>
            <a:r>
              <a:rPr lang="cs-CZ" sz="2000" dirty="0">
                <a:solidFill>
                  <a:schemeClr val="bg1"/>
                </a:solidFill>
              </a:rPr>
              <a:t>Jas</a:t>
            </a:r>
          </a:p>
          <a:p>
            <a:r>
              <a:rPr lang="cs-CZ" sz="2000" dirty="0">
                <a:solidFill>
                  <a:schemeClr val="bg1"/>
                </a:solidFill>
              </a:rPr>
              <a:t>Průhlednost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4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AFD283-5BC4-F2CA-F7AA-14C2EFF84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82DB6C-140B-02CC-EAE6-AC84224F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7E0B-A839-9712-F932-6993E59B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cs-CZ" sz="6800" dirty="0">
                <a:solidFill>
                  <a:schemeClr val="bg1"/>
                </a:solidFill>
              </a:rPr>
              <a:t>Barevné modely</a:t>
            </a:r>
            <a:endParaRPr lang="en-GB" sz="6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6096F8-DBF3-E659-FA23-3D75557CD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AA1912-E04F-490B-E242-194D41811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BBCC-3811-D4F2-E911-197E1F5E1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RGB</a:t>
            </a:r>
          </a:p>
          <a:p>
            <a:pPr lvl="1"/>
            <a:r>
              <a:rPr lang="cs-CZ" sz="1600" dirty="0" err="1">
                <a:solidFill>
                  <a:schemeClr val="bg1"/>
                </a:solidFill>
              </a:rPr>
              <a:t>Red</a:t>
            </a:r>
            <a:r>
              <a:rPr lang="cs-CZ" sz="1600" dirty="0">
                <a:solidFill>
                  <a:schemeClr val="bg1"/>
                </a:solidFill>
              </a:rPr>
              <a:t>, Green, Blue</a:t>
            </a:r>
          </a:p>
          <a:p>
            <a:r>
              <a:rPr lang="cs-CZ" sz="2000" dirty="0">
                <a:solidFill>
                  <a:schemeClr val="bg1"/>
                </a:solidFill>
              </a:rPr>
              <a:t>CMYK</a:t>
            </a:r>
          </a:p>
          <a:p>
            <a:pPr lvl="1"/>
            <a:r>
              <a:rPr lang="cs-CZ" sz="1600" dirty="0">
                <a:solidFill>
                  <a:schemeClr val="bg1"/>
                </a:solidFill>
              </a:rPr>
              <a:t>Cyan, Magenta, </a:t>
            </a:r>
            <a:r>
              <a:rPr lang="cs-CZ" sz="1600" dirty="0" err="1">
                <a:solidFill>
                  <a:schemeClr val="bg1"/>
                </a:solidFill>
              </a:rPr>
              <a:t>Yellow</a:t>
            </a:r>
            <a:r>
              <a:rPr lang="cs-CZ" sz="1600" dirty="0">
                <a:solidFill>
                  <a:schemeClr val="bg1"/>
                </a:solidFill>
              </a:rPr>
              <a:t>, Black</a:t>
            </a:r>
          </a:p>
          <a:p>
            <a:r>
              <a:rPr lang="cs-CZ" sz="2000" dirty="0">
                <a:solidFill>
                  <a:schemeClr val="bg1"/>
                </a:solidFill>
              </a:rPr>
              <a:t>HSL</a:t>
            </a:r>
          </a:p>
          <a:p>
            <a:pPr lvl="1"/>
            <a:r>
              <a:rPr lang="cs-CZ" sz="1600" dirty="0" err="1">
                <a:solidFill>
                  <a:schemeClr val="bg1"/>
                </a:solidFill>
              </a:rPr>
              <a:t>Hue</a:t>
            </a:r>
            <a:r>
              <a:rPr lang="cs-CZ" sz="1600" dirty="0">
                <a:solidFill>
                  <a:schemeClr val="bg1"/>
                </a:solidFill>
              </a:rPr>
              <a:t>, </a:t>
            </a:r>
            <a:r>
              <a:rPr lang="cs-CZ" sz="1600" dirty="0" err="1">
                <a:solidFill>
                  <a:schemeClr val="bg1"/>
                </a:solidFill>
              </a:rPr>
              <a:t>Saturation</a:t>
            </a:r>
            <a:r>
              <a:rPr lang="cs-CZ" sz="1600" dirty="0">
                <a:solidFill>
                  <a:schemeClr val="bg1"/>
                </a:solidFill>
              </a:rPr>
              <a:t>, </a:t>
            </a:r>
            <a:r>
              <a:rPr lang="cs-CZ" sz="1600" dirty="0" err="1">
                <a:solidFill>
                  <a:schemeClr val="bg1"/>
                </a:solidFill>
              </a:rPr>
              <a:t>Lightness</a:t>
            </a:r>
            <a:endParaRPr lang="cs-CZ" sz="1600" dirty="0">
              <a:solidFill>
                <a:schemeClr val="bg1"/>
              </a:solidFill>
            </a:endParaRPr>
          </a:p>
          <a:p>
            <a:r>
              <a:rPr lang="cs-CZ" sz="2000" dirty="0">
                <a:solidFill>
                  <a:schemeClr val="bg1"/>
                </a:solidFill>
              </a:rPr>
              <a:t>HSV</a:t>
            </a:r>
          </a:p>
          <a:p>
            <a:pPr lvl="1"/>
            <a:r>
              <a:rPr lang="cs-CZ" sz="1600" dirty="0" err="1">
                <a:solidFill>
                  <a:schemeClr val="bg1"/>
                </a:solidFill>
              </a:rPr>
              <a:t>Hue</a:t>
            </a:r>
            <a:r>
              <a:rPr lang="cs-CZ" sz="1600" dirty="0">
                <a:solidFill>
                  <a:schemeClr val="bg1"/>
                </a:solidFill>
              </a:rPr>
              <a:t>, </a:t>
            </a:r>
            <a:r>
              <a:rPr lang="cs-CZ" sz="1600" dirty="0" err="1">
                <a:solidFill>
                  <a:schemeClr val="bg1"/>
                </a:solidFill>
              </a:rPr>
              <a:t>Saturation</a:t>
            </a:r>
            <a:r>
              <a:rPr lang="cs-CZ" sz="1600" dirty="0">
                <a:solidFill>
                  <a:schemeClr val="bg1"/>
                </a:solidFill>
              </a:rPr>
              <a:t>, </a:t>
            </a:r>
            <a:r>
              <a:rPr lang="cs-CZ" sz="1600" dirty="0" err="1">
                <a:solidFill>
                  <a:schemeClr val="bg1"/>
                </a:solidFill>
              </a:rPr>
              <a:t>Value</a:t>
            </a:r>
            <a:endParaRPr lang="en-GB" sz="16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A </a:t>
            </a:r>
            <a:r>
              <a:rPr lang="en-GB" sz="2000" dirty="0" err="1">
                <a:solidFill>
                  <a:schemeClr val="bg1"/>
                </a:solidFill>
              </a:rPr>
              <a:t>jin</a:t>
            </a:r>
            <a:r>
              <a:rPr lang="cs-CZ" sz="2000" dirty="0">
                <a:solidFill>
                  <a:schemeClr val="bg1"/>
                </a:solidFill>
              </a:rPr>
              <a:t>é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5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138BAA-D20F-046D-77C9-65E4F9FC8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180DFB-FB25-0A83-33BA-01DC50CB4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CD8BF-E5D6-C839-F831-9CDB7886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cs-CZ" sz="6800" dirty="0">
                <a:solidFill>
                  <a:schemeClr val="bg1"/>
                </a:solidFill>
              </a:rPr>
              <a:t>Vlastnosti obrázků</a:t>
            </a:r>
            <a:endParaRPr lang="en-GB" sz="6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EE770-D97B-ED0F-C67C-24B03E24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682405-954D-D3EE-918A-4743F975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56E0-1A79-6B00-8BAE-2A85FCE0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Ro</a:t>
            </a:r>
            <a:r>
              <a:rPr lang="cs-CZ" sz="2000" dirty="0" err="1">
                <a:solidFill>
                  <a:schemeClr val="bg1"/>
                </a:solidFill>
              </a:rPr>
              <a:t>zlišení</a:t>
            </a:r>
            <a:endParaRPr lang="cs-CZ" sz="2000" dirty="0">
              <a:solidFill>
                <a:schemeClr val="bg1"/>
              </a:solidFill>
            </a:endParaRPr>
          </a:p>
          <a:p>
            <a:pPr lvl="1"/>
            <a:r>
              <a:rPr lang="cs-CZ" sz="1600" dirty="0">
                <a:solidFill>
                  <a:schemeClr val="bg1"/>
                </a:solidFill>
              </a:rPr>
              <a:t>počet pixelů, který může být zobrazen na obrazovce</a:t>
            </a: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DPI, PPI, </a:t>
            </a:r>
            <a:r>
              <a:rPr lang="en-GB" sz="1600" dirty="0" err="1">
                <a:solidFill>
                  <a:schemeClr val="bg1"/>
                </a:solidFill>
              </a:rPr>
              <a:t>počet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sloupců</a:t>
            </a:r>
            <a:r>
              <a:rPr lang="en-GB" sz="1600" dirty="0">
                <a:solidFill>
                  <a:schemeClr val="bg1"/>
                </a:solidFill>
              </a:rPr>
              <a:t> x </a:t>
            </a:r>
            <a:r>
              <a:rPr lang="en-GB" sz="1600" dirty="0" err="1">
                <a:solidFill>
                  <a:schemeClr val="bg1"/>
                </a:solidFill>
              </a:rPr>
              <a:t>počet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řádků</a:t>
            </a:r>
            <a:endParaRPr lang="en-GB" sz="1600" dirty="0">
              <a:solidFill>
                <a:schemeClr val="bg1"/>
              </a:solidFill>
            </a:endParaRPr>
          </a:p>
          <a:p>
            <a:r>
              <a:rPr lang="en-GB" sz="2000" dirty="0" err="1">
                <a:solidFill>
                  <a:schemeClr val="bg1"/>
                </a:solidFill>
              </a:rPr>
              <a:t>Barevn</a:t>
            </a:r>
            <a:r>
              <a:rPr lang="cs-CZ" sz="2000" dirty="0">
                <a:solidFill>
                  <a:schemeClr val="bg1"/>
                </a:solidFill>
              </a:rPr>
              <a:t>á hloubka</a:t>
            </a:r>
          </a:p>
          <a:p>
            <a:pPr lvl="1"/>
            <a:r>
              <a:rPr lang="cs-CZ" sz="1600" dirty="0">
                <a:solidFill>
                  <a:schemeClr val="bg1"/>
                </a:solidFill>
              </a:rPr>
              <a:t>Počet bitů na pixel</a:t>
            </a:r>
            <a:endParaRPr lang="en-GB" sz="1600" dirty="0">
              <a:solidFill>
                <a:schemeClr val="bg1"/>
              </a:solidFill>
            </a:endParaRPr>
          </a:p>
          <a:p>
            <a:r>
              <a:rPr lang="en-GB" sz="2000" dirty="0" err="1">
                <a:solidFill>
                  <a:schemeClr val="bg1"/>
                </a:solidFill>
              </a:rPr>
              <a:t>Zhoršení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kvality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při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zvětšení</a:t>
            </a:r>
            <a:endParaRPr lang="cs-CZ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9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7671D-8E79-71FB-BDA4-7F65A10C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cs-CZ" sz="8000" dirty="0">
                <a:solidFill>
                  <a:schemeClr val="bg1"/>
                </a:solidFill>
              </a:rPr>
              <a:t>Formáty</a:t>
            </a:r>
            <a:endParaRPr lang="en-GB" sz="8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9644-370C-D0C1-1E8A-C154726BC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Komprimované</a:t>
            </a: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 err="1">
                <a:solidFill>
                  <a:schemeClr val="bg1"/>
                </a:solidFill>
              </a:rPr>
              <a:t>Nekomprimované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7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E66A9A-B084-FAA5-8BCA-C3539A252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C0ECA1-A0A0-EE67-947D-FC4C6C03D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4984D-C27B-6A19-52B9-143E3840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cs-CZ" sz="4000" dirty="0">
                <a:solidFill>
                  <a:schemeClr val="bg1"/>
                </a:solidFill>
              </a:rPr>
              <a:t>Komprimované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A3BEA6-A76C-AF12-44D0-537776154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41C148-3451-35A5-9395-6A12C911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7604-7716-0287-D1A0-F538219E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 lnSpcReduction="10000"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PNG</a:t>
            </a:r>
            <a:endParaRPr lang="en-GB" sz="2000" dirty="0">
              <a:solidFill>
                <a:schemeClr val="bg1"/>
              </a:solidFill>
            </a:endParaRPr>
          </a:p>
          <a:p>
            <a:pPr lvl="1"/>
            <a:r>
              <a:rPr lang="en-GB" sz="1600" dirty="0" err="1">
                <a:solidFill>
                  <a:schemeClr val="bg1"/>
                </a:solidFill>
              </a:rPr>
              <a:t>Bezztrátová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komprese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 err="1">
                <a:solidFill>
                  <a:schemeClr val="bg1"/>
                </a:solidFill>
              </a:rPr>
              <a:t>pruhldenost</a:t>
            </a:r>
            <a:endParaRPr lang="cs-CZ" sz="1600" dirty="0">
              <a:solidFill>
                <a:schemeClr val="bg1"/>
              </a:solidFill>
            </a:endParaRP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24 bit</a:t>
            </a:r>
            <a:r>
              <a:rPr lang="cs-CZ" sz="1600" dirty="0">
                <a:solidFill>
                  <a:schemeClr val="bg1"/>
                </a:solidFill>
              </a:rPr>
              <a:t>ů RGB, 32 bitů </a:t>
            </a:r>
            <a:r>
              <a:rPr lang="cs-CZ" sz="1600" dirty="0" err="1">
                <a:solidFill>
                  <a:schemeClr val="bg1"/>
                </a:solidFill>
              </a:rPr>
              <a:t>RGBa</a:t>
            </a:r>
            <a:endParaRPr lang="en-GB" sz="1600" dirty="0">
              <a:solidFill>
                <a:schemeClr val="bg1"/>
              </a:solidFill>
            </a:endParaRPr>
          </a:p>
          <a:p>
            <a:r>
              <a:rPr lang="cs-CZ" sz="2000" dirty="0">
                <a:solidFill>
                  <a:schemeClr val="bg1"/>
                </a:solidFill>
              </a:rPr>
              <a:t>JP</a:t>
            </a:r>
            <a:r>
              <a:rPr lang="en-GB" sz="2000" dirty="0">
                <a:solidFill>
                  <a:schemeClr val="bg1"/>
                </a:solidFill>
              </a:rPr>
              <a:t>E</a:t>
            </a:r>
            <a:r>
              <a:rPr lang="cs-CZ" sz="2000" dirty="0">
                <a:solidFill>
                  <a:schemeClr val="bg1"/>
                </a:solidFill>
              </a:rPr>
              <a:t>G</a:t>
            </a:r>
            <a:r>
              <a:rPr lang="en-GB" sz="2000" dirty="0">
                <a:solidFill>
                  <a:schemeClr val="bg1"/>
                </a:solidFill>
              </a:rPr>
              <a:t> (JPG)</a:t>
            </a:r>
          </a:p>
          <a:p>
            <a:pPr lvl="1"/>
            <a:r>
              <a:rPr lang="en-GB" sz="1600" dirty="0" err="1">
                <a:solidFill>
                  <a:schemeClr val="bg1"/>
                </a:solidFill>
              </a:rPr>
              <a:t>Ztrátová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komprese</a:t>
            </a:r>
            <a:r>
              <a:rPr lang="cs-CZ" sz="1600" dirty="0">
                <a:solidFill>
                  <a:schemeClr val="bg1"/>
                </a:solidFill>
              </a:rPr>
              <a:t>, 24 bitů</a:t>
            </a:r>
            <a:endParaRPr lang="cs-CZ" sz="2000" dirty="0">
              <a:solidFill>
                <a:schemeClr val="bg1"/>
              </a:solidFill>
            </a:endParaRPr>
          </a:p>
          <a:p>
            <a:r>
              <a:rPr lang="cs-CZ" sz="2000" dirty="0">
                <a:solidFill>
                  <a:schemeClr val="bg1"/>
                </a:solidFill>
              </a:rPr>
              <a:t>GIF</a:t>
            </a:r>
            <a:endParaRPr lang="en-GB" sz="2000" dirty="0">
              <a:solidFill>
                <a:schemeClr val="bg1"/>
              </a:solidFill>
            </a:endParaRPr>
          </a:p>
          <a:p>
            <a:pPr lvl="1"/>
            <a:r>
              <a:rPr lang="en-GB" sz="1600" dirty="0" err="1">
                <a:solidFill>
                  <a:schemeClr val="bg1"/>
                </a:solidFill>
              </a:rPr>
              <a:t>Bezztrátová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komprese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 err="1">
                <a:solidFill>
                  <a:schemeClr val="bg1"/>
                </a:solidFill>
              </a:rPr>
              <a:t>podporuje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animace</a:t>
            </a:r>
            <a:endParaRPr lang="cs-CZ" sz="1600" dirty="0">
              <a:solidFill>
                <a:schemeClr val="bg1"/>
              </a:solidFill>
            </a:endParaRPr>
          </a:p>
          <a:p>
            <a:pPr lvl="1"/>
            <a:r>
              <a:rPr lang="cs-CZ" sz="1600" dirty="0">
                <a:solidFill>
                  <a:schemeClr val="bg1"/>
                </a:solidFill>
              </a:rPr>
              <a:t>8 bitů</a:t>
            </a:r>
            <a:endParaRPr lang="en-GB" sz="16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WEBP</a:t>
            </a:r>
          </a:p>
          <a:p>
            <a:pPr lvl="1"/>
            <a:r>
              <a:rPr lang="en-GB" sz="1600" dirty="0" err="1">
                <a:solidFill>
                  <a:schemeClr val="bg1"/>
                </a:solidFill>
              </a:rPr>
              <a:t>Ztrátov</a:t>
            </a:r>
            <a:r>
              <a:rPr lang="cs-CZ" sz="1600" dirty="0">
                <a:solidFill>
                  <a:schemeClr val="bg1"/>
                </a:solidFill>
              </a:rPr>
              <a:t>á komprese – 24 bitů RGB</a:t>
            </a:r>
          </a:p>
          <a:p>
            <a:pPr lvl="1"/>
            <a:r>
              <a:rPr lang="cs-CZ" sz="1600" dirty="0">
                <a:solidFill>
                  <a:schemeClr val="bg1"/>
                </a:solidFill>
              </a:rPr>
              <a:t>B</a:t>
            </a:r>
            <a:r>
              <a:rPr lang="en-GB" sz="1600" dirty="0" err="1">
                <a:solidFill>
                  <a:schemeClr val="bg1"/>
                </a:solidFill>
              </a:rPr>
              <a:t>ezztrátový</a:t>
            </a:r>
            <a:r>
              <a:rPr lang="cs-CZ" sz="1600" dirty="0">
                <a:solidFill>
                  <a:schemeClr val="bg1"/>
                </a:solidFill>
              </a:rPr>
              <a:t> – 32 bitů </a:t>
            </a:r>
            <a:r>
              <a:rPr lang="cs-CZ" sz="1600" dirty="0" err="1">
                <a:solidFill>
                  <a:schemeClr val="bg1"/>
                </a:solidFill>
              </a:rPr>
              <a:t>RGBa</a:t>
            </a:r>
            <a:endParaRPr lang="en-GB" sz="16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HEIF/HEIC</a:t>
            </a:r>
          </a:p>
          <a:p>
            <a:pPr lvl="1"/>
            <a:r>
              <a:rPr lang="en-GB" sz="1600" dirty="0" err="1">
                <a:solidFill>
                  <a:schemeClr val="bg1"/>
                </a:solidFill>
              </a:rPr>
              <a:t>Ztrátová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komprese</a:t>
            </a:r>
            <a:endParaRPr lang="cs-CZ" sz="1600" dirty="0">
              <a:solidFill>
                <a:schemeClr val="bg1"/>
              </a:solidFill>
            </a:endParaRPr>
          </a:p>
          <a:p>
            <a:pPr lvl="1"/>
            <a:r>
              <a:rPr lang="cs-CZ" sz="1600" dirty="0">
                <a:solidFill>
                  <a:schemeClr val="bg1"/>
                </a:solidFill>
              </a:rPr>
              <a:t>24 bitů</a:t>
            </a:r>
            <a:endParaRPr lang="en-GB" sz="16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A </a:t>
            </a:r>
            <a:r>
              <a:rPr lang="en-GB" sz="2000" dirty="0" err="1">
                <a:solidFill>
                  <a:schemeClr val="bg1"/>
                </a:solidFill>
              </a:rPr>
              <a:t>jin</a:t>
            </a:r>
            <a:r>
              <a:rPr lang="cs-CZ" sz="2000" dirty="0">
                <a:solidFill>
                  <a:schemeClr val="bg1"/>
                </a:solidFill>
              </a:rPr>
              <a:t>é</a:t>
            </a:r>
          </a:p>
        </p:txBody>
      </p:sp>
    </p:spTree>
    <p:extLst>
      <p:ext uri="{BB962C8B-B14F-4D97-AF65-F5344CB8AC3E}">
        <p14:creationId xmlns:p14="http://schemas.microsoft.com/office/powerpoint/2010/main" val="340133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89C81C-F6C4-CD50-D89E-D44FC1817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45383DE-1F15-9415-4EB8-75FE529D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51B20-8271-1B13-C7B3-99B691E7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Nek</a:t>
            </a:r>
            <a:r>
              <a:rPr lang="cs-CZ" sz="4000" dirty="0" err="1">
                <a:solidFill>
                  <a:schemeClr val="bg1"/>
                </a:solidFill>
              </a:rPr>
              <a:t>omprimované</a:t>
            </a:r>
            <a:endParaRPr lang="cs-CZ" sz="4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F3205E-EC68-4A31-F112-795A13B56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CA3551-FB62-CABE-D035-90B704142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1E40-005A-4BAC-5DF5-3F34A0D6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BMP</a:t>
            </a:r>
            <a:endParaRPr lang="cs-CZ" sz="2000" dirty="0">
              <a:solidFill>
                <a:schemeClr val="bg1"/>
              </a:solidFill>
            </a:endParaRP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1, 4, 8, 16, 24, 32 </a:t>
            </a:r>
            <a:r>
              <a:rPr lang="cs-CZ" sz="1600" dirty="0">
                <a:solidFill>
                  <a:schemeClr val="bg1"/>
                </a:solidFill>
              </a:rPr>
              <a:t>bitů</a:t>
            </a:r>
            <a:endParaRPr lang="en-GB" sz="16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RAW</a:t>
            </a: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12 – 14 </a:t>
            </a:r>
            <a:r>
              <a:rPr lang="cs-CZ" sz="1600" dirty="0">
                <a:solidFill>
                  <a:schemeClr val="bg1"/>
                </a:solidFill>
              </a:rPr>
              <a:t>bitů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na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kan</a:t>
            </a:r>
            <a:r>
              <a:rPr lang="cs-CZ" sz="1600" dirty="0" err="1">
                <a:solidFill>
                  <a:schemeClr val="bg1"/>
                </a:solidFill>
              </a:rPr>
              <a:t>ál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 err="1">
                <a:solidFill>
                  <a:schemeClr val="bg1"/>
                </a:solidFill>
              </a:rPr>
              <a:t>celkem</a:t>
            </a:r>
            <a:r>
              <a:rPr lang="en-GB" sz="1600" dirty="0">
                <a:solidFill>
                  <a:schemeClr val="bg1"/>
                </a:solidFill>
              </a:rPr>
              <a:t> a</a:t>
            </a:r>
            <a:r>
              <a:rPr lang="cs-CZ" sz="1600" dirty="0">
                <a:solidFill>
                  <a:schemeClr val="bg1"/>
                </a:solidFill>
              </a:rPr>
              <a:t>ž 42 bitů</a:t>
            </a:r>
            <a:endParaRPr lang="en-GB" sz="16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TIFF</a:t>
            </a: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1, 8, 16, 24, 32 </a:t>
            </a:r>
            <a:r>
              <a:rPr lang="cs-CZ" sz="1600" dirty="0">
                <a:solidFill>
                  <a:schemeClr val="bg1"/>
                </a:solidFill>
              </a:rPr>
              <a:t>bitů</a:t>
            </a:r>
            <a:endParaRPr lang="en-GB" sz="16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PPM, PGM, PBM</a:t>
            </a: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PPM – 24 bit</a:t>
            </a:r>
            <a:r>
              <a:rPr lang="cs-CZ" sz="1600" dirty="0">
                <a:solidFill>
                  <a:schemeClr val="bg1"/>
                </a:solidFill>
              </a:rPr>
              <a:t>ů</a:t>
            </a:r>
            <a:endParaRPr lang="en-GB" sz="1600" dirty="0">
              <a:solidFill>
                <a:schemeClr val="bg1"/>
              </a:solidFill>
            </a:endParaRP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PGM</a:t>
            </a:r>
            <a:r>
              <a:rPr lang="cs-CZ" sz="1600" dirty="0">
                <a:solidFill>
                  <a:schemeClr val="bg1"/>
                </a:solidFill>
              </a:rPr>
              <a:t> – 8 bitů</a:t>
            </a:r>
            <a:endParaRPr lang="en-GB" sz="1600" dirty="0">
              <a:solidFill>
                <a:schemeClr val="bg1"/>
              </a:solidFill>
            </a:endParaRP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PBM</a:t>
            </a:r>
            <a:r>
              <a:rPr lang="cs-CZ" sz="1600" dirty="0">
                <a:solidFill>
                  <a:schemeClr val="bg1"/>
                </a:solidFill>
              </a:rPr>
              <a:t> – 1 bit</a:t>
            </a:r>
          </a:p>
          <a:p>
            <a:r>
              <a:rPr lang="cs-CZ" sz="2000" dirty="0">
                <a:solidFill>
                  <a:schemeClr val="bg1"/>
                </a:solidFill>
              </a:rPr>
              <a:t>A jiné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1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FBD674-27FE-2BA3-6E96-71F8E5071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3994E4-A62E-4FD7-C46B-4A6824D7F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54A07-C024-0F4D-BF7C-69D32932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cs-CZ" sz="5400" dirty="0">
                <a:solidFill>
                  <a:schemeClr val="bg1"/>
                </a:solidFill>
              </a:rPr>
              <a:t>Způsob</a:t>
            </a:r>
            <a:r>
              <a:rPr lang="en-GB" sz="5400" dirty="0">
                <a:solidFill>
                  <a:schemeClr val="bg1"/>
                </a:solidFill>
              </a:rPr>
              <a:t>y</a:t>
            </a:r>
            <a:r>
              <a:rPr lang="cs-CZ" sz="5400" dirty="0">
                <a:solidFill>
                  <a:schemeClr val="bg1"/>
                </a:solidFill>
              </a:rPr>
              <a:t> získání rastrové grafiky</a:t>
            </a:r>
            <a:endParaRPr lang="en-GB" sz="5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C38B6D-59FD-92AB-1D72-5ECBBC751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B8BB9E-36E0-FBCF-C9A6-4021A6349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6A82-5270-F280-BACD-68AAAA53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Fotografie</a:t>
            </a: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 err="1">
                <a:solidFill>
                  <a:schemeClr val="bg1"/>
                </a:solidFill>
              </a:rPr>
              <a:t>Skenov</a:t>
            </a:r>
            <a:r>
              <a:rPr lang="cs-CZ" sz="2000" dirty="0" err="1">
                <a:solidFill>
                  <a:schemeClr val="bg1"/>
                </a:solidFill>
              </a:rPr>
              <a:t>ání</a:t>
            </a:r>
            <a:endParaRPr lang="cs-CZ" sz="2000" dirty="0">
              <a:solidFill>
                <a:schemeClr val="bg1"/>
              </a:solidFill>
            </a:endParaRPr>
          </a:p>
          <a:p>
            <a:r>
              <a:rPr lang="cs-CZ" sz="2000" dirty="0">
                <a:solidFill>
                  <a:schemeClr val="bg1"/>
                </a:solidFill>
              </a:rPr>
              <a:t>Digitální kresba</a:t>
            </a:r>
          </a:p>
        </p:txBody>
      </p:sp>
    </p:spTree>
    <p:extLst>
      <p:ext uri="{BB962C8B-B14F-4D97-AF65-F5344CB8AC3E}">
        <p14:creationId xmlns:p14="http://schemas.microsoft.com/office/powerpoint/2010/main" val="92997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271</Words>
  <Application>Microsoft Office PowerPoint</Application>
  <PresentationFormat>Širokoúhlá obrazovka</PresentationFormat>
  <Paragraphs>79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Rastrová grafika</vt:lpstr>
      <vt:lpstr>Zakladní informace</vt:lpstr>
      <vt:lpstr>Pixel</vt:lpstr>
      <vt:lpstr>Barevné modely</vt:lpstr>
      <vt:lpstr>Vlastnosti obrázků</vt:lpstr>
      <vt:lpstr>Formáty</vt:lpstr>
      <vt:lpstr>Komprimované</vt:lpstr>
      <vt:lpstr>Nekomprimované</vt:lpstr>
      <vt:lpstr>Způsoby získání rastrové grafiky</vt:lpstr>
      <vt:lpstr>Výhody, Nevýhody</vt:lpstr>
      <vt:lpstr>Prezentace aplikace PowerPoint</vt:lpstr>
      <vt:lpstr>Software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Rastrová grafika</dc:title>
  <dc:creator>Vondra Ondřej;Chalupa Tomáš</dc:creator>
  <cp:lastModifiedBy>Kadlec Oldřich</cp:lastModifiedBy>
  <cp:revision>26</cp:revision>
  <dcterms:created xsi:type="dcterms:W3CDTF">2024-11-03T12:42:41Z</dcterms:created>
  <dcterms:modified xsi:type="dcterms:W3CDTF">2024-11-12T09:31:48Z</dcterms:modified>
</cp:coreProperties>
</file>