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2" r:id="rId7"/>
    <p:sldId id="264" r:id="rId8"/>
    <p:sldId id="265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vt.mzf.cz/seminar/9-rastrova-grafika/" TargetMode="External"/><Relationship Id="rId2" Type="http://schemas.openxmlformats.org/officeDocument/2006/relationships/hyperlink" Target="http://info.spsnome.cz/Grafika/Zaklady-Vlastnosti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nlp.fi.muni.cz/cs/RastroveFormaty" TargetMode="External"/><Relationship Id="rId4" Type="http://schemas.openxmlformats.org/officeDocument/2006/relationships/hyperlink" Target="https://cs.wikipedia.org/wiki/Rastrov%C3%A1_grafik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51ED64-C51D-4982-98AF-B0350F0BD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Rastrová Grafika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987583D-EEDB-45C7-A9FF-F1B6128B4D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Bohumil Novotný</a:t>
            </a:r>
          </a:p>
          <a:p>
            <a:r>
              <a:rPr lang="cs-CZ" dirty="0"/>
              <a:t>Štěpán </a:t>
            </a:r>
            <a:r>
              <a:rPr lang="cs-CZ" dirty="0" err="1"/>
              <a:t>Bargl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0088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>
            <a:extLst>
              <a:ext uri="{FF2B5EF4-FFF2-40B4-BE49-F238E27FC236}">
                <a16:creationId xmlns:a16="http://schemas.microsoft.com/office/drawing/2014/main" id="{38A8A3FE-A6C7-4CBE-9A95-0E7B8A615838}"/>
              </a:ext>
            </a:extLst>
          </p:cNvPr>
          <p:cNvSpPr txBox="1"/>
          <p:nvPr/>
        </p:nvSpPr>
        <p:spPr>
          <a:xfrm>
            <a:off x="1816100" y="1257300"/>
            <a:ext cx="87249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/>
              <a:t>Zdroje:</a:t>
            </a:r>
            <a:r>
              <a:rPr lang="cs-CZ" dirty="0"/>
              <a:t> </a:t>
            </a:r>
            <a:r>
              <a:rPr lang="cs-CZ" dirty="0">
                <a:hlinkClick r:id="rId2"/>
              </a:rPr>
              <a:t>Výuka Informatiky - Grafika - Vlastnosti grafiky (spsnome.cz)</a:t>
            </a:r>
            <a:endParaRPr lang="cs-CZ" dirty="0"/>
          </a:p>
          <a:p>
            <a:r>
              <a:rPr lang="cs-CZ" dirty="0"/>
              <a:t>			</a:t>
            </a:r>
            <a:r>
              <a:rPr lang="cs-CZ" dirty="0">
                <a:hlinkClick r:id="rId3"/>
              </a:rPr>
              <a:t>9. Rastrová grafika – Stránky k výuce informatiky (mzf.cz)</a:t>
            </a:r>
            <a:endParaRPr lang="cs-CZ" dirty="0"/>
          </a:p>
          <a:p>
            <a:r>
              <a:rPr lang="cs-CZ" dirty="0"/>
              <a:t>			</a:t>
            </a:r>
            <a:r>
              <a:rPr lang="cs-CZ" dirty="0">
                <a:hlinkClick r:id="rId4"/>
              </a:rPr>
              <a:t>Rastrová grafika – Wikipedie (wikipedia.org)</a:t>
            </a:r>
            <a:endParaRPr lang="cs-CZ" dirty="0"/>
          </a:p>
          <a:p>
            <a:r>
              <a:rPr lang="cs-CZ" dirty="0"/>
              <a:t>			</a:t>
            </a:r>
            <a:r>
              <a:rPr lang="cs-CZ" dirty="0" err="1">
                <a:hlinkClick r:id="rId5"/>
              </a:rPr>
              <a:t>Rastrove</a:t>
            </a:r>
            <a:r>
              <a:rPr lang="cs-CZ" dirty="0">
                <a:hlinkClick r:id="rId5"/>
              </a:rPr>
              <a:t> </a:t>
            </a:r>
            <a:r>
              <a:rPr lang="cs-CZ" dirty="0" err="1">
                <a:hlinkClick r:id="rId5"/>
              </a:rPr>
              <a:t>Formaty</a:t>
            </a:r>
            <a:r>
              <a:rPr lang="cs-CZ" dirty="0">
                <a:hlinkClick r:id="rId5"/>
              </a:rPr>
              <a:t> (muni.cz)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8331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52F3EF-FDA1-47C7-B961-E309A067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to rastrová grafika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96F4F5C-75AD-44AF-9A86-F428C9F0C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Rastrová grafika je jeden ze dvou základních způsobů, jak počítače ukládají obrazové informace</a:t>
            </a:r>
          </a:p>
          <a:p>
            <a:r>
              <a:rPr lang="cs-CZ" dirty="0"/>
              <a:t>Také se někdy nazývá bitmapová</a:t>
            </a:r>
          </a:p>
        </p:txBody>
      </p:sp>
    </p:spTree>
    <p:extLst>
      <p:ext uri="{BB962C8B-B14F-4D97-AF65-F5344CB8AC3E}">
        <p14:creationId xmlns:p14="http://schemas.microsoft.com/office/powerpoint/2010/main" val="143369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B0C578-FFFB-4957-98F1-9B83309B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560610"/>
            <a:ext cx="8911687" cy="1280890"/>
          </a:xfrm>
        </p:spPr>
        <p:txBody>
          <a:bodyPr/>
          <a:lstStyle/>
          <a:p>
            <a:pPr algn="ctr"/>
            <a:r>
              <a:rPr lang="cs-CZ" dirty="0"/>
              <a:t>Princip</a:t>
            </a:r>
          </a:p>
        </p:txBody>
      </p:sp>
      <p:sp>
        <p:nvSpPr>
          <p:cNvPr id="5" name="Zástupný symbol pro obsah 2">
            <a:extLst>
              <a:ext uri="{FF2B5EF4-FFF2-40B4-BE49-F238E27FC236}">
                <a16:creationId xmlns:a16="http://schemas.microsoft.com/office/drawing/2014/main" id="{0A1C5699-71DE-4F2A-94C1-D376F39AF585}"/>
              </a:ext>
            </a:extLst>
          </p:cNvPr>
          <p:cNvSpPr txBox="1">
            <a:spLocks/>
          </p:cNvSpPr>
          <p:nvPr/>
        </p:nvSpPr>
        <p:spPr>
          <a:xfrm>
            <a:off x="1638300" y="1905000"/>
            <a:ext cx="8915400" cy="37776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dirty="0"/>
          </a:p>
        </p:txBody>
      </p:sp>
      <p:sp>
        <p:nvSpPr>
          <p:cNvPr id="6" name="Zástupný symbol pro obsah 2">
            <a:extLst>
              <a:ext uri="{FF2B5EF4-FFF2-40B4-BE49-F238E27FC236}">
                <a16:creationId xmlns:a16="http://schemas.microsoft.com/office/drawing/2014/main" id="{D8682272-D4A6-48B6-91F0-E94D9B529F58}"/>
              </a:ext>
            </a:extLst>
          </p:cNvPr>
          <p:cNvSpPr txBox="1">
            <a:spLocks/>
          </p:cNvSpPr>
          <p:nvPr/>
        </p:nvSpPr>
        <p:spPr>
          <a:xfrm>
            <a:off x="1638300" y="1778000"/>
            <a:ext cx="8915400" cy="37776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Rastrový obraz se skládá z barevných bodů (pixelů) uspořádaných do mřížky (bitmapy)</a:t>
            </a:r>
          </a:p>
          <a:p>
            <a:r>
              <a:rPr lang="cs-CZ" dirty="0"/>
              <a:t>Každý bod má své vlastnosti (barva, poloha</a:t>
            </a:r>
            <a:r>
              <a:rPr lang="en-US" dirty="0"/>
              <a:t>, </a:t>
            </a:r>
            <a:r>
              <a:rPr lang="en-US" dirty="0" err="1"/>
              <a:t>jas</a:t>
            </a:r>
            <a:r>
              <a:rPr lang="en-US" dirty="0"/>
              <a:t>, </a:t>
            </a:r>
            <a:r>
              <a:rPr lang="en-US" dirty="0" err="1"/>
              <a:t>kontrast</a:t>
            </a:r>
            <a:r>
              <a:rPr lang="cs-CZ" dirty="0"/>
              <a:t>)</a:t>
            </a:r>
          </a:p>
          <a:p>
            <a:r>
              <a:rPr lang="cs-CZ" dirty="0"/>
              <a:t>Uložení velkého rozlišení rastrového obrázku může mít kapacitní nároky</a:t>
            </a:r>
          </a:p>
        </p:txBody>
      </p:sp>
    </p:spTree>
    <p:extLst>
      <p:ext uri="{BB962C8B-B14F-4D97-AF65-F5344CB8AC3E}">
        <p14:creationId xmlns:p14="http://schemas.microsoft.com/office/powerpoint/2010/main" val="9534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BD44AD-2628-45F6-8D19-3867859B5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47910"/>
            <a:ext cx="8911687" cy="1280890"/>
          </a:xfrm>
        </p:spPr>
        <p:txBody>
          <a:bodyPr/>
          <a:lstStyle/>
          <a:p>
            <a:pPr algn="ctr"/>
            <a:r>
              <a:rPr lang="cs-CZ" dirty="0"/>
              <a:t>Parametry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A0DED5A-4BB2-4014-9F21-0CD57AD4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208280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cs-CZ" dirty="0"/>
              <a:t>Rozměr rastru – množství bodů tvořící rastrový obraz, délka * výška, jednotkou jsou pixely</a:t>
            </a:r>
          </a:p>
          <a:p>
            <a:r>
              <a:rPr lang="cs-CZ" dirty="0"/>
              <a:t>Barevná hloubka – počet bitů používaných k zakódování informací o barvě pixelu, 8 bitů (256 odstínů), 16 bitů (65536, </a:t>
            </a:r>
            <a:r>
              <a:rPr lang="cs-CZ" dirty="0" err="1"/>
              <a:t>deep</a:t>
            </a:r>
            <a:r>
              <a:rPr lang="cs-CZ" dirty="0"/>
              <a:t> </a:t>
            </a:r>
            <a:r>
              <a:rPr lang="cs-CZ" dirty="0" err="1"/>
              <a:t>color</a:t>
            </a:r>
            <a:r>
              <a:rPr lang="cs-CZ" dirty="0"/>
              <a:t>), 24 bitů (16,7 mil., </a:t>
            </a:r>
            <a:r>
              <a:rPr lang="cs-CZ" dirty="0" err="1"/>
              <a:t>true</a:t>
            </a:r>
            <a:r>
              <a:rPr lang="cs-CZ" dirty="0"/>
              <a:t> </a:t>
            </a:r>
            <a:r>
              <a:rPr lang="cs-CZ" dirty="0" err="1"/>
              <a:t>color</a:t>
            </a:r>
            <a:r>
              <a:rPr lang="cs-CZ" dirty="0"/>
              <a:t>)</a:t>
            </a:r>
            <a:endParaRPr lang="en-US" dirty="0"/>
          </a:p>
          <a:p>
            <a:r>
              <a:rPr lang="cs-CZ" dirty="0"/>
              <a:t>Hustota rastru – kvalita detailů určena vstupním nebo výstupní zařízením, počet snímaných pixelů na jednotce délky DPI (</a:t>
            </a:r>
            <a:r>
              <a:rPr lang="cs-CZ" dirty="0" err="1"/>
              <a:t>Dots</a:t>
            </a:r>
            <a:r>
              <a:rPr lang="cs-CZ" dirty="0"/>
              <a:t> per </a:t>
            </a:r>
            <a:r>
              <a:rPr lang="cs-CZ" dirty="0" err="1"/>
              <a:t>inch</a:t>
            </a:r>
            <a:r>
              <a:rPr lang="cs-CZ" dirty="0"/>
              <a:t> = 2,54cm)</a:t>
            </a:r>
            <a:endParaRPr lang="en-US" dirty="0"/>
          </a:p>
          <a:p>
            <a:r>
              <a:rPr lang="en-US" dirty="0"/>
              <a:t>DPI</a:t>
            </a:r>
            <a:r>
              <a:rPr lang="cs-CZ" dirty="0"/>
              <a:t> – kolik pixelů se vejde do délky jednoho palce </a:t>
            </a:r>
            <a:endParaRPr lang="en-US" dirty="0"/>
          </a:p>
          <a:p>
            <a:r>
              <a:rPr lang="cs-CZ" dirty="0"/>
              <a:t>Více bodů znamená lepší kvalita obrázku, ale také více místa na disku</a:t>
            </a:r>
          </a:p>
          <a:p>
            <a:r>
              <a:rPr lang="cs-CZ" dirty="0"/>
              <a:t>Obrázek pro tisk: 200DPI – 300DPI</a:t>
            </a:r>
          </a:p>
          <a:p>
            <a:r>
              <a:rPr lang="cs-CZ" dirty="0"/>
              <a:t>Obrázek pro webové stránky: 72DPI - 150DPI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818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ABBF7C-1A88-5E26-6EA6-B8309CBD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72CB9F-C5CF-001E-9DC1-A02B86F53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Komprimovaná</a:t>
            </a:r>
          </a:p>
          <a:p>
            <a:pPr lvl="1"/>
            <a:r>
              <a:rPr lang="cs-CZ" dirty="0"/>
              <a:t>Bezeztrátová komprese</a:t>
            </a:r>
          </a:p>
          <a:p>
            <a:pPr lvl="1"/>
            <a:r>
              <a:rPr lang="cs-CZ" dirty="0"/>
              <a:t>Ztrátová komprese</a:t>
            </a:r>
          </a:p>
          <a:p>
            <a:r>
              <a:rPr lang="cs-CZ" dirty="0"/>
              <a:t>Nekomprimovaná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6746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A09B3F-835B-4624-AD93-4D1875F8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6810"/>
            <a:ext cx="8911687" cy="1280890"/>
          </a:xfrm>
        </p:spPr>
        <p:txBody>
          <a:bodyPr/>
          <a:lstStyle/>
          <a:p>
            <a:pPr algn="ctr"/>
            <a:r>
              <a:rPr lang="cs-CZ" dirty="0"/>
              <a:t>Formáty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8FD2763-90BB-4EB6-9092-BD896CF0030D}"/>
              </a:ext>
            </a:extLst>
          </p:cNvPr>
          <p:cNvSpPr txBox="1">
            <a:spLocks/>
          </p:cNvSpPr>
          <p:nvPr/>
        </p:nvSpPr>
        <p:spPr>
          <a:xfrm>
            <a:off x="1640156" y="1752600"/>
            <a:ext cx="8915400" cy="4140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JPEG (Joint </a:t>
            </a:r>
            <a:r>
              <a:rPr lang="cs-CZ" dirty="0" err="1"/>
              <a:t>Photographic</a:t>
            </a:r>
            <a:r>
              <a:rPr lang="cs-CZ" dirty="0"/>
              <a:t> </a:t>
            </a:r>
            <a:r>
              <a:rPr lang="cs-CZ" dirty="0" err="1"/>
              <a:t>Experts</a:t>
            </a:r>
            <a:r>
              <a:rPr lang="cs-CZ" dirty="0"/>
              <a:t> Group) – ztrátová komprese (lze ručně nastavit)</a:t>
            </a:r>
          </a:p>
          <a:p>
            <a:r>
              <a:rPr lang="cs-CZ" dirty="0"/>
              <a:t>GIF (</a:t>
            </a:r>
            <a:r>
              <a:rPr lang="cs-CZ" dirty="0" err="1"/>
              <a:t>Graphics</a:t>
            </a:r>
            <a:r>
              <a:rPr lang="cs-CZ" dirty="0"/>
              <a:t> </a:t>
            </a:r>
            <a:r>
              <a:rPr lang="cs-CZ" dirty="0" err="1"/>
              <a:t>Interchange</a:t>
            </a:r>
            <a:r>
              <a:rPr lang="cs-CZ" dirty="0"/>
              <a:t> </a:t>
            </a:r>
            <a:r>
              <a:rPr lang="cs-CZ" dirty="0" err="1"/>
              <a:t>Format</a:t>
            </a:r>
            <a:r>
              <a:rPr lang="cs-CZ" dirty="0"/>
              <a:t>) – bezztrátová komprese, lze vytvářet animace</a:t>
            </a:r>
          </a:p>
          <a:p>
            <a:r>
              <a:rPr lang="cs-CZ" dirty="0"/>
              <a:t>BMP (Windows </a:t>
            </a:r>
            <a:r>
              <a:rPr lang="cs-CZ" dirty="0" err="1"/>
              <a:t>BitMaP</a:t>
            </a:r>
            <a:r>
              <a:rPr lang="cs-CZ" dirty="0"/>
              <a:t>) – bez komprese, data uložena ve formátu DIB (</a:t>
            </a:r>
            <a:r>
              <a:rPr lang="cs-CZ" dirty="0" err="1"/>
              <a:t>Device-Independant</a:t>
            </a:r>
            <a:r>
              <a:rPr lang="cs-CZ" dirty="0"/>
              <a:t> Bitmap)</a:t>
            </a:r>
          </a:p>
          <a:p>
            <a:r>
              <a:rPr lang="cs-CZ" dirty="0"/>
              <a:t>PNG (Portable Network </a:t>
            </a:r>
            <a:r>
              <a:rPr lang="cs-CZ" dirty="0" err="1"/>
              <a:t>Graphics</a:t>
            </a:r>
            <a:r>
              <a:rPr lang="cs-CZ" dirty="0"/>
              <a:t>) – bezztrátová komprese</a:t>
            </a:r>
          </a:p>
          <a:p>
            <a:r>
              <a:rPr lang="cs-CZ" dirty="0"/>
              <a:t>TIFF (</a:t>
            </a:r>
            <a:r>
              <a:rPr lang="cs-CZ" dirty="0" err="1"/>
              <a:t>Tagged</a:t>
            </a:r>
            <a:r>
              <a:rPr lang="cs-CZ" dirty="0"/>
              <a:t> Image </a:t>
            </a:r>
            <a:r>
              <a:rPr lang="cs-CZ" dirty="0" err="1"/>
              <a:t>File</a:t>
            </a:r>
            <a:r>
              <a:rPr lang="cs-CZ" dirty="0"/>
              <a:t> </a:t>
            </a:r>
            <a:r>
              <a:rPr lang="cs-CZ" dirty="0" err="1"/>
              <a:t>Format</a:t>
            </a:r>
            <a:r>
              <a:rPr lang="cs-CZ" dirty="0"/>
              <a:t>) – bez komprese</a:t>
            </a:r>
          </a:p>
          <a:p>
            <a:r>
              <a:rPr lang="cs-CZ" dirty="0"/>
              <a:t>EPS (</a:t>
            </a:r>
            <a:r>
              <a:rPr lang="cs-CZ" dirty="0" err="1"/>
              <a:t>Encapsulated</a:t>
            </a:r>
            <a:r>
              <a:rPr lang="cs-CZ" dirty="0"/>
              <a:t> </a:t>
            </a:r>
            <a:r>
              <a:rPr lang="cs-CZ" dirty="0" err="1"/>
              <a:t>PostScript</a:t>
            </a:r>
            <a:r>
              <a:rPr lang="cs-CZ" dirty="0"/>
              <a:t>) – používán jazykem </a:t>
            </a:r>
            <a:r>
              <a:rPr lang="cs-CZ" dirty="0" err="1"/>
              <a:t>PostScrypt</a:t>
            </a:r>
            <a:r>
              <a:rPr lang="cs-CZ" dirty="0"/>
              <a:t> (objektově orientovaný jazyk pro laserové tiskárny)</a:t>
            </a:r>
          </a:p>
        </p:txBody>
      </p:sp>
    </p:spTree>
    <p:extLst>
      <p:ext uri="{BB962C8B-B14F-4D97-AF65-F5344CB8AC3E}">
        <p14:creationId xmlns:p14="http://schemas.microsoft.com/office/powerpoint/2010/main" val="427559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264A3C-9E0E-49BC-9FE5-43768237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97110"/>
            <a:ext cx="8911687" cy="1280890"/>
          </a:xfrm>
        </p:spPr>
        <p:txBody>
          <a:bodyPr/>
          <a:lstStyle/>
          <a:p>
            <a:pPr algn="ctr"/>
            <a:r>
              <a:rPr lang="cs-CZ" dirty="0"/>
              <a:t>Výhody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6993920-72CD-483A-BD70-4F78C35A400E}"/>
              </a:ext>
            </a:extLst>
          </p:cNvPr>
          <p:cNvSpPr txBox="1">
            <a:spLocks/>
          </p:cNvSpPr>
          <p:nvPr/>
        </p:nvSpPr>
        <p:spPr>
          <a:xfrm>
            <a:off x="1636443" y="1460500"/>
            <a:ext cx="8915400" cy="12808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/>
              <a:t>Vhodné pro úpravu a zpracování digitálních fotografií</a:t>
            </a:r>
          </a:p>
          <a:p>
            <a:r>
              <a:rPr lang="cs-CZ"/>
              <a:t>Velmi snadné pořízení obrázků pomocí skenerů či fotoaparátů</a:t>
            </a:r>
            <a:endParaRPr lang="cs-CZ" dirty="0"/>
          </a:p>
        </p:txBody>
      </p:sp>
      <p:sp>
        <p:nvSpPr>
          <p:cNvPr id="4" name="Zástupný symbol pro obsah 2">
            <a:extLst>
              <a:ext uri="{FF2B5EF4-FFF2-40B4-BE49-F238E27FC236}">
                <a16:creationId xmlns:a16="http://schemas.microsoft.com/office/drawing/2014/main" id="{5FA5E146-CC31-4FFB-9EF5-DCABD1BEFBD1}"/>
              </a:ext>
            </a:extLst>
          </p:cNvPr>
          <p:cNvSpPr txBox="1">
            <a:spLocks/>
          </p:cNvSpPr>
          <p:nvPr/>
        </p:nvSpPr>
        <p:spPr>
          <a:xfrm>
            <a:off x="1741756" y="3704780"/>
            <a:ext cx="8915400" cy="12808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Velikost (při vysokém rozlišení jednotky až desítky MB)</a:t>
            </a:r>
          </a:p>
          <a:p>
            <a:r>
              <a:rPr lang="cs-CZ" dirty="0"/>
              <a:t>Změna velikosti vede ke zhoršení kvality</a:t>
            </a:r>
          </a:p>
          <a:p>
            <a:r>
              <a:rPr lang="cs-CZ" dirty="0"/>
              <a:t>Při přiblížení je vidět rastr</a:t>
            </a: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F430A7BA-4803-49D5-BBB1-FCDF278AE730}"/>
              </a:ext>
            </a:extLst>
          </p:cNvPr>
          <p:cNvSpPr txBox="1">
            <a:spLocks/>
          </p:cNvSpPr>
          <p:nvPr/>
        </p:nvSpPr>
        <p:spPr>
          <a:xfrm>
            <a:off x="1636443" y="274139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cs-CZ" dirty="0"/>
              <a:t>Nevýhody</a:t>
            </a:r>
          </a:p>
        </p:txBody>
      </p:sp>
      <p:pic>
        <p:nvPicPr>
          <p:cNvPr id="2050" name="Picture 2" descr="rastrová grafika- Slovník pojmů - STARGEN | Webdesign">
            <a:extLst>
              <a:ext uri="{FF2B5EF4-FFF2-40B4-BE49-F238E27FC236}">
                <a16:creationId xmlns:a16="http://schemas.microsoft.com/office/drawing/2014/main" id="{BDB283A8-EFFE-451E-A0C2-E581219FD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0" y="4668170"/>
            <a:ext cx="3346450" cy="206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C1E767-69D5-6585-8DFC-05FA6528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Software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3E862F60-D5EC-DEC8-CBB6-64D50D573B25}"/>
              </a:ext>
            </a:extLst>
          </p:cNvPr>
          <p:cNvSpPr txBox="1"/>
          <p:nvPr/>
        </p:nvSpPr>
        <p:spPr>
          <a:xfrm>
            <a:off x="2709949" y="1579418"/>
            <a:ext cx="6126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/>
              <a:t>Gimp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Adobe Photoshop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/>
              <a:t>MSPaint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/>
              <a:t>Zoner</a:t>
            </a:r>
            <a:r>
              <a:rPr lang="cs-CZ" dirty="0"/>
              <a:t> Media Explorer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Corel </a:t>
            </a:r>
            <a:r>
              <a:rPr lang="cs-CZ" dirty="0" err="1"/>
              <a:t>Photo</a:t>
            </a:r>
            <a:r>
              <a:rPr lang="cs-CZ" dirty="0"/>
              <a:t> </a:t>
            </a:r>
            <a:r>
              <a:rPr lang="cs-CZ" dirty="0" err="1"/>
              <a:t>Paint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4981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>
            <a:extLst>
              <a:ext uri="{FF2B5EF4-FFF2-40B4-BE49-F238E27FC236}">
                <a16:creationId xmlns:a16="http://schemas.microsoft.com/office/drawing/2014/main" id="{404A4FFA-248B-4304-9FC4-06D6E760EEB4}"/>
              </a:ext>
            </a:extLst>
          </p:cNvPr>
          <p:cNvSpPr txBox="1"/>
          <p:nvPr/>
        </p:nvSpPr>
        <p:spPr>
          <a:xfrm>
            <a:off x="4260401" y="533400"/>
            <a:ext cx="3671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Příklady rastrové grafiky</a:t>
            </a:r>
            <a:endParaRPr lang="cs-CZ" dirty="0"/>
          </a:p>
        </p:txBody>
      </p:sp>
      <p:pic>
        <p:nvPicPr>
          <p:cNvPr id="4098" name="Picture 2" descr="Rastrová a vektorová grafika - ICT NIKI">
            <a:extLst>
              <a:ext uri="{FF2B5EF4-FFF2-40B4-BE49-F238E27FC236}">
                <a16:creationId xmlns:a16="http://schemas.microsoft.com/office/drawing/2014/main" id="{7871CC29-8A45-4F84-9DFD-FEC8FE478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588" y="1397645"/>
            <a:ext cx="23336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원문 언어 PNG 이미지 | PNGWing">
            <a:extLst>
              <a:ext uri="{FF2B5EF4-FFF2-40B4-BE49-F238E27FC236}">
                <a16:creationId xmlns:a16="http://schemas.microsoft.com/office/drawing/2014/main" id="{EC54228F-BE09-48B7-9C04-728E3D5C6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89" y="1524000"/>
            <a:ext cx="342900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astrové textury v POV-Rayi - Root.cz">
            <a:extLst>
              <a:ext uri="{FF2B5EF4-FFF2-40B4-BE49-F238E27FC236}">
                <a16:creationId xmlns:a16="http://schemas.microsoft.com/office/drawing/2014/main" id="{E9AF9C18-68D6-4BCF-99AE-9036F5DB7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4032251"/>
            <a:ext cx="3429001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D44F3E1B-6A25-4249-A412-474C950FC449}"/>
              </a:ext>
            </a:extLst>
          </p:cNvPr>
          <p:cNvSpPr txBox="1"/>
          <p:nvPr/>
        </p:nvSpPr>
        <p:spPr>
          <a:xfrm>
            <a:off x="2425700" y="3705225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Rastrová textura</a:t>
            </a:r>
          </a:p>
        </p:txBody>
      </p:sp>
      <p:pic>
        <p:nvPicPr>
          <p:cNvPr id="3" name="Zástupný obsah 4" descr="Obsah obrázku text, klipart&#10;&#10;Popis byl vytvořen automaticky">
            <a:extLst>
              <a:ext uri="{FF2B5EF4-FFF2-40B4-BE49-F238E27FC236}">
                <a16:creationId xmlns:a16="http://schemas.microsoft.com/office/drawing/2014/main" id="{D42E5B1E-F767-3ABF-5A87-01BC34E7B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470" y="1222013"/>
            <a:ext cx="2880460" cy="116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584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</TotalTime>
  <Words>383</Words>
  <Application>Microsoft Office PowerPoint</Application>
  <PresentationFormat>Širokoúhlá obrazovka</PresentationFormat>
  <Paragraphs>49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Stébla</vt:lpstr>
      <vt:lpstr>Rastrová Grafika</vt:lpstr>
      <vt:lpstr>Co je to rastrová grafika</vt:lpstr>
      <vt:lpstr>Princip</vt:lpstr>
      <vt:lpstr>Parametry</vt:lpstr>
      <vt:lpstr>Formáty</vt:lpstr>
      <vt:lpstr>Formáty</vt:lpstr>
      <vt:lpstr>Výhody</vt:lpstr>
      <vt:lpstr>Software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Rastrová Grafika</dc:title>
  <dc:creator>Novotný Bohumil</dc:creator>
  <cp:lastModifiedBy>Bargl Štěpán</cp:lastModifiedBy>
  <cp:revision>55</cp:revision>
  <dcterms:created xsi:type="dcterms:W3CDTF">2022-11-28T12:33:01Z</dcterms:created>
  <dcterms:modified xsi:type="dcterms:W3CDTF">2022-11-28T16:20:15Z</dcterms:modified>
</cp:coreProperties>
</file>