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4:18.491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42.798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6:09.510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28.634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30.127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42.798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6:09.510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2:48.449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0 1,'33850'0,"-33833"0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28.634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30.127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42.798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4:18.491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6:09.510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2:48.449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0 1,'33850'0,"-33833"0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4:03.26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28.634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30.127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42.798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6:09.510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2:48.449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0 1,'33850'0,"-33833"0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4:03.26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6:06.93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28.634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28.634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30.127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42.798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6:09.510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2:48.449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0 1,'33850'0,"-33833"0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4:03.26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6:06.93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30:01.89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28.634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30.127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30.127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42.798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6:09.510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2:48.449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0 1,'33850'0,"-33833"0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4:03.26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6:06.93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29:37.6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8:30:01.89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1,'33850'0,"-33833"0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28.634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30.127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42.798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28.634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9T17:05:30.127"/>
    </inkml:context>
    <inkml:brush xml:id="br0">
      <inkml:brushProperty name="width" value="0.21167" units="cm"/>
      <inkml:brushProperty name="height" value="0.21167" units="cm"/>
      <inkml:brushProperty name="ignorePressure" value="1"/>
    </inkml:brush>
  </inkml:definitions>
  <inkml:trace contextRef="#ctx0" brushRef="#br0">1 0,'0'19035,"0"-19021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customXml" Target="../ink/ink29.xml"/><Relationship Id="rId7" Type="http://schemas.openxmlformats.org/officeDocument/2006/relationships/customXml" Target="../ink/ink25.xml"/><Relationship Id="rId12" Type="http://schemas.openxmlformats.org/officeDocument/2006/relationships/image" Target="../media/image11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customXml" Target="../ink/ink28.xm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9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0" Type="http://schemas.openxmlformats.org/officeDocument/2006/relationships/image" Target="../media/image11.png"/><Relationship Id="rId4" Type="http://schemas.openxmlformats.org/officeDocument/2006/relationships/customXml" Target="../ink/ink31.xml"/><Relationship Id="rId9" Type="http://schemas.openxmlformats.org/officeDocument/2006/relationships/customXml" Target="../ink/ink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customXml" Target="../ink/ink43.xml"/><Relationship Id="rId3" Type="http://schemas.openxmlformats.org/officeDocument/2006/relationships/hyperlink" Target="https://www.ped.muni.cz/wtech/03_studium/apg/apg_06.pdf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customXml" Target="../ink/ink46.xml"/><Relationship Id="rId2" Type="http://schemas.openxmlformats.org/officeDocument/2006/relationships/hyperlink" Target="http://www.ivt.mzf.cz/seminar/10-vektorova-grafika/" TargetMode="External"/><Relationship Id="rId16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customXml" Target="../ink/ink42.xml"/><Relationship Id="rId5" Type="http://schemas.openxmlformats.org/officeDocument/2006/relationships/hyperlink" Target="http://files.milanovo-misto.webnode.cz/200000432-3e5ae404ec/06Software%20pro%20pr%C3%A1ci%20s%20grafikou.pdf" TargetMode="External"/><Relationship Id="rId15" Type="http://schemas.openxmlformats.org/officeDocument/2006/relationships/customXml" Target="../ink/ink44.xml"/><Relationship Id="rId10" Type="http://schemas.openxmlformats.org/officeDocument/2006/relationships/customXml" Target="../ink/ink41.xml"/><Relationship Id="rId4" Type="http://schemas.openxmlformats.org/officeDocument/2006/relationships/hyperlink" Target="https://cs.wikipedia.org/wiki/Vektorov%C3%A1_grafika" TargetMode="External"/><Relationship Id="rId9" Type="http://schemas.openxmlformats.org/officeDocument/2006/relationships/customXml" Target="../ink/ink40.xml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customXml" Target="../ink/ink16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customXml" Target="../ink/ink21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10" Type="http://schemas.openxmlformats.org/officeDocument/2006/relationships/image" Target="../media/image11.png"/><Relationship Id="rId4" Type="http://schemas.openxmlformats.org/officeDocument/2006/relationships/customXml" Target="../ink/ink18.xml"/><Relationship Id="rId9" Type="http://schemas.openxmlformats.org/officeDocument/2006/relationships/customXml" Target="../ink/ink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78EADC-D85A-4C34-A7B8-3D5E3252B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Vektorová</a:t>
            </a:r>
            <a:br>
              <a:rPr lang="cs-CZ" dirty="0"/>
            </a:br>
            <a:r>
              <a:rPr lang="cs-CZ" dirty="0"/>
              <a:t>grafika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735D78-F59B-4F11-A517-E6F6CF892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Dominik Průša </a:t>
            </a:r>
            <a:r>
              <a:rPr lang="en-GB" dirty="0"/>
              <a:t>&amp;</a:t>
            </a:r>
            <a:r>
              <a:rPr lang="cs-CZ" dirty="0"/>
              <a:t> Robert Zelníček</a:t>
            </a:r>
          </a:p>
        </p:txBody>
      </p:sp>
    </p:spTree>
    <p:extLst>
      <p:ext uri="{BB962C8B-B14F-4D97-AF65-F5344CB8AC3E}">
        <p14:creationId xmlns:p14="http://schemas.microsoft.com/office/powerpoint/2010/main" val="8688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62D5A5-7F75-4F1B-9BA8-D131A04C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-18"/>
              </a:rPr>
              <a:t>.</a:t>
            </a:r>
            <a:r>
              <a:rPr lang="cs-CZ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-18"/>
              </a:rPr>
              <a:t>pdf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 panose="02040604050005020304" pitchFamily="18" charset="-18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BC7F1-0B12-4761-B8F2-C0A12342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Portable </a:t>
            </a:r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Format – </a:t>
            </a:r>
            <a:r>
              <a:rPr lang="cs-CZ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Přenosný formát dokumentů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U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kládání dokumentů nezávisle na </a:t>
            </a: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</a:rPr>
              <a:t>softwaru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 </a:t>
            </a: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</a:rPr>
              <a:t>hardwaru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na kterém byly pořízeny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Vektorová grafika konstruována pomocí cest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Podporuje několik typů vzorů: dlaždicový, </a:t>
            </a:r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stínovací</a:t>
            </a: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, atd.</a:t>
            </a:r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85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14:cNvPr>
              <p14:cNvContentPartPr/>
              <p14:nvPr/>
            </p14:nvContentPartPr>
            <p14:xfrm>
              <a:off x="79608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92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14:cNvPr>
              <p14:cNvContentPartPr/>
              <p14:nvPr/>
            </p14:nvContentPartPr>
            <p14:xfrm>
              <a:off x="236836" y="0"/>
              <a:ext cx="360" cy="685800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676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14:cNvPr>
              <p14:cNvContentPartPr/>
              <p14:nvPr/>
            </p14:nvContentPartPr>
            <p14:xfrm>
              <a:off x="967170" y="0"/>
              <a:ext cx="360" cy="685800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9010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14:cNvPr>
              <p14:cNvContentPartPr/>
              <p14:nvPr/>
            </p14:nvContentPartPr>
            <p14:xfrm>
              <a:off x="0" y="6477787"/>
              <a:ext cx="1219200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38158" y="6439627"/>
                <a:ext cx="12267957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A7F453A0-585E-489B-8B0D-18DB3A0F76A1}"/>
                  </a:ext>
                </a:extLst>
              </p14:cNvPr>
              <p14:cNvContentPartPr/>
              <p14:nvPr/>
            </p14:nvContentPartPr>
            <p14:xfrm>
              <a:off x="0" y="6567050"/>
              <a:ext cx="12192000" cy="36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A7F453A0-585E-489B-8B0D-18DB3A0F76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9079" y="6547970"/>
                <a:ext cx="12229799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D7970806-2D45-4FAF-84E0-23F580E0B487}"/>
                  </a:ext>
                </a:extLst>
              </p14:cNvPr>
              <p14:cNvContentPartPr/>
              <p14:nvPr/>
            </p14:nvContentPartPr>
            <p14:xfrm>
              <a:off x="0" y="6388524"/>
              <a:ext cx="1219200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D7970806-2D45-4FAF-84E0-23F580E0B4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9079" y="6369444"/>
                <a:ext cx="12229799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33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62D5A5-7F75-4F1B-9BA8-D131A04C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-18"/>
              </a:rPr>
              <a:t>.</a:t>
            </a:r>
            <a:r>
              <a:rPr lang="cs-CZ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-18"/>
              </a:rPr>
              <a:t>zmf</a:t>
            </a:r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-18"/>
              </a:rPr>
              <a:t> (Zoner Callisto)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BC7F1-0B12-4761-B8F2-C0A12342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Od roku 2012 freeware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Základní vektorový editor – možná tvorba základních uzavřených tvarů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Zoner Callisto používá vlastní formát pro ukládání vektorové kresby – ZMF (Zoner Meta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Byl vyvinut pro Windows (český software)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Umí importovat i exportovat, ale nepracuje s novými verzemi ostatních programů vzhledem k ukončenému vývoji.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5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14:cNvPr>
              <p14:cNvContentPartPr/>
              <p14:nvPr/>
            </p14:nvContentPartPr>
            <p14:xfrm>
              <a:off x="79608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92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14:cNvPr>
              <p14:cNvContentPartPr/>
              <p14:nvPr/>
            </p14:nvContentPartPr>
            <p14:xfrm>
              <a:off x="236836" y="0"/>
              <a:ext cx="360" cy="685800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676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14:cNvPr>
              <p14:cNvContentPartPr/>
              <p14:nvPr/>
            </p14:nvContentPartPr>
            <p14:xfrm>
              <a:off x="967170" y="0"/>
              <a:ext cx="360" cy="685800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010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14:cNvPr>
              <p14:cNvContentPartPr/>
              <p14:nvPr/>
            </p14:nvContentPartPr>
            <p14:xfrm>
              <a:off x="0" y="6477787"/>
              <a:ext cx="1219200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8158" y="6439627"/>
                <a:ext cx="12267957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A7F453A0-585E-489B-8B0D-18DB3A0F76A1}"/>
                  </a:ext>
                </a:extLst>
              </p14:cNvPr>
              <p14:cNvContentPartPr/>
              <p14:nvPr/>
            </p14:nvContentPartPr>
            <p14:xfrm>
              <a:off x="0" y="6567050"/>
              <a:ext cx="12192000" cy="36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A7F453A0-585E-489B-8B0D-18DB3A0F76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9079" y="6547970"/>
                <a:ext cx="12229799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D7970806-2D45-4FAF-84E0-23F580E0B487}"/>
                  </a:ext>
                </a:extLst>
              </p14:cNvPr>
              <p14:cNvContentPartPr/>
              <p14:nvPr/>
            </p14:nvContentPartPr>
            <p14:xfrm>
              <a:off x="0" y="6388524"/>
              <a:ext cx="1219200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D7970806-2D45-4FAF-84E0-23F580E0B4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9079" y="6369444"/>
                <a:ext cx="12229799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678A4F5F-B355-4FC6-BD75-AFAD0400202B}"/>
                  </a:ext>
                </a:extLst>
              </p14:cNvPr>
              <p14:cNvContentPartPr/>
              <p14:nvPr/>
            </p14:nvContentPartPr>
            <p14:xfrm>
              <a:off x="0" y="6296691"/>
              <a:ext cx="12192000" cy="360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678A4F5F-B355-4FC6-BD75-AFAD040020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9079" y="6277611"/>
                <a:ext cx="12229799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16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62D5A5-7F75-4F1B-9BA8-D131A04C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066"/>
          </a:xfrm>
        </p:spPr>
        <p:txBody>
          <a:bodyPr/>
          <a:lstStyle/>
          <a:p>
            <a:r>
              <a:rPr lang="cs-CZ" dirty="0" err="1"/>
              <a:t>Gádžo</a:t>
            </a:r>
            <a:r>
              <a:rPr lang="cs-CZ" dirty="0"/>
              <a:t>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BC7F1-0B12-4761-B8F2-C0A12342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6839"/>
            <a:ext cx="9601200" cy="4520561"/>
          </a:xfrm>
        </p:spPr>
        <p:txBody>
          <a:bodyPr/>
          <a:lstStyle/>
          <a:p>
            <a:r>
              <a:rPr lang="cs-CZ" dirty="0">
                <a:hlinkClick r:id="rId2"/>
              </a:rPr>
              <a:t>http://www.ivt.mzf.cz/seminar/10-vektorova-grafika/</a:t>
            </a:r>
            <a:endParaRPr lang="cs-CZ" dirty="0"/>
          </a:p>
          <a:p>
            <a:r>
              <a:rPr lang="cs-CZ" dirty="0">
                <a:hlinkClick r:id="rId3"/>
              </a:rPr>
              <a:t>https://www.ped.muni.cz/wtech/03_studium/apg/apg_06.pdf</a:t>
            </a:r>
            <a:endParaRPr lang="cs-CZ" dirty="0"/>
          </a:p>
          <a:p>
            <a:r>
              <a:rPr lang="cs-CZ" dirty="0">
                <a:hlinkClick r:id="rId4"/>
              </a:rPr>
              <a:t>https://cs.wikipedia.org/wiki/Vektorov%C3%A1_grafika</a:t>
            </a:r>
            <a:endParaRPr lang="cs-CZ" dirty="0"/>
          </a:p>
          <a:p>
            <a:r>
              <a:rPr lang="cs-CZ" dirty="0">
                <a:hlinkClick r:id="rId5"/>
              </a:rPr>
              <a:t>http://files.milanovo-misto.webnode.cz/200000432-3e5ae404ec/06Software%20pro%20pr%C3%A1ci%20s%20grafikou.pdf</a:t>
            </a:r>
            <a:endParaRPr lang="cs-CZ" dirty="0"/>
          </a:p>
          <a:p>
            <a:r>
              <a:rPr lang="cs-CZ" dirty="0"/>
              <a:t>http </a:t>
            </a:r>
            <a:r>
              <a:rPr lang="cs-CZ" dirty="0" err="1"/>
              <a:t>google</a:t>
            </a:r>
            <a:r>
              <a:rPr lang="cs-CZ" dirty="0"/>
              <a:t> obrázky . </a:t>
            </a:r>
            <a:r>
              <a:rPr lang="cs-CZ" dirty="0" err="1"/>
              <a:t>cz</a:t>
            </a:r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85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14:cNvPr>
              <p14:cNvContentPartPr/>
              <p14:nvPr/>
            </p14:nvContentPartPr>
            <p14:xfrm>
              <a:off x="79608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2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14:cNvPr>
              <p14:cNvContentPartPr/>
              <p14:nvPr/>
            </p14:nvContentPartPr>
            <p14:xfrm>
              <a:off x="236836" y="0"/>
              <a:ext cx="360" cy="685800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676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14:cNvPr>
              <p14:cNvContentPartPr/>
              <p14:nvPr/>
            </p14:nvContentPartPr>
            <p14:xfrm>
              <a:off x="967170" y="0"/>
              <a:ext cx="360" cy="685800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010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14:cNvPr>
              <p14:cNvContentPartPr/>
              <p14:nvPr/>
            </p14:nvContentPartPr>
            <p14:xfrm>
              <a:off x="0" y="6477787"/>
              <a:ext cx="1219200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38158" y="6439627"/>
                <a:ext cx="12267957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A7F453A0-585E-489B-8B0D-18DB3A0F76A1}"/>
                  </a:ext>
                </a:extLst>
              </p14:cNvPr>
              <p14:cNvContentPartPr/>
              <p14:nvPr/>
            </p14:nvContentPartPr>
            <p14:xfrm>
              <a:off x="0" y="6567050"/>
              <a:ext cx="12192000" cy="36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A7F453A0-585E-489B-8B0D-18DB3A0F76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9079" y="6547970"/>
                <a:ext cx="12229799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D7970806-2D45-4FAF-84E0-23F580E0B487}"/>
                  </a:ext>
                </a:extLst>
              </p14:cNvPr>
              <p14:cNvContentPartPr/>
              <p14:nvPr/>
            </p14:nvContentPartPr>
            <p14:xfrm>
              <a:off x="0" y="6388524"/>
              <a:ext cx="1219200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D7970806-2D45-4FAF-84E0-23F580E0B4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9079" y="6369444"/>
                <a:ext cx="12229799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Rukopis 10">
                <a:extLst>
                  <a:ext uri="{FF2B5EF4-FFF2-40B4-BE49-F238E27FC236}">
                    <a16:creationId xmlns:a16="http://schemas.microsoft.com/office/drawing/2014/main" id="{E3DC8395-7A28-4176-A010-C5D0CD13FDD4}"/>
                  </a:ext>
                </a:extLst>
              </p14:cNvPr>
              <p14:cNvContentPartPr/>
              <p14:nvPr/>
            </p14:nvContentPartPr>
            <p14:xfrm>
              <a:off x="0" y="6658883"/>
              <a:ext cx="12192000" cy="360"/>
            </p14:xfrm>
          </p:contentPart>
        </mc:Choice>
        <mc:Fallback xmlns="">
          <p:pic>
            <p:nvPicPr>
              <p:cNvPr id="11" name="Rukopis 10">
                <a:extLst>
                  <a:ext uri="{FF2B5EF4-FFF2-40B4-BE49-F238E27FC236}">
                    <a16:creationId xmlns:a16="http://schemas.microsoft.com/office/drawing/2014/main" id="{E3DC8395-7A28-4176-A010-C5D0CD13FD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9079" y="6639803"/>
                <a:ext cx="12229799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678A4F5F-B355-4FC6-BD75-AFAD0400202B}"/>
                  </a:ext>
                </a:extLst>
              </p14:cNvPr>
              <p14:cNvContentPartPr/>
              <p14:nvPr/>
            </p14:nvContentPartPr>
            <p14:xfrm>
              <a:off x="0" y="6296691"/>
              <a:ext cx="12192000" cy="360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678A4F5F-B355-4FC6-BD75-AFAD040020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9079" y="6277611"/>
                <a:ext cx="12229799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19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AE408B-CF6D-458C-84CC-01B22651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705100"/>
            <a:ext cx="11753850" cy="2343150"/>
          </a:xfrm>
        </p:spPr>
        <p:txBody>
          <a:bodyPr>
            <a:noAutofit/>
          </a:bodyPr>
          <a:lstStyle/>
          <a:p>
            <a:r>
              <a:rPr lang="cs-CZ" sz="7200" dirty="0"/>
              <a:t>Děkujeme za pozornost </a:t>
            </a:r>
            <a:r>
              <a:rPr lang="cs-CZ" sz="7200" dirty="0">
                <a:sym typeface="Wingdings" panose="05000000000000000000" pitchFamily="2" charset="2"/>
              </a:rPr>
              <a:t></a:t>
            </a:r>
            <a:endParaRPr lang="cs-CZ" sz="72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EB891BA-AC0A-4B5F-ACC3-2AACB2427FEF}"/>
              </a:ext>
            </a:extLst>
          </p:cNvPr>
          <p:cNvSpPr txBox="1"/>
          <p:nvPr/>
        </p:nvSpPr>
        <p:spPr>
          <a:xfrm>
            <a:off x="11772900" y="6704112"/>
            <a:ext cx="6762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" dirty="0"/>
              <a:t>gádžové</a:t>
            </a:r>
          </a:p>
        </p:txBody>
      </p:sp>
    </p:spTree>
    <p:extLst>
      <p:ext uri="{BB962C8B-B14F-4D97-AF65-F5344CB8AC3E}">
        <p14:creationId xmlns:p14="http://schemas.microsoft.com/office/powerpoint/2010/main" val="126567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A407AE-8E53-4CE9-9EB1-456AEF6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220"/>
          </a:xfrm>
        </p:spPr>
        <p:txBody>
          <a:bodyPr/>
          <a:lstStyle/>
          <a:p>
            <a:pPr algn="ctr"/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6AC08C-2F55-4ED0-8464-369844FC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937" y="2237763"/>
            <a:ext cx="9601200" cy="3581400"/>
          </a:xfrm>
        </p:spPr>
        <p:txBody>
          <a:bodyPr numCol="2"/>
          <a:lstStyle/>
          <a:p>
            <a:endParaRPr lang="cs-CZ" dirty="0"/>
          </a:p>
          <a:p>
            <a:r>
              <a:rPr lang="cs-CZ" dirty="0"/>
              <a:t>Rastrová grafika – obraz popsán hodnotami barevných pixelů do pravoúhlé mřížky</a:t>
            </a:r>
          </a:p>
          <a:p>
            <a:endParaRPr lang="cs-CZ" dirty="0"/>
          </a:p>
          <a:p>
            <a:r>
              <a:rPr lang="cs-CZ" dirty="0"/>
              <a:t>Vektorová grafika – obraz složen přesně definovanými útvary (body, přímky, křivky, mnohoúhelníky)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64BA1FC-DF7E-4291-80E1-C2CC748949D2}"/>
              </a:ext>
            </a:extLst>
          </p:cNvPr>
          <p:cNvSpPr txBox="1"/>
          <p:nvPr/>
        </p:nvSpPr>
        <p:spPr>
          <a:xfrm>
            <a:off x="3009900" y="1241571"/>
            <a:ext cx="7826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2. způsob reprezentace obrazových informací v počítačové grafice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0506508-A9E4-4C9A-A298-E4AFFF95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495" y="2286000"/>
            <a:ext cx="2972215" cy="1724266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65DA0C5-1139-4B66-8616-FC1FF098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390" y="4240585"/>
            <a:ext cx="301032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B8F7F5-39AD-471A-BDCE-32BDE684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CB9BB0-D1FF-4439-990B-DE493530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295"/>
            <a:ext cx="9601200" cy="3221373"/>
          </a:xfrm>
        </p:spPr>
        <p:txBody>
          <a:bodyPr/>
          <a:lstStyle/>
          <a:p>
            <a:r>
              <a:rPr lang="cs-CZ" dirty="0"/>
              <a:t>Programy pro vektorovou grafiku, ukládají grafickou informaci ve formě matematického zápisu</a:t>
            </a:r>
          </a:p>
          <a:p>
            <a:r>
              <a:rPr lang="cs-CZ" dirty="0"/>
              <a:t>Ten popisuje objekty</a:t>
            </a:r>
          </a:p>
          <a:p>
            <a:pPr lvl="3"/>
            <a:r>
              <a:rPr lang="cs-CZ" dirty="0"/>
              <a:t>Tvar objektu</a:t>
            </a:r>
          </a:p>
          <a:p>
            <a:pPr lvl="3"/>
            <a:r>
              <a:rPr lang="cs-CZ" dirty="0"/>
              <a:t>Spojení s dalšími objekty</a:t>
            </a:r>
          </a:p>
          <a:p>
            <a:pPr lvl="3"/>
            <a:r>
              <a:rPr lang="cs-CZ" dirty="0"/>
              <a:t>Barva</a:t>
            </a:r>
          </a:p>
          <a:p>
            <a:pPr lvl="3"/>
            <a:r>
              <a:rPr lang="cs-CZ" dirty="0"/>
              <a:t>Styl obrysu</a:t>
            </a:r>
          </a:p>
          <a:p>
            <a:pPr lvl="3"/>
            <a:r>
              <a:rPr lang="cs-CZ" dirty="0"/>
              <a:t>Výplň</a:t>
            </a:r>
          </a:p>
          <a:p>
            <a:pPr lvl="3"/>
            <a:r>
              <a:rPr lang="cs-CZ" dirty="0"/>
              <a:t>(Efekty jako například průhlednost, stín atd.)</a:t>
            </a:r>
          </a:p>
          <a:p>
            <a:pPr marL="0" indent="0">
              <a:buNone/>
            </a:pPr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313CE435-2CBD-4D84-A858-6BF6AD301BA8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313CE435-2CBD-4D84-A858-6BF6AD301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21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ovéPole 6">
            <a:extLst>
              <a:ext uri="{FF2B5EF4-FFF2-40B4-BE49-F238E27FC236}">
                <a16:creationId xmlns:a16="http://schemas.microsoft.com/office/drawing/2014/main" id="{45260B2F-D296-45AC-8D71-C1BC2DCA7C5F}"/>
              </a:ext>
            </a:extLst>
          </p:cNvPr>
          <p:cNvSpPr txBox="1"/>
          <p:nvPr/>
        </p:nvSpPr>
        <p:spPr>
          <a:xfrm>
            <a:off x="1371600" y="5222039"/>
            <a:ext cx="920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cs-CZ" dirty="0"/>
              <a:t>Objekty se mohou libovolně prolínat, překrývat a je kdykoliv možná pozdější manipulace</a:t>
            </a:r>
          </a:p>
        </p:txBody>
      </p:sp>
      <p:pic>
        <p:nvPicPr>
          <p:cNvPr id="2050" name="Picture 2" descr="Flat of gray rocky mountain Royalty Free Vector Image">
            <a:extLst>
              <a:ext uri="{FF2B5EF4-FFF2-40B4-BE49-F238E27FC236}">
                <a16:creationId xmlns:a16="http://schemas.microsoft.com/office/drawing/2014/main" id="{78D01D8D-676E-41BE-A197-ED6F8FCD8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22" b="82101" l="10000" r="90000">
                        <a14:backgroundMark x1="20621" y1="24167" x2="20621" y2="24167"/>
                        <a14:backgroundMark x1="19419" y1="34815" x2="44745" y2="16111"/>
                        <a14:backgroundMark x1="19720" y1="41759" x2="53954" y2="10278"/>
                        <a14:backgroundMark x1="53954" y1="10278" x2="54254" y2="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777"/>
          <a:stretch/>
        </p:blipFill>
        <p:spPr bwMode="auto">
          <a:xfrm>
            <a:off x="8319083" y="2140749"/>
            <a:ext cx="4087875" cy="403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e compass school object education design Vector Image">
            <a:extLst>
              <a:ext uri="{FF2B5EF4-FFF2-40B4-BE49-F238E27FC236}">
                <a16:creationId xmlns:a16="http://schemas.microsoft.com/office/drawing/2014/main" id="{95B50CB8-7EB7-48BC-AB8F-EDAA8D1D5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87" b="82680" l="10000" r="90000">
                        <a14:foregroundMark x1="43000" y1="29167" x2="43000" y2="29167"/>
                        <a14:foregroundMark x1="52100" y1="29815" x2="52100" y2="29815"/>
                        <a14:backgroundMark x1="50900" y1="29167" x2="50900" y2="29167"/>
                        <a14:backgroundMark x1="41200" y1="29167" x2="41200" y2="29167"/>
                        <a14:backgroundMark x1="71000" y1="57407" x2="71000" y2="57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134"/>
          <a:stretch/>
        </p:blipFill>
        <p:spPr bwMode="auto">
          <a:xfrm>
            <a:off x="6979917" y="1790941"/>
            <a:ext cx="2436530" cy="241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B8F7F5-39AD-471A-BDCE-32BDE684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CB9BB0-D1FF-4439-990B-DE493530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295"/>
            <a:ext cx="9601200" cy="5060037"/>
          </a:xfrm>
        </p:spPr>
        <p:txBody>
          <a:bodyPr/>
          <a:lstStyle/>
          <a:p>
            <a:r>
              <a:rPr lang="cs-CZ" dirty="0" err="1"/>
              <a:t>Bézierova</a:t>
            </a:r>
            <a:r>
              <a:rPr lang="cs-CZ" dirty="0"/>
              <a:t> křivka</a:t>
            </a:r>
          </a:p>
          <a:p>
            <a:pPr lvl="1"/>
            <a:r>
              <a:rPr lang="cs-CZ" dirty="0"/>
              <a:t>Základ vektorové grafiky – analytická geometrie – křivky =</a:t>
            </a:r>
            <a:r>
              <a:rPr lang="en-GB" dirty="0"/>
              <a:t>&gt;</a:t>
            </a:r>
            <a:r>
              <a:rPr lang="cs-CZ" dirty="0"/>
              <a:t> vektory</a:t>
            </a:r>
          </a:p>
          <a:p>
            <a:pPr lvl="1"/>
            <a:r>
              <a:rPr lang="cs-CZ" dirty="0"/>
              <a:t>Francouzský matematik </a:t>
            </a:r>
            <a:r>
              <a:rPr lang="cs-CZ" b="1" dirty="0"/>
              <a:t>Pierre </a:t>
            </a:r>
            <a:r>
              <a:rPr lang="cs-CZ" b="1" dirty="0" err="1"/>
              <a:t>Bézier</a:t>
            </a:r>
            <a:r>
              <a:rPr lang="cs-CZ" dirty="0"/>
              <a:t> vyvinul metodu, díky které je schopen popsat pomocí čtyř bodů libovolný úsek křivky. Křivka je popsána pomocí dvou krajních bodů (tzv. kotevní body) a dvou bodů, které určují tvar křivky (tzv. kontrolní body). Spojnice mezi kontrolním bodem a kotevním bodem je tečnou k výsledné křivce.</a:t>
            </a:r>
          </a:p>
          <a:p>
            <a:endParaRPr lang="cs-CZ" dirty="0"/>
          </a:p>
          <a:p>
            <a:r>
              <a:rPr lang="cs-CZ" dirty="0"/>
              <a:t>Barevné modely</a:t>
            </a:r>
          </a:p>
          <a:p>
            <a:pPr lvl="1"/>
            <a:r>
              <a:rPr lang="cs-CZ" dirty="0"/>
              <a:t>RGB – aditivní, pro monitor, </a:t>
            </a:r>
            <a:r>
              <a:rPr lang="cs-CZ" dirty="0" err="1"/>
              <a:t>red</a:t>
            </a:r>
            <a:r>
              <a:rPr lang="cs-CZ" dirty="0"/>
              <a:t>/green/blue, 0-255</a:t>
            </a:r>
          </a:p>
          <a:p>
            <a:pPr lvl="1"/>
            <a:r>
              <a:rPr lang="cs-CZ" dirty="0"/>
              <a:t>CMYK – </a:t>
            </a:r>
            <a:r>
              <a:rPr lang="cs-CZ" dirty="0" err="1"/>
              <a:t>substraktivní</a:t>
            </a:r>
            <a:r>
              <a:rPr lang="cs-CZ" dirty="0"/>
              <a:t>, pro tisk, cyan/magenta/</a:t>
            </a:r>
            <a:r>
              <a:rPr lang="cs-CZ" dirty="0" err="1"/>
              <a:t>yellow</a:t>
            </a:r>
            <a:r>
              <a:rPr lang="cs-CZ" dirty="0"/>
              <a:t>/</a:t>
            </a:r>
            <a:r>
              <a:rPr lang="cs-CZ" dirty="0" err="1"/>
              <a:t>black</a:t>
            </a:r>
            <a:r>
              <a:rPr lang="cs-CZ" dirty="0"/>
              <a:t>, 0-100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313CE435-2CBD-4D84-A858-6BF6AD301BA8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313CE435-2CBD-4D84-A858-6BF6AD301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5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Bézierova křivka – Wikipedie">
            <a:extLst>
              <a:ext uri="{FF2B5EF4-FFF2-40B4-BE49-F238E27FC236}">
                <a16:creationId xmlns:a16="http://schemas.microsoft.com/office/drawing/2014/main" id="{C2D21C17-323D-4C53-B0A9-168C4D30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20" y="3429000"/>
            <a:ext cx="3215634" cy="17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ní barva na monitoru jako barva na papíře - MamiArt - Grafické studio a  reklamní agentura">
            <a:extLst>
              <a:ext uri="{FF2B5EF4-FFF2-40B4-BE49-F238E27FC236}">
                <a16:creationId xmlns:a16="http://schemas.microsoft.com/office/drawing/2014/main" id="{A6E46E6B-CF47-45C1-BC17-221A1811F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38" b="90000" l="9976" r="89903">
                        <a14:foregroundMark x1="14477" y1="62973" x2="14477" y2="62973"/>
                        <a14:foregroundMark x1="30779" y1="65405" x2="30779" y2="65405"/>
                        <a14:foregroundMark x1="29684" y1="23514" x2="29684" y2="23514"/>
                        <a14:foregroundMark x1="22993" y1="40811" x2="22993" y2="40811"/>
                        <a14:foregroundMark x1="28102" y1="46757" x2="28102" y2="46757"/>
                        <a14:foregroundMark x1="30170" y1="49730" x2="36618" y2="42432"/>
                        <a14:foregroundMark x1="31144" y1="49730" x2="20803" y2="38649"/>
                        <a14:foregroundMark x1="28832" y1="70811" x2="28345" y2="47568"/>
                        <a14:foregroundMark x1="16180" y1="78108" x2="32725" y2="46757"/>
                        <a14:foregroundMark x1="30535" y1="25946" x2="30535" y2="43243"/>
                        <a14:foregroundMark x1="26156" y1="52432" x2="26156" y2="52432"/>
                        <a14:foregroundMark x1="32117" y1="52432" x2="32117" y2="52432"/>
                        <a14:foregroundMark x1="31873" y1="55405" x2="33090" y2="52432"/>
                        <a14:foregroundMark x1="29197" y1="25405" x2="29197" y2="25405"/>
                        <a14:foregroundMark x1="27129" y1="17838" x2="27129" y2="17838"/>
                        <a14:foregroundMark x1="32238" y1="19730" x2="32238" y2="19730"/>
                        <a14:foregroundMark x1="35280" y1="19730" x2="27251" y2="20811"/>
                        <a14:foregroundMark x1="71046" y1="7838" x2="71046" y2="7838"/>
                        <a14:foregroundMark x1="71046" y1="47297" x2="71046" y2="47297"/>
                        <a14:foregroundMark x1="69100" y1="51081" x2="70925" y2="47297"/>
                        <a14:foregroundMark x1="70438" y1="53514" x2="73723" y2="48649"/>
                        <a14:foregroundMark x1="73236" y1="55405" x2="70438" y2="42973"/>
                        <a14:foregroundMark x1="69100" y1="54865" x2="70195" y2="45676"/>
                        <a14:foregroundMark x1="67397" y1="54324" x2="69951" y2="45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88" y="5334523"/>
            <a:ext cx="3384589" cy="152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BC4D5949-5F3E-44C8-BA42-BBDD632B5DAC}"/>
              </a:ext>
            </a:extLst>
          </p:cNvPr>
          <p:cNvSpPr txBox="1"/>
          <p:nvPr/>
        </p:nvSpPr>
        <p:spPr>
          <a:xfrm>
            <a:off x="7727182" y="5687367"/>
            <a:ext cx="72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RGB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65B1FBE-6284-4F58-A8D1-A269081E26ED}"/>
              </a:ext>
            </a:extLst>
          </p:cNvPr>
          <p:cNvSpPr txBox="1"/>
          <p:nvPr/>
        </p:nvSpPr>
        <p:spPr>
          <a:xfrm>
            <a:off x="10670671" y="5617029"/>
            <a:ext cx="84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CMYK</a:t>
            </a:r>
          </a:p>
        </p:txBody>
      </p:sp>
    </p:spTree>
    <p:extLst>
      <p:ext uri="{BB962C8B-B14F-4D97-AF65-F5344CB8AC3E}">
        <p14:creationId xmlns:p14="http://schemas.microsoft.com/office/powerpoint/2010/main" val="226698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Úvod">
            <a:extLst>
              <a:ext uri="{FF2B5EF4-FFF2-40B4-BE49-F238E27FC236}">
                <a16:creationId xmlns:a16="http://schemas.microsoft.com/office/drawing/2014/main" id="{8DF51BA2-BE61-4594-B725-28A0B0A7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181" y="3089659"/>
            <a:ext cx="5144219" cy="35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462D5A5-7F75-4F1B-9BA8-D131A04C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BC7F1-0B12-4761-B8F2-C0A12342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Počítačová sazba (text k tisku)</a:t>
            </a:r>
          </a:p>
          <a:p>
            <a:r>
              <a:rPr lang="cs-CZ" dirty="0"/>
              <a:t>Tvorba ilustrací, diagramů a počítačových animací</a:t>
            </a:r>
          </a:p>
          <a:p>
            <a:r>
              <a:rPr lang="cs-CZ" dirty="0"/>
              <a:t>Logotypy</a:t>
            </a:r>
          </a:p>
          <a:p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21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14:cNvPr>
              <p14:cNvContentPartPr/>
              <p14:nvPr/>
            </p14:nvContentPartPr>
            <p14:xfrm>
              <a:off x="79608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28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6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62D5A5-7F75-4F1B-9BA8-D131A04C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1695"/>
          </a:xfrm>
        </p:spPr>
        <p:txBody>
          <a:bodyPr/>
          <a:lstStyle/>
          <a:p>
            <a:r>
              <a:rPr lang="cs-CZ" dirty="0"/>
              <a:t>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BC7F1-0B12-4761-B8F2-C0A12342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495"/>
            <a:ext cx="9601200" cy="4511709"/>
          </a:xfrm>
        </p:spPr>
        <p:txBody>
          <a:bodyPr>
            <a:normAutofit/>
          </a:bodyPr>
          <a:lstStyle/>
          <a:p>
            <a:r>
              <a:rPr lang="cs-CZ" dirty="0"/>
              <a:t>Libovolné zvětšování/zmenšování je možné bez ztráty kvality (ostré a přesné hrany)</a:t>
            </a:r>
          </a:p>
          <a:p>
            <a:endParaRPr lang="cs-CZ" dirty="0"/>
          </a:p>
          <a:p>
            <a:r>
              <a:rPr lang="cs-CZ" dirty="0"/>
              <a:t>Je možné pracovat s každým objektem v obrázku odděleně</a:t>
            </a:r>
          </a:p>
          <a:p>
            <a:endParaRPr lang="cs-CZ" dirty="0"/>
          </a:p>
          <a:p>
            <a:r>
              <a:rPr lang="cs-CZ" dirty="0"/>
              <a:t>Výsledná paměťová náročnost je u jednotlivých obrázků menší (kruh, poloměr, výplň) = 3 informace na rozdíl u rastrové grafiky</a:t>
            </a:r>
          </a:p>
          <a:p>
            <a:endParaRPr lang="cs-CZ" dirty="0"/>
          </a:p>
          <a:p>
            <a:r>
              <a:rPr lang="cs-CZ" dirty="0"/>
              <a:t>Lze kdykoliv provést zásadní změny</a:t>
            </a:r>
          </a:p>
          <a:p>
            <a:endParaRPr lang="cs-CZ" dirty="0"/>
          </a:p>
          <a:p>
            <a:r>
              <a:rPr lang="cs-CZ" dirty="0"/>
              <a:t>Výchozí obrázek lze bezproblémově přenést do jiného programu (musí podporovat daný formát)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5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14:cNvPr>
              <p14:cNvContentPartPr/>
              <p14:nvPr/>
            </p14:nvContentPartPr>
            <p14:xfrm>
              <a:off x="79608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92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14:cNvPr>
              <p14:cNvContentPartPr/>
              <p14:nvPr/>
            </p14:nvContentPartPr>
            <p14:xfrm>
              <a:off x="236836" y="0"/>
              <a:ext cx="360" cy="685800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36" y="-38160"/>
                <a:ext cx="76320" cy="69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51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62D5A5-7F75-4F1B-9BA8-D131A04C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1404"/>
          </a:xfrm>
        </p:spPr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BC7F1-0B12-4761-B8F2-C0A12342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866"/>
            <a:ext cx="9601200" cy="4440534"/>
          </a:xfrm>
        </p:spPr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Oproti rastrové grafice zpravidla složitější pořízení obrázku</a:t>
            </a:r>
          </a:p>
          <a:p>
            <a:endParaRPr lang="cs-CZ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cs-CZ" dirty="0"/>
              <a:t>Pokud začne složitost grafického objektu vzrůstat, zvyšuje se náročnost na operační paměť a procesor</a:t>
            </a:r>
          </a:p>
          <a:p>
            <a:endParaRPr lang="cs-CZ" dirty="0"/>
          </a:p>
          <a:p>
            <a:r>
              <a:rPr lang="cs-CZ" dirty="0"/>
              <a:t>Nehodí se na zápis složitých barevných ploch, například fotografie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5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14:cNvPr>
              <p14:cNvContentPartPr/>
              <p14:nvPr/>
            </p14:nvContentPartPr>
            <p14:xfrm>
              <a:off x="79608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92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14:cNvPr>
              <p14:cNvContentPartPr/>
              <p14:nvPr/>
            </p14:nvContentPartPr>
            <p14:xfrm>
              <a:off x="236836" y="0"/>
              <a:ext cx="360" cy="685800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676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14:cNvPr>
              <p14:cNvContentPartPr/>
              <p14:nvPr/>
            </p14:nvContentPartPr>
            <p14:xfrm>
              <a:off x="967170" y="0"/>
              <a:ext cx="360" cy="685800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370" y="-38160"/>
                <a:ext cx="76320" cy="69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97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62D5A5-7F75-4F1B-9BA8-D131A04C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pPr algn="l"/>
            <a:r>
              <a:rPr lang="cs-CZ" b="0" i="0" dirty="0">
                <a:solidFill>
                  <a:srgbClr val="000000"/>
                </a:solidFill>
                <a:effectLst/>
                <a:latin typeface="Linux Libertine"/>
              </a:rPr>
              <a:t>Vektorový grafický editor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BC7F1-0B12-4761-B8F2-C0A12342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5979"/>
            <a:ext cx="9601200" cy="3581400"/>
          </a:xfrm>
        </p:spPr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 </a:t>
            </a: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</a:rPr>
              <a:t>počítačový program</a:t>
            </a:r>
            <a:r>
              <a:rPr lang="cs-CZ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umožňující uživateli prostřednictvím grafického rozhraní vytvářet a upravovat soubory s </a:t>
            </a: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</a:rPr>
              <a:t>vektorovou grafikou.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Vektorové editory jsou užitečné pro vytváření schémat, nákresů s ostrými hranami, technických výkresů, diagramů apod.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Pár příkladů grafických editorů: Adobe </a:t>
            </a:r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Illustrator</a:t>
            </a: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CorelDraw</a:t>
            </a: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Inkscape</a:t>
            </a:r>
            <a:endParaRPr lang="cs-CZ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5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14:cNvPr>
              <p14:cNvContentPartPr/>
              <p14:nvPr/>
            </p14:nvContentPartPr>
            <p14:xfrm>
              <a:off x="79608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92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14:cNvPr>
              <p14:cNvContentPartPr/>
              <p14:nvPr/>
            </p14:nvContentPartPr>
            <p14:xfrm>
              <a:off x="236836" y="0"/>
              <a:ext cx="360" cy="685800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676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14:cNvPr>
              <p14:cNvContentPartPr/>
              <p14:nvPr/>
            </p14:nvContentPartPr>
            <p14:xfrm>
              <a:off x="967170" y="0"/>
              <a:ext cx="360" cy="685800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010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14:cNvPr>
              <p14:cNvContentPartPr/>
              <p14:nvPr/>
            </p14:nvContentPartPr>
            <p14:xfrm>
              <a:off x="0" y="6477787"/>
              <a:ext cx="1219200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7800" y="6439987"/>
                <a:ext cx="12267959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9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62D5A5-7F75-4F1B-9BA8-D131A04C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-18"/>
                <a:cs typeface="Arabic Typesetting" panose="020B0604020202020204" pitchFamily="66" charset="-78"/>
              </a:rPr>
              <a:t>.</a:t>
            </a:r>
            <a:r>
              <a:rPr lang="cs-CZ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-18"/>
                <a:cs typeface="Arabic Typesetting" panose="020B0604020202020204" pitchFamily="66" charset="-78"/>
              </a:rPr>
              <a:t>eps</a:t>
            </a:r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-18"/>
                <a:cs typeface="Arabic Typesetting" panose="020B0604020202020204" pitchFamily="66" charset="-78"/>
              </a:rPr>
              <a:t>, .</a:t>
            </a:r>
            <a:r>
              <a:rPr lang="cs-CZ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-18"/>
                <a:cs typeface="Arabic Typesetting" panose="020B0604020202020204" pitchFamily="66" charset="-78"/>
              </a:rPr>
              <a:t>ps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 panose="02040604050005020304" pitchFamily="18" charset="-18"/>
              <a:cs typeface="Arabic Typesetting" panose="020B0604020202020204" pitchFamily="66" charset="-78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BC7F1-0B12-4761-B8F2-C0A12342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Encapsulated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PostScript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(EPS, „zapouzdřený </a:t>
            </a:r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PostScript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“)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Jazyk 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 popis tisknutelných dokumentů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Zveřejněn v roce 1987 společností Adobe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Soubor EPS obsahuje vektorové objekty, rastrovou grafiku a údaje o barevných separacích.</a:t>
            </a:r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14:cNvPr>
              <p14:cNvContentPartPr/>
              <p14:nvPr/>
            </p14:nvContentPartPr>
            <p14:xfrm>
              <a:off x="392014" y="0"/>
              <a:ext cx="360" cy="6858000"/>
            </p14:xfrm>
          </p:contentPart>
        </mc:Choice>
        <mc:Fallback xmlns=""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09208982-85AF-4894-888A-CC45EA5C9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5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14:cNvPr>
              <p14:cNvContentPartPr/>
              <p14:nvPr/>
            </p14:nvContentPartPr>
            <p14:xfrm>
              <a:off x="796084" y="0"/>
              <a:ext cx="360" cy="685800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82CF10A-0676-418B-A051-3EB727E07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924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14:cNvPr>
              <p14:cNvContentPartPr/>
              <p14:nvPr/>
            </p14:nvContentPartPr>
            <p14:xfrm>
              <a:off x="236836" y="0"/>
              <a:ext cx="360" cy="6858000"/>
            </p14:xfrm>
          </p:contentPart>
        </mc:Choice>
        <mc:Fallback xmlns=""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F4839FBE-33C7-4270-B24C-EB07F27F0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676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14:cNvPr>
              <p14:cNvContentPartPr/>
              <p14:nvPr/>
            </p14:nvContentPartPr>
            <p14:xfrm>
              <a:off x="967170" y="0"/>
              <a:ext cx="360" cy="685800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B0FCC9D9-F7EC-47FA-AF40-AB73CE9E7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010" y="-38160"/>
                <a:ext cx="76320" cy="69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14:cNvPr>
              <p14:cNvContentPartPr/>
              <p14:nvPr/>
            </p14:nvContentPartPr>
            <p14:xfrm>
              <a:off x="0" y="6477787"/>
              <a:ext cx="1219200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626657EC-F95E-4166-9441-0593B328FD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8158" y="6439627"/>
                <a:ext cx="12267957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A7F453A0-585E-489B-8B0D-18DB3A0F76A1}"/>
                  </a:ext>
                </a:extLst>
              </p14:cNvPr>
              <p14:cNvContentPartPr/>
              <p14:nvPr/>
            </p14:nvContentPartPr>
            <p14:xfrm>
              <a:off x="0" y="6567050"/>
              <a:ext cx="12192000" cy="36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A7F453A0-585E-489B-8B0D-18DB3A0F76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9079" y="6547970"/>
                <a:ext cx="12229799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776765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237</TotalTime>
  <Words>597</Words>
  <Application>Microsoft Office PowerPoint</Application>
  <PresentationFormat>Širokoúhlá obrazovka</PresentationFormat>
  <Paragraphs>76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9" baseType="lpstr">
      <vt:lpstr>Amasis MT Pro Medium</vt:lpstr>
      <vt:lpstr>Arial</vt:lpstr>
      <vt:lpstr>Franklin Gothic Book</vt:lpstr>
      <vt:lpstr>Linux Libertine</vt:lpstr>
      <vt:lpstr>Wingdings</vt:lpstr>
      <vt:lpstr>Oříznutí</vt:lpstr>
      <vt:lpstr>Vektorová grafika</vt:lpstr>
      <vt:lpstr>Úvod</vt:lpstr>
      <vt:lpstr>Základní pojmy</vt:lpstr>
      <vt:lpstr>Základní pojmy</vt:lpstr>
      <vt:lpstr>Použití</vt:lpstr>
      <vt:lpstr>Výhody</vt:lpstr>
      <vt:lpstr>Nevýhody</vt:lpstr>
      <vt:lpstr>Vektorový grafický editor</vt:lpstr>
      <vt:lpstr>.eps, .ps</vt:lpstr>
      <vt:lpstr>.pdf</vt:lpstr>
      <vt:lpstr>.zmf (Zoner Callisto)</vt:lpstr>
      <vt:lpstr>Gádžo zdroje</vt:lpstr>
      <vt:lpstr>Děkujeme za pozornost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Vektorová grafika</dc:title>
  <dc:creator>Průša Dominik</dc:creator>
  <cp:lastModifiedBy>Průša Dominik</cp:lastModifiedBy>
  <cp:revision>10</cp:revision>
  <dcterms:created xsi:type="dcterms:W3CDTF">2021-11-29T17:00:10Z</dcterms:created>
  <dcterms:modified xsi:type="dcterms:W3CDTF">2021-11-30T15:52:11Z</dcterms:modified>
</cp:coreProperties>
</file>