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DA41AC-7686-49C5-9247-257DF0A60284}" type="datetimeFigureOut">
              <a:rPr lang="cs-CZ" smtClean="0"/>
              <a:t>05.12.2022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073CA2-EABA-4C58-B526-3C9B3FFA8B84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26463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41AC-7686-49C5-9247-257DF0A60284}" type="datetimeFigureOut">
              <a:rPr lang="cs-CZ" smtClean="0"/>
              <a:t>05.12.2022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3CA2-EABA-4C58-B526-3C9B3FFA8B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324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41AC-7686-49C5-9247-257DF0A60284}" type="datetimeFigureOut">
              <a:rPr lang="cs-CZ" smtClean="0"/>
              <a:t>05.12.2022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3CA2-EABA-4C58-B526-3C9B3FFA8B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323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41AC-7686-49C5-9247-257DF0A60284}" type="datetimeFigureOut">
              <a:rPr lang="cs-CZ" smtClean="0"/>
              <a:t>05.12.2022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3CA2-EABA-4C58-B526-3C9B3FFA8B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591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DA41AC-7686-49C5-9247-257DF0A60284}" type="datetimeFigureOut">
              <a:rPr lang="cs-CZ" smtClean="0"/>
              <a:t>05.12.2022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073CA2-EABA-4C58-B526-3C9B3FFA8B84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64691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41AC-7686-49C5-9247-257DF0A60284}" type="datetimeFigureOut">
              <a:rPr lang="cs-CZ" smtClean="0"/>
              <a:t>05.12.2022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3CA2-EABA-4C58-B526-3C9B3FFA8B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441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41AC-7686-49C5-9247-257DF0A60284}" type="datetimeFigureOut">
              <a:rPr lang="cs-CZ" smtClean="0"/>
              <a:t>05.12.2022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3CA2-EABA-4C58-B526-3C9B3FFA8B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738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41AC-7686-49C5-9247-257DF0A60284}" type="datetimeFigureOut">
              <a:rPr lang="cs-CZ" smtClean="0"/>
              <a:t>05.12.2022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3CA2-EABA-4C58-B526-3C9B3FFA8B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76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41AC-7686-49C5-9247-257DF0A60284}" type="datetimeFigureOut">
              <a:rPr lang="cs-CZ" smtClean="0"/>
              <a:t>05.12.2022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3CA2-EABA-4C58-B526-3C9B3FFA8B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53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DA41AC-7686-49C5-9247-257DF0A60284}" type="datetimeFigureOut">
              <a:rPr lang="cs-CZ" smtClean="0"/>
              <a:t>05.12.2022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073CA2-EABA-4C58-B526-3C9B3FFA8B84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122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DA41AC-7686-49C5-9247-257DF0A60284}" type="datetimeFigureOut">
              <a:rPr lang="cs-CZ" smtClean="0"/>
              <a:t>05.12.2022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073CA2-EABA-4C58-B526-3C9B3FFA8B84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679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8DA41AC-7686-49C5-9247-257DF0A60284}" type="datetimeFigureOut">
              <a:rPr lang="cs-CZ" smtClean="0"/>
              <a:t>05.12.2022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2073CA2-EABA-4C58-B526-3C9B3FFA8B84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290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ecvarova.com/skoleni/inkscape/vektorova-grafika/" TargetMode="External"/><Relationship Id="rId2" Type="http://schemas.openxmlformats.org/officeDocument/2006/relationships/hyperlink" Target="https://www.strafelda.cz/vektorova-grafik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.wikip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9A3C45-551A-4B09-AFEC-AA6DA8EFF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Vektrová</a:t>
            </a:r>
            <a:r>
              <a:rPr lang="cs-CZ" dirty="0"/>
              <a:t> grafika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BFABDAD-5132-43EB-90E4-5E4BA33F5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Vít Farka</a:t>
            </a:r>
          </a:p>
          <a:p>
            <a:r>
              <a:rPr lang="cs-CZ" dirty="0"/>
              <a:t>Lukáš </a:t>
            </a:r>
            <a:r>
              <a:rPr lang="cs-CZ" dirty="0" err="1"/>
              <a:t>Vostřejž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539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338C1B-3A2A-4D40-A359-009B251F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CEC3011-6684-4F51-B0E9-FC638ABC9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.AI – Adobe </a:t>
            </a:r>
            <a:r>
              <a:rPr lang="cs-CZ" dirty="0" err="1"/>
              <a:t>Ilustrator</a:t>
            </a:r>
            <a:r>
              <a:rPr lang="cs-CZ" dirty="0"/>
              <a:t> </a:t>
            </a:r>
            <a:r>
              <a:rPr lang="cs-CZ" dirty="0" err="1"/>
              <a:t>Artwork</a:t>
            </a:r>
            <a:endParaRPr lang="cs-CZ" dirty="0"/>
          </a:p>
          <a:p>
            <a:r>
              <a:rPr lang="cs-CZ" dirty="0"/>
              <a:t>.CDR – Corel </a:t>
            </a:r>
            <a:r>
              <a:rPr lang="cs-CZ" dirty="0" err="1"/>
              <a:t>Draw</a:t>
            </a:r>
            <a:endParaRPr lang="cs-CZ" dirty="0"/>
          </a:p>
          <a:p>
            <a:r>
              <a:rPr lang="cs-CZ" dirty="0"/>
              <a:t>.ZMF – </a:t>
            </a:r>
            <a:r>
              <a:rPr lang="cs-CZ" dirty="0" err="1"/>
              <a:t>Zoner</a:t>
            </a:r>
            <a:r>
              <a:rPr lang="cs-CZ" dirty="0"/>
              <a:t> </a:t>
            </a:r>
            <a:r>
              <a:rPr lang="cs-CZ" dirty="0" err="1"/>
              <a:t>Callisto</a:t>
            </a:r>
            <a:endParaRPr lang="cs-CZ" dirty="0"/>
          </a:p>
          <a:p>
            <a:r>
              <a:rPr lang="cs-CZ" dirty="0"/>
              <a:t>.PDF – Portable </a:t>
            </a:r>
            <a:r>
              <a:rPr lang="cs-CZ" dirty="0" err="1"/>
              <a:t>Document</a:t>
            </a:r>
            <a:r>
              <a:rPr lang="cs-CZ" dirty="0"/>
              <a:t> </a:t>
            </a:r>
            <a:r>
              <a:rPr lang="cs-CZ" dirty="0" err="1"/>
              <a:t>Format</a:t>
            </a:r>
            <a:endParaRPr lang="cs-CZ" dirty="0"/>
          </a:p>
          <a:p>
            <a:r>
              <a:rPr lang="cs-CZ" dirty="0"/>
              <a:t>.TTF – </a:t>
            </a:r>
            <a:r>
              <a:rPr lang="cs-CZ" dirty="0" err="1"/>
              <a:t>True</a:t>
            </a:r>
            <a:r>
              <a:rPr lang="cs-CZ" dirty="0"/>
              <a:t> type font</a:t>
            </a:r>
          </a:p>
          <a:p>
            <a:r>
              <a:rPr lang="cs-CZ" dirty="0"/>
              <a:t>.OTF – Open type font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7283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F4FAB9-B1D1-4753-A659-84A42C08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Barevné modely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778ACD-FBBD-4642-9B12-4B57ED68E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RGB – </a:t>
            </a:r>
            <a:r>
              <a:rPr lang="cs-CZ" sz="2400" dirty="0" err="1"/>
              <a:t>red</a:t>
            </a:r>
            <a:r>
              <a:rPr lang="cs-CZ" sz="2400" dirty="0"/>
              <a:t>, green, blue – monitory</a:t>
            </a:r>
          </a:p>
          <a:p>
            <a:r>
              <a:rPr lang="cs-CZ" sz="2400" dirty="0"/>
              <a:t>CMYK – cyan, magenty, </a:t>
            </a:r>
            <a:r>
              <a:rPr lang="cs-CZ" sz="2400" dirty="0" err="1"/>
              <a:t>yellow</a:t>
            </a:r>
            <a:r>
              <a:rPr lang="cs-CZ" sz="2400" dirty="0"/>
              <a:t>, </a:t>
            </a:r>
            <a:r>
              <a:rPr lang="cs-CZ" sz="2400" dirty="0" err="1"/>
              <a:t>key</a:t>
            </a:r>
            <a:r>
              <a:rPr lang="cs-CZ" sz="2400" dirty="0"/>
              <a:t> – tiskárny</a:t>
            </a:r>
          </a:p>
          <a:p>
            <a:r>
              <a:rPr lang="cs-CZ" sz="2400" dirty="0"/>
              <a:t>HSL – světlost</a:t>
            </a:r>
          </a:p>
          <a:p>
            <a:r>
              <a:rPr lang="cs-CZ" sz="2400" dirty="0"/>
              <a:t>HSV - intenzita</a:t>
            </a:r>
          </a:p>
        </p:txBody>
      </p:sp>
    </p:spTree>
    <p:extLst>
      <p:ext uri="{BB962C8B-B14F-4D97-AF65-F5344CB8AC3E}">
        <p14:creationId xmlns:p14="http://schemas.microsoft.com/office/powerpoint/2010/main" val="153724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2434E5-C86B-4A31-A7BD-D0A5ED8F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2D5647-1488-4FC4-9D41-2E15D8FC5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u="sng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https://www.strafelda.cz/vektorova-grafika</a:t>
            </a:r>
            <a:endParaRPr lang="cs-CZ" u="sng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cs-CZ" u="sng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http://becvarova.com/skoleni/inkscape/vektorova-grafika/</a:t>
            </a:r>
            <a:endParaRPr lang="cs-CZ" u="sng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cs-CZ" u="sng" dirty="0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</a:t>
            </a:r>
            <a:r>
              <a:rPr lang="cs-CZ" u="sng" dirty="0">
                <a:solidFill>
                  <a:schemeClr val="accent5">
                    <a:lumMod val="75000"/>
                  </a:schemeClr>
                </a:solidFill>
              </a:rPr>
              <a:t>dia.org/wiki/Vektorov%C3%A1_grafika</a:t>
            </a:r>
          </a:p>
          <a:p>
            <a:r>
              <a:rPr lang="cs-CZ" u="sng" dirty="0">
                <a:solidFill>
                  <a:schemeClr val="accent5">
                    <a:lumMod val="75000"/>
                  </a:schemeClr>
                </a:solidFill>
              </a:rPr>
              <a:t>https://animagraf.sk/blog/vektorova-grafika-ako-funguje/</a:t>
            </a:r>
          </a:p>
        </p:txBody>
      </p:sp>
    </p:spTree>
    <p:extLst>
      <p:ext uri="{BB962C8B-B14F-4D97-AF65-F5344CB8AC3E}">
        <p14:creationId xmlns:p14="http://schemas.microsoft.com/office/powerpoint/2010/main" val="155631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D7A814-3EB3-4F7E-B90D-2002AA0D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co jde?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136150-FE71-412B-AA16-CF6E372A2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Vektorová grafika je jeden z dvou základních způsobů, jak reprezentovat obrazové informace v počítačové grafice.</a:t>
            </a:r>
          </a:p>
          <a:p>
            <a:r>
              <a:rPr lang="cs-CZ" sz="2400" dirty="0"/>
              <a:t>Na rozdíl od rastrové grafiky je celé obrázek zaznamenán pomocí geometrických útvarů jako jsou křivky, body, kružnice a další. </a:t>
            </a:r>
          </a:p>
          <a:p>
            <a:r>
              <a:rPr lang="cs-CZ" sz="2400" dirty="0"/>
              <a:t>Tyto útvary jsou pak doplněny informacemi o jejich tloušťce, barvě, výplni…</a:t>
            </a:r>
          </a:p>
          <a:p>
            <a:r>
              <a:rPr lang="cs-CZ" sz="2400" dirty="0"/>
              <a:t>Teoretickým základem vektorové grafiky je analytická geometrie.</a:t>
            </a:r>
          </a:p>
        </p:txBody>
      </p:sp>
    </p:spTree>
    <p:extLst>
      <p:ext uri="{BB962C8B-B14F-4D97-AF65-F5344CB8AC3E}">
        <p14:creationId xmlns:p14="http://schemas.microsoft.com/office/powerpoint/2010/main" val="264803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C225C8-F27A-4CC5-9FB5-A1D12ABD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Vektor X Rastr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7398AB-3E73-433C-B48F-7EB869FE0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Rastr:</a:t>
            </a:r>
          </a:p>
          <a:p>
            <a:pPr lvl="1"/>
            <a:r>
              <a:rPr lang="cs-CZ" dirty="0"/>
              <a:t>Obrázek popsán pomocí jednotlivých bodů(pixelů) v pravoúhlé mřížce</a:t>
            </a:r>
          </a:p>
          <a:p>
            <a:pPr lvl="1"/>
            <a:r>
              <a:rPr lang="cs-CZ" dirty="0"/>
              <a:t>Zvětšováním se kvalita </a:t>
            </a:r>
            <a:r>
              <a:rPr lang="cs-CZ" b="1" dirty="0"/>
              <a:t>zhoršuje</a:t>
            </a:r>
          </a:p>
          <a:p>
            <a:r>
              <a:rPr lang="cs-CZ" dirty="0"/>
              <a:t>Vektor:</a:t>
            </a:r>
          </a:p>
          <a:p>
            <a:pPr lvl="1"/>
            <a:r>
              <a:rPr lang="cs-CZ" dirty="0"/>
              <a:t>Popis obrázků pomocí různého počtu vektorových rovnic</a:t>
            </a:r>
          </a:p>
          <a:p>
            <a:pPr lvl="1"/>
            <a:r>
              <a:rPr lang="cs-CZ" dirty="0"/>
              <a:t>Vždy jde převést na rastrovou</a:t>
            </a:r>
          </a:p>
          <a:p>
            <a:pPr lvl="1"/>
            <a:r>
              <a:rPr lang="cs-CZ" dirty="0"/>
              <a:t>Zvětšováním se kvalita </a:t>
            </a:r>
            <a:r>
              <a:rPr lang="cs-CZ" b="1" dirty="0"/>
              <a:t>nezhoršuje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1924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D23866-DAF7-4FB5-8EF0-1EC4BCC9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Vektorové objekty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288FB3-DA59-4C88-A7DF-A705D6009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Bod</a:t>
            </a:r>
          </a:p>
          <a:p>
            <a:r>
              <a:rPr lang="cs-CZ" dirty="0"/>
              <a:t>Křivka</a:t>
            </a:r>
          </a:p>
          <a:p>
            <a:r>
              <a:rPr lang="cs-CZ" dirty="0"/>
              <a:t>Skupina</a:t>
            </a:r>
          </a:p>
          <a:p>
            <a:r>
              <a:rPr lang="cs-CZ" dirty="0"/>
              <a:t>Text</a:t>
            </a:r>
          </a:p>
          <a:p>
            <a:r>
              <a:rPr lang="cs-CZ" dirty="0"/>
              <a:t>Geometrický útvar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248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90B26A-1B5E-4DC3-81FF-BE48F760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Bézierova</a:t>
            </a:r>
            <a:r>
              <a:rPr lang="cs-CZ" dirty="0"/>
              <a:t> křivka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CA4638-26DA-4E32-A6CD-D32D7620B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Základní objekt vektorové grafiky</a:t>
            </a:r>
          </a:p>
          <a:p>
            <a:r>
              <a:rPr lang="cs-CZ" dirty="0"/>
              <a:t>Podle Francouzského matematika </a:t>
            </a:r>
            <a:r>
              <a:rPr lang="cs-CZ" dirty="0" err="1"/>
              <a:t>Béziera</a:t>
            </a:r>
            <a:r>
              <a:rPr lang="cs-CZ" dirty="0"/>
              <a:t>, jsme schopni pomocí čtyř bodů popsat libovolný úsek křivky.</a:t>
            </a:r>
          </a:p>
          <a:p>
            <a:r>
              <a:rPr lang="cs-CZ" dirty="0"/>
              <a:t>Popsána pomocí dvou bodů, které určití tvar křivky (kontrolní body)</a:t>
            </a:r>
          </a:p>
          <a:p>
            <a:r>
              <a:rPr lang="cs-CZ" dirty="0"/>
              <a:t>A dvou dalších, které určují konec a začátek (kontrolní body)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ACCBEDD-F02D-4320-979F-2448C4C70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726" y="4317330"/>
            <a:ext cx="5403427" cy="290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2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8D7885-7152-459F-89BF-5C534E63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Výhody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43A6C4-3712-400D-AD7D-B63094C27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Je možno zmenšovat a zvětšovat obrázky beze ztráty kvality</a:t>
            </a:r>
          </a:p>
          <a:p>
            <a:r>
              <a:rPr lang="cs-CZ" sz="3200" dirty="0"/>
              <a:t>Méně náročnější na paměť než rastrová grafika</a:t>
            </a:r>
          </a:p>
          <a:p>
            <a:r>
              <a:rPr lang="cs-CZ" sz="3200" dirty="0"/>
              <a:t>Možná práce s jednotlivými objekty zvlášť</a:t>
            </a:r>
          </a:p>
        </p:txBody>
      </p:sp>
    </p:spTree>
    <p:extLst>
      <p:ext uri="{BB962C8B-B14F-4D97-AF65-F5344CB8AC3E}">
        <p14:creationId xmlns:p14="http://schemas.microsoft.com/office/powerpoint/2010/main" val="123126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80BA1C-55B8-4263-B6C8-811F43C6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Nevýhody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7724EC-44D0-45EE-9ACA-310445B7E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Složité pořízení obrázku (nejsou vektorové fotoaparáty)</a:t>
            </a:r>
          </a:p>
          <a:p>
            <a:r>
              <a:rPr lang="cs-CZ" sz="2400" dirty="0"/>
              <a:t>Nemožnost realistického zobrazení (vektorové monitory)</a:t>
            </a:r>
          </a:p>
          <a:p>
            <a:r>
              <a:rPr lang="cs-CZ" sz="2400" dirty="0"/>
              <a:t>Překročí-li složitost grafického objektu určitou mez, začne být vektorová grafika náročnější na operační paměť a procesor než grafika bitmapová</a:t>
            </a:r>
          </a:p>
        </p:txBody>
      </p:sp>
    </p:spTree>
    <p:extLst>
      <p:ext uri="{BB962C8B-B14F-4D97-AF65-F5344CB8AC3E}">
        <p14:creationId xmlns:p14="http://schemas.microsoft.com/office/powerpoint/2010/main" val="422046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1D258E-0C75-4417-9012-9EE4CD91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Využití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E87415-2487-4279-8B0D-5C8D2E843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Fonty</a:t>
            </a:r>
          </a:p>
          <a:p>
            <a:r>
              <a:rPr lang="cs-CZ" sz="2400" dirty="0"/>
              <a:t>Loga</a:t>
            </a:r>
          </a:p>
          <a:p>
            <a:r>
              <a:rPr lang="cs-CZ" sz="2400" dirty="0"/>
              <a:t>Ilustrace</a:t>
            </a:r>
          </a:p>
          <a:p>
            <a:r>
              <a:rPr lang="cs-CZ" sz="2400" dirty="0"/>
              <a:t>počítačová animace</a:t>
            </a:r>
          </a:p>
          <a:p>
            <a:r>
              <a:rPr lang="cs-CZ" sz="2400" dirty="0"/>
              <a:t>Diagramy</a:t>
            </a:r>
          </a:p>
          <a:p>
            <a:r>
              <a:rPr lang="cs-CZ" sz="2400" dirty="0"/>
              <a:t>návrhářské (CAD) systémy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7107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973D48-7D5B-4E3F-B3F4-6CE4A42A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0C1918-9FF1-488E-9819-2DEC9009A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Adobe </a:t>
            </a:r>
            <a:r>
              <a:rPr lang="cs-CZ" sz="2400" dirty="0" err="1"/>
              <a:t>Ilustrator</a:t>
            </a:r>
            <a:endParaRPr lang="cs-CZ" sz="2400" dirty="0"/>
          </a:p>
          <a:p>
            <a:r>
              <a:rPr lang="cs-CZ" sz="2400" dirty="0" err="1"/>
              <a:t>Adbobe</a:t>
            </a:r>
            <a:r>
              <a:rPr lang="cs-CZ" sz="2400" dirty="0"/>
              <a:t> </a:t>
            </a:r>
            <a:r>
              <a:rPr lang="cs-CZ" sz="2400" dirty="0" err="1"/>
              <a:t>Photosop</a:t>
            </a:r>
            <a:endParaRPr lang="cs-CZ" sz="2400" dirty="0"/>
          </a:p>
          <a:p>
            <a:r>
              <a:rPr lang="cs-CZ" sz="2400" dirty="0"/>
              <a:t>Corel </a:t>
            </a:r>
            <a:r>
              <a:rPr lang="cs-CZ" sz="2400" dirty="0" err="1"/>
              <a:t>Draw</a:t>
            </a:r>
            <a:endParaRPr lang="cs-CZ" sz="2400" dirty="0"/>
          </a:p>
          <a:p>
            <a:r>
              <a:rPr lang="cs-CZ" sz="2400" dirty="0" err="1"/>
              <a:t>Zoner</a:t>
            </a:r>
            <a:r>
              <a:rPr lang="cs-CZ" sz="2400" dirty="0"/>
              <a:t> </a:t>
            </a:r>
            <a:r>
              <a:rPr lang="cs-CZ" sz="2400" dirty="0" err="1"/>
              <a:t>Callisto</a:t>
            </a:r>
            <a:endParaRPr lang="cs-CZ" sz="2400" dirty="0"/>
          </a:p>
          <a:p>
            <a:r>
              <a:rPr lang="cs-CZ" sz="2400" dirty="0" err="1"/>
              <a:t>Inkscape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258640585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61</TotalTime>
  <Words>357</Words>
  <Application>Microsoft Office PowerPoint</Application>
  <PresentationFormat>Širokoúhlá obrazovka</PresentationFormat>
  <Paragraphs>66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4" baseType="lpstr">
      <vt:lpstr>Franklin Gothic Book</vt:lpstr>
      <vt:lpstr>Oříznutí</vt:lpstr>
      <vt:lpstr>Vektrová grafika</vt:lpstr>
      <vt:lpstr>O co jde?</vt:lpstr>
      <vt:lpstr>Vektor X Rastr</vt:lpstr>
      <vt:lpstr>Vektorové objekty</vt:lpstr>
      <vt:lpstr>Bézierova křivka</vt:lpstr>
      <vt:lpstr>Výhody</vt:lpstr>
      <vt:lpstr>Nevýhody</vt:lpstr>
      <vt:lpstr>Využití</vt:lpstr>
      <vt:lpstr>Programy</vt:lpstr>
      <vt:lpstr>Formáty</vt:lpstr>
      <vt:lpstr>Barevné modely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Vektrová grafika</dc:title>
  <dc:creator>Vit Farka</dc:creator>
  <cp:lastModifiedBy>Vit Farka</cp:lastModifiedBy>
  <cp:revision>14</cp:revision>
  <dcterms:created xsi:type="dcterms:W3CDTF">2022-11-30T18:16:10Z</dcterms:created>
  <dcterms:modified xsi:type="dcterms:W3CDTF">2022-12-05T17:47:12Z</dcterms:modified>
</cp:coreProperties>
</file>