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0A0C9090-EC24-4A28-B734-D4FAD367427B}">
          <p14:sldIdLst>
            <p14:sldId id="256"/>
            <p14:sldId id="260"/>
            <p14:sldId id="259"/>
            <p14:sldId id="261"/>
            <p14:sldId id="262"/>
            <p14:sldId id="257"/>
            <p14:sldId id="25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68E30-CA13-4924-A4FC-7E77CF4684D1}" v="2" dt="2019-01-23T08:38:5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075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959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008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416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197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79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53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3962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13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59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49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861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926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452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684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378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8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DBF472-36FF-4E99-A1AA-FE0DAC9FC0AE}" type="datetimeFigureOut">
              <a:rPr lang="cs-CZ" smtClean="0"/>
              <a:t>23.01.2019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AEA7D4-4A9F-4E1E-8001-99A6F12676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304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/index.php?title=Zoner_Media_Files&amp;action=edit&amp;redlink=1" TargetMode="External"/><Relationship Id="rId3" Type="http://schemas.openxmlformats.org/officeDocument/2006/relationships/hyperlink" Target="https://cs.wikipedia.org/wiki/PostScript" TargetMode="External"/><Relationship Id="rId7" Type="http://schemas.openxmlformats.org/officeDocument/2006/relationships/hyperlink" Target="https://cs.wikipedia.org/wiki/Scalable_Vector_Graphic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wikipedia.org/w/index.php?title=.cdr&amp;action=edit&amp;redlink=1" TargetMode="External"/><Relationship Id="rId5" Type="http://schemas.openxmlformats.org/officeDocument/2006/relationships/hyperlink" Target="https://cs.wikipedia.org/w/index.php?title=Adobe_Illustrator_Artwork&amp;action=edit&amp;redlink=1" TargetMode="External"/><Relationship Id="rId4" Type="http://schemas.openxmlformats.org/officeDocument/2006/relationships/hyperlink" Target="https://cs.wikipedia.org/wiki/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A6E56-F6E4-46F8-B58C-7B175E56B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Vektorová grafika</a:t>
            </a:r>
            <a:br>
              <a:rPr lang="cs-CZ" dirty="0"/>
            </a:b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530A75C-A293-4CED-8D66-FF7C18515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302000"/>
            <a:ext cx="6987645" cy="1388534"/>
          </a:xfrm>
        </p:spPr>
        <p:txBody>
          <a:bodyPr/>
          <a:lstStyle/>
          <a:p>
            <a:r>
              <a:rPr lang="cs-CZ" dirty="0">
                <a:solidFill>
                  <a:srgbClr val="0070C0"/>
                </a:solidFill>
              </a:rPr>
              <a:t>Petr Zounek - 4ITA</a:t>
            </a:r>
          </a:p>
        </p:txBody>
      </p:sp>
    </p:spTree>
    <p:extLst>
      <p:ext uri="{BB962C8B-B14F-4D97-AF65-F5344CB8AC3E}">
        <p14:creationId xmlns:p14="http://schemas.microsoft.com/office/powerpoint/2010/main" val="72803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E4A23C-6E83-4F6A-AFE6-C4CD7B9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r>
              <a:rPr lang="cs-CZ" dirty="0"/>
              <a:t>Vektorová grafika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4AAEA4-5CE4-4C5F-8D46-5569C18F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27" y="612057"/>
            <a:ext cx="7152608" cy="3753466"/>
          </a:xfrm>
        </p:spPr>
        <p:txBody>
          <a:bodyPr>
            <a:normAutofit/>
          </a:bodyPr>
          <a:lstStyle/>
          <a:p>
            <a:r>
              <a:rPr lang="cs-CZ" b="1" dirty="0"/>
              <a:t>Vektorová grafika</a:t>
            </a:r>
            <a:r>
              <a:rPr lang="cs-CZ" dirty="0"/>
              <a:t> je jeden ze dvou základních způsobů reprezentace obrazových informací v počítačové grafice. </a:t>
            </a:r>
          </a:p>
          <a:p>
            <a:r>
              <a:rPr lang="cs-CZ" dirty="0"/>
              <a:t>Vektorový obrázek je složen ze základních, přesně definovaných útvarů, jako jsou body, přímky, křivky a mnohoúhelníky.</a:t>
            </a:r>
          </a:p>
        </p:txBody>
      </p:sp>
      <p:pic>
        <p:nvPicPr>
          <p:cNvPr id="4" name="Obrázek 4" descr="Obsah obrázku japonské posuvné dveře&#10;&#10;Popis vygenerovaný s vysokou mírou spolehlivosti">
            <a:extLst>
              <a:ext uri="{FF2B5EF4-FFF2-40B4-BE49-F238E27FC236}">
                <a16:creationId xmlns:a16="http://schemas.microsoft.com/office/drawing/2014/main" id="{68191D85-86D7-4202-ABE0-0072EA64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901" y="4553084"/>
            <a:ext cx="6035983" cy="16859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3140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39D543-22ED-4F4C-9BCF-97EF04AC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5726" y="1200299"/>
            <a:ext cx="10018713" cy="1752599"/>
          </a:xfrm>
        </p:spPr>
        <p:txBody>
          <a:bodyPr/>
          <a:lstStyle/>
          <a:p>
            <a:r>
              <a:rPr lang="cs-CZ" dirty="0" err="1"/>
              <a:t>Bézierova</a:t>
            </a:r>
            <a:r>
              <a:rPr lang="cs-CZ" dirty="0"/>
              <a:t> křivka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8E417B-D2F9-4E62-A861-15C7C649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323" y="2533500"/>
            <a:ext cx="10018713" cy="3124201"/>
          </a:xfrm>
        </p:spPr>
        <p:txBody>
          <a:bodyPr/>
          <a:lstStyle/>
          <a:p>
            <a:r>
              <a:rPr lang="cs-CZ" dirty="0"/>
              <a:t>Teoretickým základem vektorové grafiky je analytická geometrie. Obrázek není složen z jednotlivých bodů, ale z křivek – vektorů. Křivky spojují jednotlivé kotevní body a mohou mít definovanou výplň. Tyto čáry se nazývají </a:t>
            </a:r>
            <a:r>
              <a:rPr lang="cs-CZ" dirty="0" err="1"/>
              <a:t>Bézierovy</a:t>
            </a:r>
            <a:r>
              <a:rPr lang="cs-CZ" dirty="0"/>
              <a:t> křivky.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4C28345-8D59-45C4-9085-4945AAE7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26" y="878433"/>
            <a:ext cx="3723051" cy="20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2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57A46B1-BE77-48BD-9BC3-8E61FB2E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Formáty</a:t>
            </a:r>
            <a:endParaRPr lang="cs-CZ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59CF5E-F734-44F8-B50C-0F259AE3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30" y="1035769"/>
            <a:ext cx="7086600" cy="5216013"/>
          </a:xfrm>
        </p:spPr>
        <p:txBody>
          <a:bodyPr anchor="ctr">
            <a:normAutofit/>
          </a:bodyPr>
          <a:lstStyle/>
          <a:p>
            <a:r>
              <a:rPr lang="cs-CZ" sz="2000" u="sng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eps, .ps</a:t>
            </a:r>
            <a:r>
              <a:rPr lang="cs-CZ" sz="2000"/>
              <a:t> – PostScript</a:t>
            </a:r>
          </a:p>
          <a:p>
            <a:r>
              <a:rPr lang="cs-CZ" sz="2000">
                <a:hlinkClick r:id="rId4" tooltip="Pd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.pdf</a:t>
            </a:r>
            <a:r>
              <a:rPr lang="cs-CZ" sz="2000"/>
              <a:t> – Portable Document Format</a:t>
            </a:r>
          </a:p>
          <a:p>
            <a:r>
              <a:rPr lang="cs-CZ" sz="2000" dirty="0">
                <a:hlinkClick r:id="rId5" tooltip="Adobe Illustrator Artwork (stránka neexistuj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.ai</a:t>
            </a:r>
            <a:r>
              <a:rPr lang="cs-CZ" sz="2000" dirty="0"/>
              <a:t> – Adobe </a:t>
            </a:r>
            <a:r>
              <a:rPr lang="cs-CZ" sz="2000" dirty="0" err="1"/>
              <a:t>Illustrator</a:t>
            </a:r>
            <a:r>
              <a:rPr lang="cs-CZ" sz="2000" dirty="0"/>
              <a:t> </a:t>
            </a:r>
            <a:r>
              <a:rPr lang="cs-CZ" sz="2000" dirty="0" err="1"/>
              <a:t>Artwork</a:t>
            </a:r>
          </a:p>
          <a:p>
            <a:r>
              <a:rPr lang="cs-CZ" sz="2000" dirty="0">
                <a:hlinkClick r:id="rId6" tooltip=".cdr (stránka neexistuj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.cdr</a:t>
            </a:r>
            <a:r>
              <a:rPr lang="cs-CZ" sz="2000" dirty="0"/>
              <a:t> – Corel </a:t>
            </a:r>
            <a:r>
              <a:rPr lang="cs-CZ" sz="2000" dirty="0" err="1"/>
              <a:t>Draw</a:t>
            </a:r>
          </a:p>
          <a:p>
            <a:r>
              <a:rPr lang="cs-CZ" sz="2000" dirty="0">
                <a:hlinkClick r:id="rId7" tooltip="Scalable Vector Graph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.svg</a:t>
            </a:r>
            <a:r>
              <a:rPr lang="cs-CZ" sz="2000" dirty="0"/>
              <a:t> – </a:t>
            </a:r>
            <a:r>
              <a:rPr lang="cs-CZ" sz="2000" dirty="0" err="1"/>
              <a:t>Scalable</a:t>
            </a:r>
            <a:r>
              <a:rPr lang="cs-CZ" sz="2000" dirty="0"/>
              <a:t> </a:t>
            </a:r>
            <a:r>
              <a:rPr lang="cs-CZ" sz="2000" dirty="0" err="1"/>
              <a:t>Vector</a:t>
            </a:r>
            <a:r>
              <a:rPr lang="cs-CZ" sz="2000" dirty="0"/>
              <a:t> </a:t>
            </a:r>
            <a:r>
              <a:rPr lang="cs-CZ" sz="2000" dirty="0" err="1"/>
              <a:t>Graphics</a:t>
            </a:r>
          </a:p>
          <a:p>
            <a:r>
              <a:rPr lang="cs-CZ" sz="2000" dirty="0">
                <a:hlinkClick r:id="rId8" tooltip="Zoner Media Files (stránka neexistuj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.zmf</a:t>
            </a:r>
            <a:r>
              <a:rPr lang="cs-CZ" sz="2000" dirty="0"/>
              <a:t> – </a:t>
            </a:r>
            <a:r>
              <a:rPr lang="cs-CZ" sz="2000" dirty="0" err="1"/>
              <a:t>Zoner</a:t>
            </a:r>
            <a:r>
              <a:rPr lang="cs-CZ" sz="2000" dirty="0"/>
              <a:t> </a:t>
            </a:r>
            <a:r>
              <a:rPr lang="cs-CZ" sz="2000" dirty="0" err="1"/>
              <a:t>Callisto</a:t>
            </a:r>
          </a:p>
          <a:p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56391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B3478A-307A-4D55-B29C-6344EF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883" y="1305788"/>
            <a:ext cx="10018713" cy="1752599"/>
          </a:xfrm>
        </p:spPr>
        <p:txBody>
          <a:bodyPr/>
          <a:lstStyle/>
          <a:p>
            <a:r>
              <a:rPr lang="cs-CZ" dirty="0"/>
              <a:t>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E16105-A160-498C-BBAE-11263570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737" y="2428011"/>
            <a:ext cx="10018713" cy="3124201"/>
          </a:xfrm>
        </p:spPr>
        <p:txBody>
          <a:bodyPr/>
          <a:lstStyle/>
          <a:p>
            <a:r>
              <a:rPr lang="cs-CZ" dirty="0"/>
              <a:t>Vektorová grafika se používá zejména pro počítačovou sazbu, tvorbu ilustrací, diagramů a počítačových animací. </a:t>
            </a:r>
          </a:p>
        </p:txBody>
      </p:sp>
    </p:spTree>
    <p:extLst>
      <p:ext uri="{BB962C8B-B14F-4D97-AF65-F5344CB8AC3E}">
        <p14:creationId xmlns:p14="http://schemas.microsoft.com/office/powerpoint/2010/main" val="17461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D96757-5CBA-4ED0-AB84-3FB0B69F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 dirty="0"/>
              <a:t>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C5EADA-D97B-4BDE-920C-D95FB6608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20" y="3086098"/>
            <a:ext cx="10018713" cy="3124201"/>
          </a:xfrm>
        </p:spPr>
        <p:txBody>
          <a:bodyPr>
            <a:normAutofit/>
          </a:bodyPr>
          <a:lstStyle/>
          <a:p>
            <a:r>
              <a:rPr lang="cs-CZ" dirty="0"/>
              <a:t>Objekt lze zmenšovat nebo zvětšovat beze ztráty kvality</a:t>
            </a:r>
          </a:p>
          <a:p>
            <a:r>
              <a:rPr lang="cs-CZ" dirty="0"/>
              <a:t>Je možné pracovat s každým objektem v obrázku odděleně</a:t>
            </a:r>
          </a:p>
          <a:p>
            <a:r>
              <a:rPr lang="cs-CZ" dirty="0"/>
              <a:t>Výsledná paměťová náročnost obrázku je u jednolitých barevných obrázků menší, než při použití rastrového zápisu</a:t>
            </a:r>
          </a:p>
          <a:p>
            <a:pPr marL="0" indent="0">
              <a:buNone/>
            </a:pPr>
            <a:endParaRPr lang="cs-CZ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cs-CZ" sz="3600" dirty="0">
                <a:solidFill>
                  <a:schemeClr val="accent1"/>
                </a:solidFill>
              </a:rPr>
              <a:t>     + </a:t>
            </a:r>
            <a:r>
              <a:rPr lang="cs-CZ" sz="2600" dirty="0"/>
              <a:t>Snadná editace, hladké tvary, menší soubory</a:t>
            </a:r>
          </a:p>
          <a:p>
            <a:pPr marL="0" indent="0">
              <a:buNone/>
            </a:pPr>
            <a:endParaRPr lang="cs-CZ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cs-CZ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cs-CZ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9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754800-9BCD-4F8F-B4C7-A8128D6F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Nevýhody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72A632-582D-4615-9575-83F66378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Oproti rastrové grafice zpravidla složitější pořízení obrázku</a:t>
            </a:r>
          </a:p>
          <a:p>
            <a:r>
              <a:rPr lang="cs-CZ" dirty="0"/>
              <a:t>Překročí-li složitost grafického objektu určitou mez, začne být vektorová grafika náročnější na operační paměť a procesor než grafika bitmapová.</a:t>
            </a:r>
          </a:p>
          <a:p>
            <a:r>
              <a:rPr lang="cs-CZ" dirty="0"/>
              <a:t>Nehodí se na zápis složitých barevných ploch - například fotografie nebo hieroglyfy</a:t>
            </a:r>
          </a:p>
        </p:txBody>
      </p:sp>
    </p:spTree>
    <p:extLst>
      <p:ext uri="{BB962C8B-B14F-4D97-AF65-F5344CB8AC3E}">
        <p14:creationId xmlns:p14="http://schemas.microsoft.com/office/powerpoint/2010/main" val="8421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4">
            <a:extLst>
              <a:ext uri="{FF2B5EF4-FFF2-40B4-BE49-F238E27FC236}">
                <a16:creationId xmlns:a16="http://schemas.microsoft.com/office/drawing/2014/main" id="{B990E33E-FFFE-47C3-B888-49CCBB89A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5" r="-2" b="-2"/>
          <a:stretch/>
        </p:blipFill>
        <p:spPr>
          <a:xfrm>
            <a:off x="6892924" y="10"/>
            <a:ext cx="5299077" cy="6857990"/>
          </a:xfrm>
          <a:custGeom>
            <a:avLst/>
            <a:gdLst>
              <a:gd name="connsiteX0" fmla="*/ 836871 w 5299077"/>
              <a:gd name="connsiteY0" fmla="*/ 0 h 6858000"/>
              <a:gd name="connsiteX1" fmla="*/ 5299077 w 5299077"/>
              <a:gd name="connsiteY1" fmla="*/ 0 h 6858000"/>
              <a:gd name="connsiteX2" fmla="*/ 5299077 w 5299077"/>
              <a:gd name="connsiteY2" fmla="*/ 6858000 h 6858000"/>
              <a:gd name="connsiteX3" fmla="*/ 1911312 w 5299077"/>
              <a:gd name="connsiteY3" fmla="*/ 6858000 h 6858000"/>
              <a:gd name="connsiteX4" fmla="*/ 0 w 5299077"/>
              <a:gd name="connsiteY4" fmla="*/ 5333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2BA16EE-16F4-49B4-B89F-7FB6D64A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655" y="2481197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Toť vše přátelé</a:t>
            </a:r>
            <a:endParaRPr lang="cs-CZ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D3C314-DB03-455B-B0FF-5934ED22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184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Modrá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20</TotalTime>
  <Words>90</Words>
  <Application>Microsoft Office PowerPoint</Application>
  <PresentationFormat>Širokoúhlá obrazovka</PresentationFormat>
  <Paragraphs>28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Paralaxa</vt:lpstr>
      <vt:lpstr>Vektorová grafika </vt:lpstr>
      <vt:lpstr>Vektorová grafika </vt:lpstr>
      <vt:lpstr>Bézierova křivka </vt:lpstr>
      <vt:lpstr>Formáty</vt:lpstr>
      <vt:lpstr>Využití</vt:lpstr>
      <vt:lpstr>Výhody</vt:lpstr>
      <vt:lpstr>Nevýhody</vt:lpstr>
      <vt:lpstr>Toť vše přátelé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Vektorová grafika </dc:title>
  <dc:creator>Zounek Petr</dc:creator>
  <cp:lastModifiedBy>Zounek Petr</cp:lastModifiedBy>
  <cp:revision>54</cp:revision>
  <dcterms:created xsi:type="dcterms:W3CDTF">2019-01-21T22:00:24Z</dcterms:created>
  <dcterms:modified xsi:type="dcterms:W3CDTF">2019-01-23T08:48:45Z</dcterms:modified>
</cp:coreProperties>
</file>