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73" r:id="rId11"/>
    <p:sldId id="264" r:id="rId12"/>
    <p:sldId id="270" r:id="rId13"/>
    <p:sldId id="265" r:id="rId14"/>
    <p:sldId id="266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5CA10777-D24B-4965-86FA-77A46BD5FD09}">
          <p14:sldIdLst>
            <p14:sldId id="269"/>
            <p14:sldId id="257"/>
            <p14:sldId id="258"/>
            <p14:sldId id="259"/>
            <p14:sldId id="260"/>
            <p14:sldId id="261"/>
            <p14:sldId id="262"/>
            <p14:sldId id="263"/>
            <p14:sldId id="272"/>
            <p14:sldId id="273"/>
            <p14:sldId id="264"/>
            <p14:sldId id="270"/>
            <p14:sldId id="265"/>
            <p14:sldId id="266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8CBAFF-58DB-97CB-8393-D79B3DC5FBAF}" v="11" dt="2024-10-06T17:15:53.6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skript auf einem Bildschirm">
            <a:extLst>
              <a:ext uri="{FF2B5EF4-FFF2-40B4-BE49-F238E27FC236}">
                <a16:creationId xmlns:a16="http://schemas.microsoft.com/office/drawing/2014/main" id="{7840B9B2-9768-CF06-99B1-E05AF7838C3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r="10999" b="-2"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87FD74A2-53CD-4585-F050-F02840FF7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2"/>
            <a:ext cx="6858000" cy="2900518"/>
          </a:xfrm>
        </p:spPr>
        <p:txBody>
          <a:bodyPr>
            <a:normAutofit/>
          </a:bodyPr>
          <a:lstStyle/>
          <a:p>
            <a:r>
              <a:rPr lang="cs-CZ">
                <a:solidFill>
                  <a:srgbClr val="FFFFFF"/>
                </a:solidFill>
              </a:rPr>
              <a:t>HTML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C6F7E8D-DE76-4A08-F6B0-84328CA4B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159404"/>
            <a:ext cx="6858000" cy="109839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cs-CZ">
                <a:solidFill>
                  <a:srgbClr val="FFFFFF"/>
                </a:solidFill>
              </a:rPr>
              <a:t>Petr Mikyska</a:t>
            </a:r>
          </a:p>
          <a:p>
            <a:pPr>
              <a:lnSpc>
                <a:spcPct val="90000"/>
              </a:lnSpc>
            </a:pPr>
            <a:r>
              <a:rPr lang="cs-CZ">
                <a:solidFill>
                  <a:srgbClr val="FFFFFF"/>
                </a:solidFill>
              </a:rPr>
              <a:t>4ITA</a:t>
            </a:r>
          </a:p>
        </p:txBody>
      </p:sp>
    </p:spTree>
    <p:extLst>
      <p:ext uri="{BB962C8B-B14F-4D97-AF65-F5344CB8AC3E}">
        <p14:creationId xmlns:p14="http://schemas.microsoft.com/office/powerpoint/2010/main" val="36567561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cs-CZ" sz="3500"/>
              <a:t>Nepárové tagy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lang="cs-CZ" sz="1700"/>
              <a:t>Nepárové tagy jsou HTML značky, které nemají koncový tag.</a:t>
            </a:r>
          </a:p>
          <a:p>
            <a:r>
              <a:rPr lang="cs-CZ" sz="1700"/>
              <a:t>Příklad: &lt;img&gt; (obrázek), &lt;br&gt; (zalomení řádku), &lt;hr&gt; (vodorovná čára).</a:t>
            </a:r>
          </a:p>
          <a:p>
            <a:r>
              <a:rPr lang="cs-CZ" sz="1700"/>
              <a:t>Tyto tagy samy o sobě reprezentují celý prvek a neuzavírají žádný obsah.</a:t>
            </a:r>
          </a:p>
        </p:txBody>
      </p:sp>
      <p:pic>
        <p:nvPicPr>
          <p:cNvPr id="5" name="Picture 4" descr="Počítačový skript na obrazovce">
            <a:extLst>
              <a:ext uri="{FF2B5EF4-FFF2-40B4-BE49-F238E27FC236}">
                <a16:creationId xmlns:a16="http://schemas.microsoft.com/office/drawing/2014/main" id="{CDF8CF7D-CD6F-4546-B319-1B2B4CBFFB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512" r="47937" b="-2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376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Počítačový skript na obrazovce">
            <a:extLst>
              <a:ext uri="{FF2B5EF4-FFF2-40B4-BE49-F238E27FC236}">
                <a16:creationId xmlns:a16="http://schemas.microsoft.com/office/drawing/2014/main" id="{055C342F-AA57-337C-8C31-085EAF9ADB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041" r="50465" b="-2"/>
          <a:stretch/>
        </p:blipFill>
        <p:spPr>
          <a:xfrm>
            <a:off x="20" y="-2"/>
            <a:ext cx="4057627" cy="6858002"/>
          </a:xfrm>
          <a:prstGeom prst="rect">
            <a:avLst/>
          </a:prstGeom>
        </p:spPr>
      </p:pic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7647" y="-1"/>
            <a:ext cx="508635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6487" y="405685"/>
            <a:ext cx="4098726" cy="1559301"/>
          </a:xfrm>
        </p:spPr>
        <p:txBody>
          <a:bodyPr>
            <a:normAutofit/>
          </a:bodyPr>
          <a:lstStyle/>
          <a:p>
            <a:r>
              <a:rPr lang="cs-CZ" sz="3500"/>
              <a:t>Formuláře v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6487" y="2743200"/>
            <a:ext cx="3935505" cy="3496878"/>
          </a:xfrm>
        </p:spPr>
        <p:txBody>
          <a:bodyPr anchor="ctr">
            <a:normAutofit/>
          </a:bodyPr>
          <a:lstStyle/>
          <a:p>
            <a:endParaRPr lang="cs-CZ" sz="1700" dirty="0"/>
          </a:p>
          <a:p>
            <a:r>
              <a:rPr lang="cs-CZ" sz="1700" dirty="0"/>
              <a:t>Základní značky:</a:t>
            </a:r>
          </a:p>
          <a:p>
            <a:r>
              <a:rPr lang="cs-CZ" sz="1700" dirty="0"/>
              <a:t>&lt;</a:t>
            </a:r>
            <a:r>
              <a:rPr lang="cs-CZ" sz="1700" dirty="0" err="1"/>
              <a:t>form</a:t>
            </a:r>
            <a:r>
              <a:rPr lang="cs-CZ" sz="1700" dirty="0"/>
              <a:t> </a:t>
            </a:r>
            <a:r>
              <a:rPr lang="cs-CZ" sz="1700" dirty="0" err="1"/>
              <a:t>action</a:t>
            </a:r>
            <a:r>
              <a:rPr lang="cs-CZ" sz="1700" dirty="0"/>
              <a:t>='/</a:t>
            </a:r>
            <a:r>
              <a:rPr lang="cs-CZ" sz="1700" dirty="0" err="1"/>
              <a:t>submit</a:t>
            </a:r>
            <a:r>
              <a:rPr lang="cs-CZ" sz="1700" dirty="0"/>
              <a:t>' </a:t>
            </a:r>
            <a:r>
              <a:rPr lang="cs-CZ" sz="1700" dirty="0" err="1"/>
              <a:t>method</a:t>
            </a:r>
            <a:r>
              <a:rPr lang="cs-CZ" sz="1700" dirty="0"/>
              <a:t>='post‘&gt;</a:t>
            </a:r>
            <a:br>
              <a:rPr lang="cs-CZ" sz="1700" dirty="0"/>
            </a:br>
            <a:r>
              <a:rPr lang="cs-CZ" sz="1700" dirty="0"/>
              <a:t>&lt;input type='text' </a:t>
            </a:r>
            <a:r>
              <a:rPr lang="cs-CZ" sz="1700" dirty="0" err="1"/>
              <a:t>name</a:t>
            </a:r>
            <a:r>
              <a:rPr lang="cs-CZ" sz="1700" dirty="0"/>
              <a:t>='</a:t>
            </a:r>
            <a:r>
              <a:rPr lang="cs-CZ" sz="1700" dirty="0" err="1"/>
              <a:t>jmeno</a:t>
            </a:r>
            <a:r>
              <a:rPr lang="cs-CZ" sz="1700" dirty="0"/>
              <a:t>‘&gt;</a:t>
            </a:r>
            <a:br>
              <a:rPr lang="cs-CZ" sz="1700" dirty="0"/>
            </a:br>
            <a:r>
              <a:rPr lang="cs-CZ" sz="1700" dirty="0"/>
              <a:t>&lt;</a:t>
            </a:r>
            <a:r>
              <a:rPr lang="cs-CZ" sz="1700" dirty="0" err="1"/>
              <a:t>button</a:t>
            </a:r>
            <a:r>
              <a:rPr lang="cs-CZ" sz="1700" dirty="0"/>
              <a:t> type='</a:t>
            </a:r>
            <a:r>
              <a:rPr lang="cs-CZ" sz="1700" dirty="0" err="1"/>
              <a:t>submit</a:t>
            </a:r>
            <a:r>
              <a:rPr lang="cs-CZ" sz="1700" dirty="0"/>
              <a:t>'&gt;Odeslat&lt;/</a:t>
            </a:r>
            <a:r>
              <a:rPr lang="cs-CZ" sz="1700" dirty="0" err="1"/>
              <a:t>button</a:t>
            </a:r>
            <a:r>
              <a:rPr lang="cs-CZ" sz="1700" dirty="0"/>
              <a:t>&gt;</a:t>
            </a:r>
            <a:br>
              <a:rPr lang="cs-CZ" sz="1700" dirty="0"/>
            </a:br>
            <a:r>
              <a:rPr lang="cs-CZ" sz="1700" dirty="0"/>
              <a:t>&lt;/</a:t>
            </a:r>
            <a:r>
              <a:rPr lang="cs-CZ" sz="1700" dirty="0" err="1"/>
              <a:t>form</a:t>
            </a:r>
            <a:r>
              <a:rPr lang="cs-CZ" sz="1700" dirty="0"/>
              <a:t>&gt;</a:t>
            </a:r>
          </a:p>
          <a:p>
            <a:r>
              <a:rPr lang="cs-CZ" sz="1700" dirty="0"/>
              <a:t>Metody odesílání: </a:t>
            </a:r>
            <a:br>
              <a:rPr lang="cs-CZ" sz="1700" dirty="0"/>
            </a:br>
            <a:r>
              <a:rPr lang="cs-CZ" sz="1700" dirty="0"/>
              <a:t>GET – získání dat ze serveru </a:t>
            </a:r>
            <a:br>
              <a:rPr lang="cs-CZ" sz="1700" dirty="0"/>
            </a:br>
            <a:r>
              <a:rPr lang="cs-CZ" sz="1700" dirty="0"/>
              <a:t>POST – odeslání dat na server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EAC6F87-D243-F0A3-48F4-C20F9036C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50" y="762001"/>
            <a:ext cx="4000647" cy="1708242"/>
          </a:xfrm>
        </p:spPr>
        <p:txBody>
          <a:bodyPr anchor="ctr">
            <a:normAutofit/>
          </a:bodyPr>
          <a:lstStyle/>
          <a:p>
            <a:r>
              <a:rPr lang="cs-CZ" sz="3500"/>
              <a:t>Formuláře v HTML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84F6FE5-95EA-EA42-27F1-AC842F383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350" y="2470244"/>
            <a:ext cx="4000647" cy="3769835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cs-CZ" sz="1200" dirty="0"/>
              <a:t>Vstupní prvky:</a:t>
            </a:r>
            <a:br>
              <a:rPr lang="cs-CZ" sz="1200" dirty="0"/>
            </a:br>
            <a:br>
              <a:rPr lang="cs-CZ" sz="1200" dirty="0"/>
            </a:br>
            <a:r>
              <a:rPr lang="cs-CZ" sz="1200" dirty="0"/>
              <a:t>1. Textové pole (&lt;input type = „text“&gt;)</a:t>
            </a:r>
            <a:br>
              <a:rPr lang="cs-CZ" sz="1200" dirty="0"/>
            </a:br>
            <a:br>
              <a:rPr lang="cs-CZ" sz="1200" dirty="0"/>
            </a:br>
            <a:r>
              <a:rPr lang="cs-CZ" sz="1200" dirty="0"/>
              <a:t>2. Heslo (&lt;input type = „</a:t>
            </a:r>
            <a:r>
              <a:rPr lang="cs-CZ" sz="1200" dirty="0" err="1"/>
              <a:t>password</a:t>
            </a:r>
            <a:r>
              <a:rPr lang="cs-CZ" sz="1200" dirty="0"/>
              <a:t>“&gt;)</a:t>
            </a:r>
            <a:br>
              <a:rPr lang="cs-CZ" sz="1200" dirty="0"/>
            </a:br>
            <a:br>
              <a:rPr lang="cs-CZ" sz="1200" dirty="0"/>
            </a:br>
            <a:r>
              <a:rPr lang="cs-CZ" sz="1200" dirty="0"/>
              <a:t>3. E-mail (&lt;input type = „email“&gt;)</a:t>
            </a:r>
            <a:br>
              <a:rPr lang="cs-CZ" sz="1200" dirty="0"/>
            </a:br>
            <a:br>
              <a:rPr lang="cs-CZ" sz="1200" dirty="0"/>
            </a:br>
            <a:r>
              <a:rPr lang="cs-CZ" sz="1200" dirty="0"/>
              <a:t>4. </a:t>
            </a:r>
            <a:r>
              <a:rPr lang="cs-CZ" sz="1200" dirty="0" err="1"/>
              <a:t>Okdaz</a:t>
            </a:r>
            <a:r>
              <a:rPr lang="cs-CZ" sz="1200" dirty="0"/>
              <a:t> (&lt;input type = „</a:t>
            </a:r>
            <a:r>
              <a:rPr lang="cs-CZ" sz="1200" dirty="0" err="1"/>
              <a:t>url</a:t>
            </a:r>
            <a:r>
              <a:rPr lang="cs-CZ" sz="1200" dirty="0"/>
              <a:t>“&gt;)</a:t>
            </a:r>
            <a:br>
              <a:rPr lang="cs-CZ" sz="1200" dirty="0"/>
            </a:br>
            <a:br>
              <a:rPr lang="cs-CZ" sz="1200" dirty="0"/>
            </a:br>
            <a:r>
              <a:rPr lang="cs-CZ" sz="1200" dirty="0"/>
              <a:t>5. Číslo (&lt;input type = „</a:t>
            </a:r>
            <a:r>
              <a:rPr lang="cs-CZ" sz="1200" dirty="0" err="1"/>
              <a:t>number</a:t>
            </a:r>
            <a:r>
              <a:rPr lang="cs-CZ" sz="1200" dirty="0"/>
              <a:t>“&gt;)</a:t>
            </a:r>
            <a:br>
              <a:rPr lang="cs-CZ" sz="1200" dirty="0"/>
            </a:br>
            <a:br>
              <a:rPr lang="cs-CZ" sz="1200" dirty="0"/>
            </a:br>
            <a:r>
              <a:rPr lang="cs-CZ" sz="1200" dirty="0"/>
              <a:t>6. Zaškrtávací pole (&lt;input type = „checkbox“&gt;)</a:t>
            </a:r>
            <a:br>
              <a:rPr lang="cs-CZ" sz="1200" dirty="0"/>
            </a:br>
            <a:br>
              <a:rPr lang="cs-CZ" sz="1200" dirty="0"/>
            </a:br>
            <a:r>
              <a:rPr lang="cs-CZ" sz="1200" dirty="0"/>
              <a:t>7. Radiové tlačítka (&lt;input type = „</a:t>
            </a:r>
            <a:r>
              <a:rPr lang="cs-CZ" sz="1200" dirty="0" err="1"/>
              <a:t>radio</a:t>
            </a:r>
            <a:r>
              <a:rPr lang="cs-CZ" sz="1200" dirty="0"/>
              <a:t>“&gt;)</a:t>
            </a:r>
            <a:br>
              <a:rPr lang="cs-CZ" sz="1200" dirty="0"/>
            </a:br>
            <a:br>
              <a:rPr lang="cs-CZ" sz="1200" dirty="0"/>
            </a:br>
            <a:r>
              <a:rPr lang="cs-CZ" sz="1200" dirty="0"/>
              <a:t>8. Tlačítko pro odeslání (&lt;input type = „</a:t>
            </a:r>
            <a:r>
              <a:rPr lang="cs-CZ" sz="1200" dirty="0" err="1"/>
              <a:t>submit</a:t>
            </a:r>
            <a:r>
              <a:rPr lang="cs-CZ" sz="1200" dirty="0"/>
              <a:t>“&gt;)</a:t>
            </a:r>
            <a:br>
              <a:rPr lang="cs-CZ" sz="1200" dirty="0"/>
            </a:br>
            <a:br>
              <a:rPr lang="cs-CZ" sz="1200" dirty="0"/>
            </a:br>
            <a:r>
              <a:rPr lang="cs-CZ" sz="1200" dirty="0"/>
              <a:t>9. Tlačítko pro resetování (&lt;input type = „reset“&gt;)</a:t>
            </a:r>
            <a:br>
              <a:rPr lang="cs-CZ" sz="1200" dirty="0"/>
            </a:br>
            <a:br>
              <a:rPr lang="cs-CZ" sz="1200" dirty="0"/>
            </a:br>
            <a:r>
              <a:rPr lang="cs-CZ" sz="1200" dirty="0"/>
              <a:t>10. Textová oblast (&lt;</a:t>
            </a:r>
            <a:r>
              <a:rPr lang="cs-CZ" sz="1200" dirty="0" err="1"/>
              <a:t>textarea</a:t>
            </a:r>
            <a:r>
              <a:rPr lang="cs-CZ" sz="1200" dirty="0"/>
              <a:t>&gt;)</a:t>
            </a:r>
            <a:br>
              <a:rPr lang="cs-CZ" sz="1200" dirty="0"/>
            </a:br>
            <a:endParaRPr lang="cs-CZ" sz="1200" dirty="0"/>
          </a:p>
        </p:txBody>
      </p:sp>
      <p:pic>
        <p:nvPicPr>
          <p:cNvPr id="7" name="Picture 4" descr="Počítačový skript na obrazovce">
            <a:extLst>
              <a:ext uri="{FF2B5EF4-FFF2-40B4-BE49-F238E27FC236}">
                <a16:creationId xmlns:a16="http://schemas.microsoft.com/office/drawing/2014/main" id="{D5E9293F-3624-BBB5-ECB6-85CAFF2DF5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349" r="50774" b="-1"/>
          <a:stretch/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1067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cs-CZ" sz="3500" dirty="0"/>
              <a:t>Multimédia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endParaRPr lang="cs-CZ" sz="1700" dirty="0"/>
          </a:p>
          <a:p>
            <a:r>
              <a:rPr lang="cs-CZ" sz="1700" dirty="0"/>
              <a:t>Vkládání videí: </a:t>
            </a:r>
          </a:p>
          <a:p>
            <a:pPr marL="0" indent="0">
              <a:buNone/>
            </a:pPr>
            <a:r>
              <a:rPr lang="cs-CZ" sz="1700" dirty="0"/>
              <a:t>	&lt;video </a:t>
            </a:r>
            <a:r>
              <a:rPr lang="cs-CZ" sz="1700"/>
              <a:t>controls</a:t>
            </a:r>
            <a:r>
              <a:rPr lang="cs-CZ" sz="1700" dirty="0"/>
              <a:t>&gt;</a:t>
            </a:r>
            <a:br>
              <a:rPr lang="cs-CZ" sz="1700" dirty="0"/>
            </a:br>
            <a:r>
              <a:rPr lang="cs-CZ" sz="1700" dirty="0"/>
              <a:t>	&lt;source </a:t>
            </a:r>
            <a:r>
              <a:rPr lang="cs-CZ" sz="1700"/>
              <a:t>src</a:t>
            </a:r>
            <a:r>
              <a:rPr lang="cs-CZ" sz="1700" dirty="0"/>
              <a:t>='video.mp4' type='video/mp4‘&gt;</a:t>
            </a:r>
            <a:br>
              <a:rPr lang="cs-CZ" sz="1700" dirty="0"/>
            </a:br>
            <a:r>
              <a:rPr lang="cs-CZ" sz="1700" dirty="0"/>
              <a:t>	&lt;/video&gt;</a:t>
            </a:r>
          </a:p>
          <a:p>
            <a:r>
              <a:rPr lang="cs-CZ" sz="1700" dirty="0"/>
              <a:t>Vkládání audia: </a:t>
            </a:r>
            <a:br>
              <a:rPr lang="cs-CZ" sz="1700" dirty="0"/>
            </a:br>
            <a:r>
              <a:rPr lang="cs-CZ" sz="1700" dirty="0"/>
              <a:t>&lt;audio </a:t>
            </a:r>
            <a:r>
              <a:rPr lang="cs-CZ" sz="1700"/>
              <a:t>controls</a:t>
            </a:r>
            <a:r>
              <a:rPr lang="cs-CZ" sz="1700" dirty="0"/>
              <a:t>&gt;</a:t>
            </a:r>
            <a:br>
              <a:rPr lang="cs-CZ" sz="1700" dirty="0"/>
            </a:br>
            <a:r>
              <a:rPr lang="cs-CZ" sz="1700" dirty="0"/>
              <a:t>&lt;source </a:t>
            </a:r>
            <a:r>
              <a:rPr lang="cs-CZ" sz="1700"/>
              <a:t>src</a:t>
            </a:r>
            <a:r>
              <a:rPr lang="cs-CZ" sz="1700" dirty="0"/>
              <a:t>='audio.mp3' type='audio/</a:t>
            </a:r>
            <a:r>
              <a:rPr lang="cs-CZ" sz="1700"/>
              <a:t>mpeg</a:t>
            </a:r>
            <a:r>
              <a:rPr lang="cs-CZ" sz="1700" dirty="0"/>
              <a:t>'&gt;</a:t>
            </a:r>
            <a:br>
              <a:rPr lang="cs-CZ" sz="1700" dirty="0"/>
            </a:br>
            <a:r>
              <a:rPr lang="cs-CZ" sz="1700" dirty="0"/>
              <a:t>&lt;/audio&gt;</a:t>
            </a:r>
          </a:p>
        </p:txBody>
      </p:sp>
      <p:pic>
        <p:nvPicPr>
          <p:cNvPr id="4" name="Picture 4" descr="Počítačový skript na obrazovce">
            <a:extLst>
              <a:ext uri="{FF2B5EF4-FFF2-40B4-BE49-F238E27FC236}">
                <a16:creationId xmlns:a16="http://schemas.microsoft.com/office/drawing/2014/main" id="{2DF9113B-9E28-C5C5-3E15-F2BB79DEF49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512" r="47937" b="-2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cs-CZ" sz="3500"/>
              <a:t>Pokročilé HTML5 prvky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endParaRPr lang="cs-CZ" sz="1700" dirty="0"/>
          </a:p>
          <a:p>
            <a:r>
              <a:rPr lang="cs-CZ" sz="1700"/>
              <a:t>Semantické</a:t>
            </a:r>
            <a:r>
              <a:rPr lang="cs-CZ" sz="1700" dirty="0"/>
              <a:t> značky: &lt;</a:t>
            </a:r>
            <a:r>
              <a:rPr lang="cs-CZ" sz="1700"/>
              <a:t>header</a:t>
            </a:r>
            <a:r>
              <a:rPr lang="cs-CZ" sz="1700" dirty="0"/>
              <a:t>&gt;, &lt;nav&gt;, &lt;</a:t>
            </a:r>
            <a:r>
              <a:rPr lang="cs-CZ" sz="1700"/>
              <a:t>article</a:t>
            </a:r>
            <a:r>
              <a:rPr lang="cs-CZ" sz="1700" dirty="0"/>
              <a:t>&gt;, &lt;</a:t>
            </a:r>
            <a:r>
              <a:rPr lang="cs-CZ" sz="1700"/>
              <a:t>section</a:t>
            </a:r>
            <a:r>
              <a:rPr lang="cs-CZ" sz="1700" dirty="0"/>
              <a:t>&gt;, &lt;</a:t>
            </a:r>
            <a:r>
              <a:rPr lang="cs-CZ" sz="1700"/>
              <a:t>footer</a:t>
            </a:r>
            <a:r>
              <a:rPr lang="cs-CZ" sz="1700" dirty="0"/>
              <a:t>&gt;</a:t>
            </a:r>
          </a:p>
          <a:p>
            <a:r>
              <a:rPr lang="cs-CZ" sz="1700" dirty="0"/>
              <a:t>Responsivní design: &lt;meta </a:t>
            </a:r>
            <a:r>
              <a:rPr lang="cs-CZ" sz="1700"/>
              <a:t>name</a:t>
            </a:r>
            <a:r>
              <a:rPr lang="cs-CZ" sz="1700" dirty="0"/>
              <a:t>='</a:t>
            </a:r>
            <a:r>
              <a:rPr lang="cs-CZ" sz="1700"/>
              <a:t>viewport</a:t>
            </a:r>
            <a:r>
              <a:rPr lang="cs-CZ" sz="1700" dirty="0"/>
              <a:t>' </a:t>
            </a:r>
            <a:r>
              <a:rPr lang="cs-CZ" sz="1700"/>
              <a:t>content</a:t>
            </a:r>
            <a:r>
              <a:rPr lang="cs-CZ" sz="1700" dirty="0"/>
              <a:t>='</a:t>
            </a:r>
            <a:r>
              <a:rPr lang="cs-CZ" sz="1700"/>
              <a:t>width</a:t>
            </a:r>
            <a:r>
              <a:rPr lang="cs-CZ" sz="1700" dirty="0"/>
              <a:t>=</a:t>
            </a:r>
            <a:r>
              <a:rPr lang="cs-CZ" sz="1700"/>
              <a:t>device-width</a:t>
            </a:r>
            <a:r>
              <a:rPr lang="cs-CZ" sz="1700" dirty="0"/>
              <a:t>, </a:t>
            </a:r>
            <a:r>
              <a:rPr lang="cs-CZ" sz="1700"/>
              <a:t>initial-scale</a:t>
            </a:r>
            <a:r>
              <a:rPr lang="cs-CZ" sz="1700" dirty="0"/>
              <a:t>=1'&gt;</a:t>
            </a:r>
          </a:p>
        </p:txBody>
      </p:sp>
      <p:pic>
        <p:nvPicPr>
          <p:cNvPr id="4" name="Picture 4" descr="Počítačový skript na obrazovce">
            <a:extLst>
              <a:ext uri="{FF2B5EF4-FFF2-40B4-BE49-F238E27FC236}">
                <a16:creationId xmlns:a16="http://schemas.microsoft.com/office/drawing/2014/main" id="{90D196C6-3B92-1447-6F11-EC9C8046DB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512" r="47937" b="-2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Počítačový skript na obrazovce">
            <a:extLst>
              <a:ext uri="{FF2B5EF4-FFF2-40B4-BE49-F238E27FC236}">
                <a16:creationId xmlns:a16="http://schemas.microsoft.com/office/drawing/2014/main" id="{2DF9113B-9E28-C5C5-3E15-F2BB79DEF49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0999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9144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BED5B16-67DA-D4DB-81E4-85BE24164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06" y="5317240"/>
            <a:ext cx="8408194" cy="744836"/>
          </a:xfrm>
        </p:spPr>
        <p:txBody>
          <a:bodyPr>
            <a:normAutofit/>
          </a:bodyPr>
          <a:lstStyle/>
          <a:p>
            <a:r>
              <a:rPr lang="cs-CZ" sz="3100">
                <a:solidFill>
                  <a:schemeClr val="tx1">
                    <a:lumMod val="85000"/>
                    <a:lumOff val="15000"/>
                  </a:schemeClr>
                </a:solidFill>
              </a:rPr>
              <a:t>Děkuji za pozornost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9144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9144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18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cs-CZ" sz="3500"/>
              <a:t>Co je HTML?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endParaRPr lang="cs-CZ" sz="1700" dirty="0"/>
          </a:p>
          <a:p>
            <a:r>
              <a:rPr lang="cs-CZ" sz="1700" b="1" dirty="0"/>
              <a:t>HTML</a:t>
            </a:r>
            <a:r>
              <a:rPr lang="cs-CZ" sz="1700" dirty="0"/>
              <a:t> (</a:t>
            </a:r>
            <a:r>
              <a:rPr lang="cs-CZ" sz="1700"/>
              <a:t>HyperText</a:t>
            </a:r>
            <a:r>
              <a:rPr lang="cs-CZ" sz="1700" dirty="0"/>
              <a:t> </a:t>
            </a:r>
            <a:r>
              <a:rPr lang="cs-CZ" sz="1700"/>
              <a:t>Markup</a:t>
            </a:r>
            <a:r>
              <a:rPr lang="cs-CZ" sz="1700" dirty="0"/>
              <a:t> </a:t>
            </a:r>
            <a:r>
              <a:rPr lang="cs-CZ" sz="1700"/>
              <a:t>Language</a:t>
            </a:r>
            <a:r>
              <a:rPr lang="cs-CZ" sz="1700" dirty="0"/>
              <a:t>) je základní značkovací jazyk pro tvorbu webových stránek, propojeny hypertextovými odkazy</a:t>
            </a:r>
          </a:p>
          <a:p>
            <a:r>
              <a:rPr lang="cs-CZ" sz="1700" b="1" dirty="0"/>
              <a:t>Historie</a:t>
            </a:r>
            <a:r>
              <a:rPr lang="cs-CZ" sz="1700" dirty="0"/>
              <a:t>: První verze byla vytvořena v roce 1993</a:t>
            </a:r>
          </a:p>
          <a:p>
            <a:r>
              <a:rPr lang="cs-CZ" sz="1700" b="1" dirty="0"/>
              <a:t>Funkce</a:t>
            </a:r>
            <a:r>
              <a:rPr lang="cs-CZ" sz="1700" dirty="0"/>
              <a:t>: HTML definuje strukturu obsahu webu</a:t>
            </a:r>
          </a:p>
        </p:txBody>
      </p:sp>
      <p:pic>
        <p:nvPicPr>
          <p:cNvPr id="5" name="Picture 4" descr="Počítačový skript na obrazovce">
            <a:extLst>
              <a:ext uri="{FF2B5EF4-FFF2-40B4-BE49-F238E27FC236}">
                <a16:creationId xmlns:a16="http://schemas.microsoft.com/office/drawing/2014/main" id="{F080E78E-DB35-E3E9-F0BE-634C73C637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512" r="47937" b="-2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cs-CZ" sz="3500"/>
              <a:t>Role HTML ve webu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endParaRPr lang="cs-CZ" sz="1700"/>
          </a:p>
          <a:p>
            <a:r>
              <a:rPr lang="cs-CZ" sz="1700"/>
              <a:t>HTML spolupracuje s CSS (styly) a JavaScriptem (interaktivita).</a:t>
            </a:r>
          </a:p>
          <a:p>
            <a:r>
              <a:rPr lang="cs-CZ" sz="1700"/>
              <a:t>HTML poskytuje strukturu, CSS design a JavaScript dynamické funkce.</a:t>
            </a:r>
          </a:p>
        </p:txBody>
      </p:sp>
      <p:pic>
        <p:nvPicPr>
          <p:cNvPr id="5" name="Picture 4" descr="Počítačový skript na obrazovce">
            <a:extLst>
              <a:ext uri="{FF2B5EF4-FFF2-40B4-BE49-F238E27FC236}">
                <a16:creationId xmlns:a16="http://schemas.microsoft.com/office/drawing/2014/main" id="{314B302F-1507-B57C-B02A-0C4F9F8DBC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512" r="47937" b="-2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očítačový skript na obrazovce">
            <a:extLst>
              <a:ext uri="{FF2B5EF4-FFF2-40B4-BE49-F238E27FC236}">
                <a16:creationId xmlns:a16="http://schemas.microsoft.com/office/drawing/2014/main" id="{7AA52AF2-7032-1F93-9E26-BD184860E4C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041" r="50465" b="-2"/>
          <a:stretch/>
        </p:blipFill>
        <p:spPr>
          <a:xfrm>
            <a:off x="20" y="-2"/>
            <a:ext cx="4057627" cy="6858002"/>
          </a:xfrm>
          <a:prstGeom prst="rect">
            <a:avLst/>
          </a:prstGeom>
        </p:spPr>
      </p:pic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7647" y="-1"/>
            <a:ext cx="508635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6487" y="405685"/>
            <a:ext cx="4098726" cy="1559301"/>
          </a:xfrm>
        </p:spPr>
        <p:txBody>
          <a:bodyPr>
            <a:normAutofit/>
          </a:bodyPr>
          <a:lstStyle/>
          <a:p>
            <a:r>
              <a:rPr lang="cs-CZ" sz="3500"/>
              <a:t>Základní struktura HTML dokumentu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6487" y="2743200"/>
            <a:ext cx="3935505" cy="3496878"/>
          </a:xfrm>
        </p:spPr>
        <p:txBody>
          <a:bodyPr anchor="ctr">
            <a:normAutofit/>
          </a:bodyPr>
          <a:lstStyle/>
          <a:p>
            <a:endParaRPr lang="cs-CZ" sz="1700" dirty="0"/>
          </a:p>
          <a:p>
            <a:r>
              <a:rPr lang="cs-CZ" sz="1700" dirty="0"/>
              <a:t>Struktura HTML:</a:t>
            </a:r>
          </a:p>
          <a:p>
            <a:r>
              <a:rPr lang="cs-CZ" sz="1700" dirty="0"/>
              <a:t>&lt;!</a:t>
            </a:r>
            <a:r>
              <a:rPr lang="cs-CZ" sz="1700" dirty="0" err="1"/>
              <a:t>DOCTYPEhtml</a:t>
            </a:r>
            <a:r>
              <a:rPr lang="cs-CZ" sz="1700" dirty="0"/>
              <a:t>&gt; </a:t>
            </a:r>
            <a:br>
              <a:rPr lang="cs-CZ" sz="1700" dirty="0"/>
            </a:br>
            <a:r>
              <a:rPr lang="cs-CZ" sz="1700" dirty="0"/>
              <a:t>&lt;html&gt;</a:t>
            </a:r>
            <a:br>
              <a:rPr lang="cs-CZ" sz="1700" dirty="0"/>
            </a:br>
            <a:r>
              <a:rPr lang="cs-CZ" sz="1700" dirty="0"/>
              <a:t>&lt;</a:t>
            </a:r>
            <a:r>
              <a:rPr lang="cs-CZ" sz="1700" dirty="0" err="1"/>
              <a:t>head</a:t>
            </a:r>
            <a:r>
              <a:rPr lang="cs-CZ" sz="1700" dirty="0"/>
              <a:t>&gt;</a:t>
            </a:r>
            <a:br>
              <a:rPr lang="cs-CZ" sz="1700" dirty="0"/>
            </a:br>
            <a:r>
              <a:rPr lang="cs-CZ" sz="1700" dirty="0"/>
              <a:t>&lt;</a:t>
            </a:r>
            <a:r>
              <a:rPr lang="cs-CZ" sz="1700" dirty="0" err="1"/>
              <a:t>title</a:t>
            </a:r>
            <a:r>
              <a:rPr lang="cs-CZ" sz="1700" dirty="0"/>
              <a:t>&gt;Titul </a:t>
            </a:r>
            <a:r>
              <a:rPr lang="cs-CZ" sz="1700" dirty="0" err="1"/>
              <a:t>tránky</a:t>
            </a:r>
            <a:r>
              <a:rPr lang="cs-CZ" sz="1700" dirty="0"/>
              <a:t>&lt;/</a:t>
            </a:r>
            <a:r>
              <a:rPr lang="cs-CZ" sz="1700" dirty="0" err="1"/>
              <a:t>title</a:t>
            </a:r>
            <a:r>
              <a:rPr lang="cs-CZ" sz="1700" dirty="0"/>
              <a:t>&gt;</a:t>
            </a:r>
            <a:br>
              <a:rPr lang="cs-CZ" sz="1700" dirty="0"/>
            </a:br>
            <a:r>
              <a:rPr lang="cs-CZ" sz="1700" dirty="0"/>
              <a:t>&lt;/</a:t>
            </a:r>
            <a:r>
              <a:rPr lang="cs-CZ" sz="1700" dirty="0" err="1"/>
              <a:t>head</a:t>
            </a:r>
            <a:r>
              <a:rPr lang="cs-CZ" sz="1700" dirty="0"/>
              <a:t>&gt;</a:t>
            </a:r>
            <a:br>
              <a:rPr lang="cs-CZ" sz="1700" dirty="0"/>
            </a:br>
            <a:r>
              <a:rPr lang="cs-CZ" sz="1700" dirty="0"/>
              <a:t>&lt;body&gt;Obsah stránky&lt;/body&gt;</a:t>
            </a:r>
            <a:br>
              <a:rPr lang="cs-CZ" sz="1700" dirty="0"/>
            </a:br>
            <a:r>
              <a:rPr lang="cs-CZ" sz="1700" dirty="0"/>
              <a:t>&lt;/html&gt;</a:t>
            </a:r>
          </a:p>
          <a:p>
            <a:r>
              <a:rPr lang="cs-CZ" sz="1700" dirty="0"/>
              <a:t>Hlavní prvky: &lt;html&gt;, &lt;</a:t>
            </a:r>
            <a:r>
              <a:rPr lang="cs-CZ" sz="1700" dirty="0" err="1"/>
              <a:t>head</a:t>
            </a:r>
            <a:r>
              <a:rPr lang="cs-CZ" sz="1700" dirty="0"/>
              <a:t>&gt;, &lt;</a:t>
            </a:r>
            <a:r>
              <a:rPr lang="cs-CZ" sz="1700" dirty="0" err="1"/>
              <a:t>title</a:t>
            </a:r>
            <a:r>
              <a:rPr lang="cs-CZ" sz="1700" dirty="0"/>
              <a:t>&gt;, &lt;body&gt;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 descr="Počítačový skript na obrazovce">
            <a:extLst>
              <a:ext uri="{FF2B5EF4-FFF2-40B4-BE49-F238E27FC236}">
                <a16:creationId xmlns:a16="http://schemas.microsoft.com/office/drawing/2014/main" id="{AA9F7285-09FD-F620-A67D-519A99021D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041" r="50465" b="-2"/>
          <a:stretch/>
        </p:blipFill>
        <p:spPr>
          <a:xfrm>
            <a:off x="20" y="-2"/>
            <a:ext cx="4057627" cy="6858002"/>
          </a:xfrm>
          <a:prstGeom prst="rect">
            <a:avLst/>
          </a:prstGeom>
        </p:spPr>
      </p:pic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7647" y="-1"/>
            <a:ext cx="508635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6487" y="405685"/>
            <a:ext cx="4098726" cy="15593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cs-CZ" sz="3500"/>
              <a:t>Základní HTML značky – Textové prvky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6487" y="2743200"/>
            <a:ext cx="3935505" cy="349687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cs-CZ" sz="1700" dirty="0"/>
          </a:p>
          <a:p>
            <a:r>
              <a:rPr lang="cs-CZ" sz="1700" dirty="0"/>
              <a:t>Nadpisy: &lt;h1&gt; až &lt;h6&gt;</a:t>
            </a:r>
          </a:p>
          <a:p>
            <a:r>
              <a:rPr lang="cs-CZ" sz="1700" dirty="0"/>
              <a:t>Odstavce: &lt;p&gt;</a:t>
            </a:r>
          </a:p>
          <a:p>
            <a:r>
              <a:rPr lang="cs-CZ" sz="1700" dirty="0"/>
              <a:t>Formátování textu: &lt;</a:t>
            </a:r>
            <a:r>
              <a:rPr lang="cs-CZ" sz="1700" dirty="0" err="1"/>
              <a:t>strong</a:t>
            </a:r>
            <a:r>
              <a:rPr lang="cs-CZ" sz="1700" dirty="0"/>
              <a:t>&gt;, &lt;</a:t>
            </a:r>
            <a:r>
              <a:rPr lang="cs-CZ" sz="1700" dirty="0" err="1"/>
              <a:t>em</a:t>
            </a:r>
            <a:r>
              <a:rPr lang="cs-CZ" sz="1700" dirty="0"/>
              <a:t>&gt;, &lt;b&gt;, &lt;i&gt;, &lt;u&gt;, &lt;s&gt;, &lt;sup&gt;, &lt;sub&gt;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31" name="Rectangle 27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cs-CZ" sz="3500"/>
              <a:t>Odkazy a obrázky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endParaRPr lang="cs-CZ" sz="1700"/>
          </a:p>
          <a:p>
            <a:r>
              <a:rPr lang="cs-CZ" sz="1700"/>
              <a:t>Odkazy: &lt;a href='url'&gt;Text odkazu&lt;/a&gt;</a:t>
            </a:r>
          </a:p>
          <a:p>
            <a:r>
              <a:rPr lang="cs-CZ" sz="1700"/>
              <a:t>Obrázky: &lt;img src='obrazek.jpg' alt='Popis obrázku'&gt;</a:t>
            </a:r>
          </a:p>
        </p:txBody>
      </p:sp>
      <p:pic>
        <p:nvPicPr>
          <p:cNvPr id="7" name="Picture 4" descr="Počítačový skript na obrazovce">
            <a:extLst>
              <a:ext uri="{FF2B5EF4-FFF2-40B4-BE49-F238E27FC236}">
                <a16:creationId xmlns:a16="http://schemas.microsoft.com/office/drawing/2014/main" id="{EA51449F-E723-D8B8-7EEF-8E532BCAA1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512" r="47937" b="-2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cs-CZ" sz="3500"/>
              <a:t>Seznamy v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endParaRPr lang="it-IT" sz="1700"/>
          </a:p>
          <a:p>
            <a:r>
              <a:rPr lang="it-IT" sz="1700"/>
              <a:t>Neuspořádaný seznam:</a:t>
            </a:r>
          </a:p>
          <a:p>
            <a:r>
              <a:rPr lang="it-IT" sz="1700"/>
              <a:t>&lt;ul&gt;</a:t>
            </a:r>
            <a:br>
              <a:rPr lang="it-IT" sz="1700"/>
            </a:br>
            <a:r>
              <a:rPr lang="it-IT" sz="1700"/>
              <a:t>&lt;li&gt;Položka 1&lt;/li&gt;</a:t>
            </a:r>
            <a:br>
              <a:rPr lang="it-IT" sz="1700"/>
            </a:br>
            <a:r>
              <a:rPr lang="it-IT" sz="1700"/>
              <a:t>&lt;li&gt;Položka 2&lt;/li&gt;</a:t>
            </a:r>
            <a:br>
              <a:rPr lang="it-IT" sz="1700"/>
            </a:br>
            <a:r>
              <a:rPr lang="it-IT" sz="1700"/>
              <a:t>&lt;/ul&gt;</a:t>
            </a:r>
          </a:p>
          <a:p>
            <a:r>
              <a:rPr lang="it-IT" sz="1700"/>
              <a:t>Uspořádaný seznam:</a:t>
            </a:r>
          </a:p>
          <a:p>
            <a:r>
              <a:rPr lang="it-IT" sz="1700"/>
              <a:t>&lt;ol&gt;</a:t>
            </a:r>
            <a:br>
              <a:rPr lang="it-IT" sz="1700"/>
            </a:br>
            <a:r>
              <a:rPr lang="it-IT" sz="1700"/>
              <a:t>&lt;li&gt;Položka 1&lt;/li&gt;</a:t>
            </a:r>
            <a:br>
              <a:rPr lang="it-IT" sz="1700"/>
            </a:br>
            <a:r>
              <a:rPr lang="it-IT" sz="1700"/>
              <a:t>&lt;li&gt;Položka 2&lt;/li&gt;</a:t>
            </a:r>
            <a:br>
              <a:rPr lang="it-IT" sz="1700"/>
            </a:br>
            <a:r>
              <a:rPr lang="it-IT" sz="1700"/>
              <a:t>&lt;/ol&gt;</a:t>
            </a:r>
          </a:p>
        </p:txBody>
      </p:sp>
      <p:pic>
        <p:nvPicPr>
          <p:cNvPr id="4" name="Picture 4" descr="Počítačový skript na obrazovce">
            <a:extLst>
              <a:ext uri="{FF2B5EF4-FFF2-40B4-BE49-F238E27FC236}">
                <a16:creationId xmlns:a16="http://schemas.microsoft.com/office/drawing/2014/main" id="{F8FF728C-60A8-2489-01F0-85F601D0101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512" r="47937" b="-2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Počítačový skript na obrazovce">
            <a:extLst>
              <a:ext uri="{FF2B5EF4-FFF2-40B4-BE49-F238E27FC236}">
                <a16:creationId xmlns:a16="http://schemas.microsoft.com/office/drawing/2014/main" id="{9A63773C-1044-B51C-F653-6D8A0EB3E3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041" r="50465" b="-2"/>
          <a:stretch/>
        </p:blipFill>
        <p:spPr>
          <a:xfrm>
            <a:off x="20" y="-2"/>
            <a:ext cx="4057627" cy="6858002"/>
          </a:xfrm>
          <a:prstGeom prst="rect">
            <a:avLst/>
          </a:prstGeom>
        </p:spPr>
      </p:pic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7647" y="-1"/>
            <a:ext cx="508635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6487" y="405685"/>
            <a:ext cx="4098726" cy="1559301"/>
          </a:xfrm>
        </p:spPr>
        <p:txBody>
          <a:bodyPr>
            <a:normAutofit/>
          </a:bodyPr>
          <a:lstStyle/>
          <a:p>
            <a:r>
              <a:rPr lang="cs-CZ" sz="3500"/>
              <a:t>Atributy a kontejnery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6487" y="2743200"/>
            <a:ext cx="3935505" cy="3496878"/>
          </a:xfrm>
        </p:spPr>
        <p:txBody>
          <a:bodyPr anchor="ctr">
            <a:normAutofit/>
          </a:bodyPr>
          <a:lstStyle/>
          <a:p>
            <a:endParaRPr lang="cs-CZ" sz="1700" dirty="0"/>
          </a:p>
          <a:p>
            <a:r>
              <a:rPr lang="cs-CZ" sz="1700" dirty="0"/>
              <a:t>Atributy: </a:t>
            </a:r>
            <a:br>
              <a:rPr lang="cs-CZ" sz="1700" dirty="0"/>
            </a:br>
            <a:r>
              <a:rPr lang="cs-CZ" sz="1700" dirty="0"/>
              <a:t>Vlastnosti značek (např. </a:t>
            </a:r>
            <a:r>
              <a:rPr lang="cs-CZ" sz="1700" dirty="0" err="1"/>
              <a:t>class</a:t>
            </a:r>
            <a:r>
              <a:rPr lang="cs-CZ" sz="1700" dirty="0"/>
              <a:t>, id, </a:t>
            </a:r>
            <a:r>
              <a:rPr lang="cs-CZ" sz="1700" dirty="0" err="1"/>
              <a:t>src</a:t>
            </a:r>
            <a:r>
              <a:rPr lang="cs-CZ" sz="1700" dirty="0"/>
              <a:t>)</a:t>
            </a:r>
          </a:p>
          <a:p>
            <a:r>
              <a:rPr lang="cs-CZ" sz="1700" dirty="0"/>
              <a:t>Kontejnery: </a:t>
            </a:r>
            <a:br>
              <a:rPr lang="cs-CZ" sz="1700" dirty="0"/>
            </a:br>
            <a:r>
              <a:rPr lang="cs-CZ" sz="1700" dirty="0"/>
              <a:t>Umožňují organizovat obsah na stránce (např. div, </a:t>
            </a:r>
            <a:r>
              <a:rPr lang="cs-CZ" sz="1700" dirty="0" err="1"/>
              <a:t>article</a:t>
            </a:r>
            <a:r>
              <a:rPr lang="cs-CZ" sz="1700" dirty="0"/>
              <a:t>, </a:t>
            </a:r>
            <a:r>
              <a:rPr lang="cs-CZ" sz="1700" dirty="0" err="1"/>
              <a:t>section</a:t>
            </a:r>
            <a:r>
              <a:rPr lang="cs-CZ" sz="1700" dirty="0"/>
              <a:t>, </a:t>
            </a:r>
            <a:r>
              <a:rPr lang="cs-CZ" sz="1700" dirty="0" err="1"/>
              <a:t>header</a:t>
            </a:r>
            <a:r>
              <a:rPr lang="cs-CZ" sz="1700" dirty="0"/>
              <a:t>, </a:t>
            </a:r>
            <a:r>
              <a:rPr lang="cs-CZ" sz="1700" dirty="0" err="1"/>
              <a:t>footer</a:t>
            </a:r>
            <a:r>
              <a:rPr lang="cs-CZ" sz="1700" dirty="0"/>
              <a:t>, nav)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cs-CZ" sz="3500"/>
              <a:t>Párové tagy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lang="cs-CZ" sz="1700"/>
              <a:t>Párové tagy jsou HTML značky, které mají počáteční a koncový tag.</a:t>
            </a:r>
          </a:p>
          <a:p>
            <a:r>
              <a:rPr lang="cs-CZ" sz="1700"/>
              <a:t>Příklad: &lt;p&gt; ... &lt;/p&gt; (odstavec), &lt;h1&gt; ... &lt;/h1&gt; (nadpis).</a:t>
            </a:r>
          </a:p>
          <a:p>
            <a:r>
              <a:rPr lang="cs-CZ" sz="1700"/>
              <a:t>Text nebo obsah mezi těmito tagy je tímto tagem formátován.</a:t>
            </a:r>
          </a:p>
        </p:txBody>
      </p:sp>
      <p:pic>
        <p:nvPicPr>
          <p:cNvPr id="5" name="Picture 4" descr="Počítačový skript na obrazovce">
            <a:extLst>
              <a:ext uri="{FF2B5EF4-FFF2-40B4-BE49-F238E27FC236}">
                <a16:creationId xmlns:a16="http://schemas.microsoft.com/office/drawing/2014/main" id="{3D747892-CDBB-70A1-2B67-02FE1288EE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512" r="47937" b="-2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546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595</Words>
  <Application>Microsoft Office PowerPoint</Application>
  <PresentationFormat>Předvádění na obrazovce (4:3)</PresentationFormat>
  <Paragraphs>53</Paragraphs>
  <Slides>15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15</vt:i4>
      </vt:variant>
    </vt:vector>
  </HeadingPairs>
  <TitlesOfParts>
    <vt:vector size="16" baseType="lpstr">
      <vt:lpstr>Office Theme</vt:lpstr>
      <vt:lpstr>HTML</vt:lpstr>
      <vt:lpstr>Co je HTML?</vt:lpstr>
      <vt:lpstr>Role HTML ve webu</vt:lpstr>
      <vt:lpstr>Základní struktura HTML dokumentu</vt:lpstr>
      <vt:lpstr>Základní HTML značky – Textové prvky</vt:lpstr>
      <vt:lpstr>Odkazy a obrázky</vt:lpstr>
      <vt:lpstr>Seznamy v HTML</vt:lpstr>
      <vt:lpstr>Atributy a kontejnery</vt:lpstr>
      <vt:lpstr>Párové tagy</vt:lpstr>
      <vt:lpstr>Nepárové tagy</vt:lpstr>
      <vt:lpstr>Formuláře v HTML</vt:lpstr>
      <vt:lpstr>Formuláře v HTML</vt:lpstr>
      <vt:lpstr>Multimédia</vt:lpstr>
      <vt:lpstr>Pokročilé HTML5 prvky</vt:lpstr>
      <vt:lpstr>Děkuji za pozornost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Mikyska Petr</cp:lastModifiedBy>
  <cp:revision>14</cp:revision>
  <dcterms:created xsi:type="dcterms:W3CDTF">2013-01-27T09:14:16Z</dcterms:created>
  <dcterms:modified xsi:type="dcterms:W3CDTF">2024-10-06T17:17:37Z</dcterms:modified>
  <cp:category/>
</cp:coreProperties>
</file>