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2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81C87-A295-6C5A-B965-73716285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CFD3F7-3615-91D1-2CBC-E9D8D673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cs-CZ" sz="3600" dirty="0">
                <a:solidFill>
                  <a:schemeClr val="tx1"/>
                </a:solidFill>
              </a:rPr>
              <a:t>Vyhledávání – se zarážkou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3B02B0-771C-2C74-FAB9-E39835AA6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>
                <a:solidFill>
                  <a:schemeClr val="tx1"/>
                </a:solidFill>
              </a:rPr>
              <a:t>Vojtěch Sysel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opis není dostupný.">
            <a:extLst>
              <a:ext uri="{FF2B5EF4-FFF2-40B4-BE49-F238E27FC236}">
                <a16:creationId xmlns:a16="http://schemas.microsoft.com/office/drawing/2014/main" id="{CAFFCC5E-2CDD-055A-1859-3901EFC23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6" b="20364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9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EB479B-A355-3672-94F4-F1840076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tx1"/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598160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C4FC1B-DC8A-EEA6-912F-D34F7B14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cs-CZ" sz="4400">
                <a:solidFill>
                  <a:schemeClr val="tx1"/>
                </a:solidFill>
              </a:rPr>
              <a:t>Úvod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3E2029-162B-38CB-CE83-1FA3B3DE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cs-CZ" sz="2000" dirty="0"/>
              <a:t>Jeden z typů vyhledávání</a:t>
            </a:r>
          </a:p>
          <a:p>
            <a:r>
              <a:rPr lang="cs-CZ" sz="2000" dirty="0"/>
              <a:t>Používaný k vyhledávání prvku v nesetříděném poli</a:t>
            </a:r>
          </a:p>
          <a:p>
            <a:r>
              <a:rPr lang="cs-CZ" sz="2000" dirty="0"/>
              <a:t>Hlavní princip je přidáním speciálního prvku na konec pole (zarážky)</a:t>
            </a:r>
          </a:p>
          <a:p>
            <a:endParaRPr lang="cs-CZ" sz="2000" dirty="0"/>
          </a:p>
          <a:p>
            <a:endParaRPr lang="cs-CZ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96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9D5CD8-4621-621B-B705-FD5BBB2A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cs-CZ" sz="4400">
                <a:solidFill>
                  <a:schemeClr val="tx1"/>
                </a:solidFill>
              </a:rPr>
              <a:t>Hlavní informace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7DAA6E-1298-8CE0-55A7-FDA6A5A2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cs-CZ" sz="2000"/>
              <a:t>Zarážka na konci pole je stejný prvek který se hledá</a:t>
            </a:r>
          </a:p>
          <a:p>
            <a:r>
              <a:rPr lang="cs-CZ" sz="2000"/>
              <a:t>Postupně prochází prvky  pole dokud nenalezne hledaný prvek  nebo nenarazí ne zarážku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3116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46857E42-5C50-94C2-E8FE-AC0E2CE84C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80D6C21-0B3C-7766-05EE-611F3C10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/>
              <a:t>Příklad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A18E0A-8D26-1FFB-7958-0CA407D1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/>
              <a:t>Pole </a:t>
            </a:r>
            <a:r>
              <a:rPr lang="en-US"/>
              <a:t>[3, 5, 7, 9]</a:t>
            </a:r>
            <a:r>
              <a:rPr lang="cs-CZ"/>
              <a:t> (hledáme číslo 9)</a:t>
            </a:r>
          </a:p>
          <a:p>
            <a:r>
              <a:rPr lang="cs-CZ"/>
              <a:t>Přidáme zarážku 9, pole  </a:t>
            </a:r>
            <a:r>
              <a:rPr lang="en-US"/>
              <a:t>[3, 5, 7, 9</a:t>
            </a:r>
            <a:r>
              <a:rPr lang="cs-CZ"/>
              <a:t>, 9</a:t>
            </a:r>
            <a:r>
              <a:rPr lang="en-US"/>
              <a:t>]</a:t>
            </a:r>
            <a:r>
              <a:rPr lang="cs-CZ"/>
              <a:t> </a:t>
            </a:r>
          </a:p>
          <a:p>
            <a:r>
              <a:rPr lang="cs-CZ"/>
              <a:t>Pozice 0:   3 </a:t>
            </a:r>
            <a:r>
              <a:rPr lang="en-US"/>
              <a:t>≠</a:t>
            </a:r>
            <a:r>
              <a:rPr lang="cs-CZ"/>
              <a:t> 9</a:t>
            </a:r>
          </a:p>
          <a:p>
            <a:r>
              <a:rPr lang="cs-CZ"/>
              <a:t>Pozice 1:   5</a:t>
            </a:r>
            <a:r>
              <a:rPr lang="en-US"/>
              <a:t> ≠</a:t>
            </a:r>
            <a:r>
              <a:rPr lang="cs-CZ"/>
              <a:t> 9</a:t>
            </a:r>
          </a:p>
          <a:p>
            <a:r>
              <a:rPr lang="cs-CZ"/>
              <a:t>Pozice 2:   7</a:t>
            </a:r>
            <a:r>
              <a:rPr lang="en-US"/>
              <a:t> ≠</a:t>
            </a:r>
            <a:r>
              <a:rPr lang="cs-CZ"/>
              <a:t> 9</a:t>
            </a:r>
          </a:p>
          <a:p>
            <a:r>
              <a:rPr lang="cs-CZ"/>
              <a:t>Pozice 3:   9 = 9 </a:t>
            </a:r>
          </a:p>
          <a:p>
            <a:r>
              <a:rPr lang="cs-CZ"/>
              <a:t>Konec</a:t>
            </a:r>
          </a:p>
          <a:p>
            <a:r>
              <a:rPr lang="cs-CZ"/>
              <a:t>Nalezeno v původním poli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1DF03F38-F9E2-26C0-D052-B1032F5E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487B6EC-7EC6-EF8F-DE98-047586DB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 dirty="0"/>
              <a:t>Příklad 2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8183D7-D5F2-E958-F869-1AC29BCE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 dirty="0"/>
              <a:t>Pole </a:t>
            </a:r>
            <a:r>
              <a:rPr lang="en-US" dirty="0"/>
              <a:t>[3, 5, 7, 9]</a:t>
            </a:r>
            <a:r>
              <a:rPr lang="cs-CZ" dirty="0"/>
              <a:t> hledáme číslo 2</a:t>
            </a:r>
          </a:p>
          <a:p>
            <a:r>
              <a:rPr lang="cs-CZ" dirty="0"/>
              <a:t>Přidáme zarážku 2, pole  </a:t>
            </a:r>
            <a:r>
              <a:rPr lang="en-US" dirty="0"/>
              <a:t>[3, 5, 7, 9</a:t>
            </a:r>
            <a:r>
              <a:rPr lang="cs-CZ" dirty="0"/>
              <a:t>, 2</a:t>
            </a:r>
            <a:r>
              <a:rPr lang="en-US" dirty="0"/>
              <a:t>]</a:t>
            </a:r>
            <a:r>
              <a:rPr lang="cs-CZ" dirty="0"/>
              <a:t> </a:t>
            </a:r>
          </a:p>
          <a:p>
            <a:r>
              <a:rPr lang="cs-CZ" dirty="0"/>
              <a:t>Pozice 0:   3 </a:t>
            </a:r>
            <a:r>
              <a:rPr lang="en-US" dirty="0"/>
              <a:t>≠</a:t>
            </a:r>
            <a:r>
              <a:rPr lang="cs-CZ" dirty="0"/>
              <a:t> 2</a:t>
            </a:r>
          </a:p>
          <a:p>
            <a:r>
              <a:rPr lang="cs-CZ" dirty="0"/>
              <a:t>Pozice 1:   5</a:t>
            </a:r>
            <a:r>
              <a:rPr lang="en-US" dirty="0"/>
              <a:t> ≠</a:t>
            </a:r>
            <a:r>
              <a:rPr lang="cs-CZ" dirty="0"/>
              <a:t> 2</a:t>
            </a:r>
          </a:p>
          <a:p>
            <a:r>
              <a:rPr lang="cs-CZ" dirty="0"/>
              <a:t>Pozice 2:   7</a:t>
            </a:r>
            <a:r>
              <a:rPr lang="en-US" dirty="0"/>
              <a:t> ≠</a:t>
            </a:r>
            <a:r>
              <a:rPr lang="cs-CZ" dirty="0"/>
              <a:t> 2</a:t>
            </a:r>
          </a:p>
          <a:p>
            <a:r>
              <a:rPr lang="cs-CZ" dirty="0"/>
              <a:t>Pozice 3:   9 </a:t>
            </a:r>
            <a:r>
              <a:rPr lang="en-US" dirty="0"/>
              <a:t>≠</a:t>
            </a:r>
            <a:r>
              <a:rPr lang="cs-CZ" dirty="0"/>
              <a:t> 2</a:t>
            </a:r>
          </a:p>
          <a:p>
            <a:r>
              <a:rPr lang="cs-CZ" dirty="0"/>
              <a:t>Pozice 4:   2 = 2 </a:t>
            </a:r>
          </a:p>
          <a:p>
            <a:r>
              <a:rPr lang="cs-CZ" dirty="0"/>
              <a:t>Konec</a:t>
            </a:r>
          </a:p>
          <a:p>
            <a:r>
              <a:rPr lang="cs-CZ" dirty="0"/>
              <a:t>Nalezen jen jako zarážka , prvek není v poli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16" name="Picture 4" descr="Západ slunce silueta lešení na staveništi">
            <a:extLst>
              <a:ext uri="{FF2B5EF4-FFF2-40B4-BE49-F238E27FC236}">
                <a16:creationId xmlns:a16="http://schemas.microsoft.com/office/drawing/2014/main" id="{C9207465-9616-C96C-2995-F8A3FA4A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BEAD1CB-778B-8FF1-46CC-C964CD3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 dirty="0"/>
              <a:t>Výhody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7EE77F-B3D8-AA94-C707-F37A288D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 dirty="0"/>
              <a:t>Jednoduchá implementace</a:t>
            </a:r>
          </a:p>
          <a:p>
            <a:r>
              <a:rPr lang="cs-CZ" dirty="0"/>
              <a:t>Funguje na </a:t>
            </a:r>
            <a:r>
              <a:rPr lang="cs-CZ" dirty="0" err="1"/>
              <a:t>nesažezených</a:t>
            </a:r>
            <a:r>
              <a:rPr lang="cs-CZ" dirty="0"/>
              <a:t> datech</a:t>
            </a:r>
          </a:p>
          <a:p>
            <a:r>
              <a:rPr lang="en-US" dirty="0" err="1"/>
              <a:t>Eliminuje</a:t>
            </a:r>
            <a:r>
              <a:rPr lang="en-US" dirty="0"/>
              <a:t> </a:t>
            </a:r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hranic</a:t>
            </a:r>
            <a:r>
              <a:rPr lang="en-US" dirty="0"/>
              <a:t> pole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cs-CZ" dirty="0"/>
              <a:t>hledání prvku -</a:t>
            </a:r>
          </a:p>
          <a:p>
            <a:r>
              <a:rPr lang="cs-CZ" dirty="0"/>
              <a:t> - (prvek bude minimálně vždy nalezen jako zarážka)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86203-613C-9D52-ABEA-A72FAA4F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44" b="-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BF7988A-308B-FD6A-BA56-9B45860B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 dirty="0"/>
              <a:t>Nevýhody 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40E1EE-085A-1E6C-36DF-1ACBBBA4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 dirty="0"/>
              <a:t>Modifikace pole - Funkčnost pouze v situacích kdy se do pole dá přidat zarážka</a:t>
            </a:r>
          </a:p>
          <a:p>
            <a:r>
              <a:rPr lang="cs-CZ" dirty="0"/>
              <a:t>Dlouhá doba vyhledávání pro velká pole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Periodická tabulka prvků">
            <a:extLst>
              <a:ext uri="{FF2B5EF4-FFF2-40B4-BE49-F238E27FC236}">
                <a16:creationId xmlns:a16="http://schemas.microsoft.com/office/drawing/2014/main" id="{CF70E115-7778-E376-FA79-4CED6C60B5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741" b="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D317AE-53D6-4991-B479-0359D172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 dirty="0"/>
              <a:t>Časová složitost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3FD8DE-1340-EAF1-A212-A95DD8A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 dirty="0"/>
              <a:t>Nejlepší případ: O(1) první prvek v poli)</a:t>
            </a:r>
          </a:p>
          <a:p>
            <a:r>
              <a:rPr lang="cs-CZ" dirty="0"/>
              <a:t>Nejhorší případ: O(n) (projde všechny prvky v poli, narazí na zarážku)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CD438EC3-4BD7-74F5-0A49-429BB6AD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0BD83C3-E483-1933-6240-0452A29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A690E-BF4F-77D4-CD38-91B4CACA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cs-CZ" dirty="0"/>
              <a:t>Jednoduchý algoritmus</a:t>
            </a:r>
          </a:p>
          <a:p>
            <a:r>
              <a:rPr lang="cs-CZ" dirty="0"/>
              <a:t>Pro velká pole méně efektivní než pokročilejší metody</a:t>
            </a:r>
          </a:p>
          <a:p>
            <a:r>
              <a:rPr lang="cs-CZ" dirty="0"/>
              <a:t>Časová složitost O(n) (všechny prvky n v poli)</a:t>
            </a:r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1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2283C"/>
      </a:dk2>
      <a:lt2>
        <a:srgbClr val="E2E3E8"/>
      </a:lt2>
      <a:accent1>
        <a:srgbClr val="BA9E49"/>
      </a:accent1>
      <a:accent2>
        <a:srgbClr val="B1623B"/>
      </a:accent2>
      <a:accent3>
        <a:srgbClr val="C34D57"/>
      </a:accent3>
      <a:accent4>
        <a:srgbClr val="B13B76"/>
      </a:accent4>
      <a:accent5>
        <a:srgbClr val="C34DB9"/>
      </a:accent5>
      <a:accent6>
        <a:srgbClr val="8A3BB1"/>
      </a:accent6>
      <a:hlink>
        <a:srgbClr val="BF3F9F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294</Words>
  <Application>Microsoft Office PowerPoint</Application>
  <PresentationFormat>Širokoúhlá obrazovka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Gill Sans MT</vt:lpstr>
      <vt:lpstr>SavonVTI</vt:lpstr>
      <vt:lpstr>Vyhledávání – se zarážkou</vt:lpstr>
      <vt:lpstr>Úvod</vt:lpstr>
      <vt:lpstr>Hlavní informace</vt:lpstr>
      <vt:lpstr>Příklad 1</vt:lpstr>
      <vt:lpstr>Příklad 2</vt:lpstr>
      <vt:lpstr>Výhody</vt:lpstr>
      <vt:lpstr>Nevýhody </vt:lpstr>
      <vt:lpstr>Časová složitost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Vezz God</dc:creator>
  <cp:lastModifiedBy>Vezz God</cp:lastModifiedBy>
  <cp:revision>3</cp:revision>
  <dcterms:created xsi:type="dcterms:W3CDTF">2024-11-17T20:00:43Z</dcterms:created>
  <dcterms:modified xsi:type="dcterms:W3CDTF">2024-11-17T21:06:02Z</dcterms:modified>
</cp:coreProperties>
</file>