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3" r:id="rId3"/>
    <p:sldId id="304" r:id="rId4"/>
    <p:sldId id="323" r:id="rId5"/>
    <p:sldId id="324" r:id="rId6"/>
    <p:sldId id="325" r:id="rId7"/>
    <p:sldId id="326" r:id="rId8"/>
    <p:sldId id="327" r:id="rId9"/>
    <p:sldId id="328" r:id="rId10"/>
    <p:sldId id="330" r:id="rId11"/>
    <p:sldId id="329" r:id="rId12"/>
    <p:sldId id="331" r:id="rId13"/>
    <p:sldId id="332" r:id="rId15"/>
    <p:sldId id="333" r:id="rId16"/>
    <p:sldId id="30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户id，手机号，密码，用户昵称，性别，年龄，……其他个人信息……，选择背诵范围，自身水平，（拓展：每日/周/月背诵时间/阅读文章数），学习天数（拓展：增加打卡表，即日期记录功能），背诵单词（与XX用户单词表行数一致）总数，总阅读文章数，验证找回问题，验证找回答案，计划背单词数（需设置范围）</a:t>
            </a:r>
            <a:endParaRPr lang="zh-CN" altLang="en-US"/>
          </a:p>
          <a:p>
            <a:r>
              <a:rPr lang="zh-CN" altLang="en-US"/>
              <a:t>单词编号，英语单词（拓展：音标），详情1，详情2，详情3，所属范围（四级/六级/。。。）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文章单词表：（插入时进行预处理，去除a,the,on等常见介词与定冠词）</a:t>
            </a:r>
            <a:endParaRPr lang="zh-CN" altLang="en-US"/>
          </a:p>
          <a:p>
            <a:r>
              <a:rPr lang="zh-CN" altLang="en-US"/>
              <a:t>文章编号，单词编号（0表示未在单词库中），英语单词，出现次数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2268538" y="3286125"/>
            <a:ext cx="6477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2268538" y="4365625"/>
            <a:ext cx="64008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标题 41"/>
          <p:cNvSpPr>
            <a:spLocks noGrp="1"/>
          </p:cNvSpPr>
          <p:nvPr>
            <p:ph type="ctrTitle"/>
          </p:nvPr>
        </p:nvSpPr>
        <p:spPr>
          <a:xfrm>
            <a:off x="2230755" y="1797685"/>
            <a:ext cx="6477000" cy="2249805"/>
          </a:xfrm>
        </p:spPr>
        <p:txBody>
          <a:bodyPr/>
          <a:p>
            <a:r>
              <a:rPr lang="en-US" altLang="zh-CN" sz="4400">
                <a:solidFill>
                  <a:srgbClr val="FF0000"/>
                </a:solidFill>
              </a:rPr>
              <a:t>Beist</a:t>
            </a:r>
            <a:r>
              <a:rPr lang="zh-CN" altLang="en-US" sz="4400"/>
              <a:t>背单词系统</a:t>
            </a:r>
            <a:endParaRPr lang="zh-CN" altLang="en-US" sz="4400"/>
          </a:p>
        </p:txBody>
      </p:sp>
      <p:sp>
        <p:nvSpPr>
          <p:cNvPr id="43" name="副标题 42"/>
          <p:cNvSpPr>
            <a:spLocks noGrp="1"/>
          </p:cNvSpPr>
          <p:nvPr>
            <p:ph type="subTitle" idx="1"/>
          </p:nvPr>
        </p:nvSpPr>
        <p:spPr>
          <a:xfrm>
            <a:off x="2306955" y="4366260"/>
            <a:ext cx="6400800" cy="2204085"/>
          </a:xfrm>
        </p:spPr>
        <p:txBody>
          <a:bodyPr/>
          <a:p>
            <a:r>
              <a:rPr lang="zh-CN" altLang="en-US">
                <a:sym typeface="+mn-ea"/>
              </a:rPr>
              <a:t>组长：</a:t>
            </a:r>
            <a:r>
              <a:rPr lang="en-US" altLang="zh-CN">
                <a:sym typeface="+mn-ea"/>
              </a:rPr>
              <a:t>14122342 </a:t>
            </a:r>
            <a:r>
              <a:rPr lang="zh-CN" altLang="en-US">
                <a:sym typeface="+mn-ea"/>
              </a:rPr>
              <a:t>张艳丽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组员：</a:t>
            </a:r>
            <a:r>
              <a:rPr lang="en-US" altLang="zh-CN">
                <a:sym typeface="+mn-ea"/>
              </a:rPr>
              <a:t>14122340 </a:t>
            </a:r>
            <a:r>
              <a:rPr lang="zh-CN" altLang="en-US"/>
              <a:t>金昳昀</a:t>
            </a:r>
            <a:endParaRPr lang="zh-CN" altLang="en-US"/>
          </a:p>
          <a:p>
            <a:r>
              <a:rPr lang="en-US" altLang="zh-CN">
                <a:sym typeface="+mn-ea"/>
              </a:rPr>
              <a:t>14122431 </a:t>
            </a:r>
            <a:r>
              <a:rPr lang="zh-CN" altLang="en-US">
                <a:sym typeface="+mn-ea"/>
              </a:rPr>
              <a:t>朱寒燕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14122458 王琳琳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数据库</a:t>
            </a:r>
            <a:r>
              <a:rPr lang="zh-CN" altLang="en-US">
                <a:sym typeface="+mn-ea"/>
              </a:rPr>
              <a:t>设计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4531995"/>
          </a:xfrm>
        </p:spPr>
        <p:txBody>
          <a:bodyPr/>
          <a:p>
            <a:r>
              <a:rPr lang="zh-CN" altLang="en-US" sz="3200"/>
              <a:t>用户表</a:t>
            </a:r>
            <a:endParaRPr lang="zh-CN" altLang="en-US" sz="3200"/>
          </a:p>
          <a:p>
            <a:r>
              <a:rPr lang="zh-CN" altLang="en-US" sz="3200"/>
              <a:t>单词表</a:t>
            </a:r>
            <a:endParaRPr lang="zh-CN" altLang="en-US" sz="3200"/>
          </a:p>
          <a:p>
            <a:r>
              <a:rPr lang="zh-CN" altLang="en-US" sz="3200"/>
              <a:t>文章表</a:t>
            </a:r>
            <a:endParaRPr lang="zh-CN" altLang="en-US" sz="3200"/>
          </a:p>
          <a:p>
            <a:r>
              <a:rPr lang="zh-CN" altLang="en-US" sz="3200"/>
              <a:t>文章单词表</a:t>
            </a:r>
            <a:endParaRPr lang="zh-CN" altLang="en-US" sz="3200"/>
          </a:p>
          <a:p>
            <a:r>
              <a:rPr lang="zh-CN" altLang="en-US" sz="3200"/>
              <a:t>用户单词表</a:t>
            </a:r>
            <a:endParaRPr lang="zh-CN" altLang="en-US" sz="3200"/>
          </a:p>
          <a:p>
            <a:r>
              <a:rPr lang="zh-CN" altLang="en-US" sz="3200"/>
              <a:t>用户文章表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数据库</a:t>
            </a:r>
            <a:r>
              <a:rPr lang="zh-CN" altLang="en-US">
                <a:sym typeface="+mn-ea"/>
              </a:rPr>
              <a:t>设计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4531995"/>
          </a:xfrm>
        </p:spPr>
        <p:txBody>
          <a:bodyPr/>
          <a:p>
            <a:r>
              <a:rPr lang="zh-CN" altLang="en-US" sz="3200"/>
              <a:t>用户表</a:t>
            </a:r>
            <a:endParaRPr lang="zh-CN" altLang="en-US" sz="3200"/>
          </a:p>
          <a:p>
            <a:r>
              <a:rPr lang="zh-CN" altLang="en-US" sz="2800" u="sng"/>
              <a:t>用户id</a:t>
            </a:r>
            <a:r>
              <a:rPr lang="zh-CN" altLang="en-US" sz="2800"/>
              <a:t>，手机号，密码，用户昵称，性别，年龄，选择背诵范围，自身水平</a:t>
            </a:r>
            <a:r>
              <a:rPr lang="zh-CN" altLang="en-US" sz="2800">
                <a:sym typeface="+mn-ea"/>
              </a:rPr>
              <a:t>，</a:t>
            </a:r>
            <a:r>
              <a:rPr lang="zh-CN" altLang="en-US" sz="2800">
                <a:sym typeface="+mn-ea"/>
              </a:rPr>
              <a:t>验证找回问题，验证找回答案，计划背单词数</a:t>
            </a:r>
            <a:r>
              <a:rPr lang="zh-CN" altLang="en-US" sz="2800"/>
              <a:t>，拓展：每日/周/月背诵时间/阅读文章数，学习天数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r>
              <a:rPr lang="zh-CN" altLang="en-US" sz="3200"/>
              <a:t>单词表</a:t>
            </a:r>
            <a:endParaRPr lang="zh-CN" altLang="en-US" sz="3200"/>
          </a:p>
          <a:p>
            <a:r>
              <a:rPr lang="zh-CN" altLang="en-US" sz="2800" u="sng"/>
              <a:t>单词编号</a:t>
            </a:r>
            <a:r>
              <a:rPr lang="zh-CN" altLang="en-US" sz="2800"/>
              <a:t>，英语单词，例句，词意，词性，所属范围（四级/六级/。。。）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数据库</a:t>
            </a:r>
            <a:r>
              <a:rPr lang="zh-CN" altLang="en-US">
                <a:sym typeface="+mn-ea"/>
              </a:rPr>
              <a:t>设计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4531995"/>
          </a:xfrm>
        </p:spPr>
        <p:txBody>
          <a:bodyPr/>
          <a:p>
            <a:r>
              <a:rPr lang="zh-CN" altLang="en-US" sz="3200"/>
              <a:t>文章表</a:t>
            </a:r>
            <a:endParaRPr lang="zh-CN" altLang="en-US" sz="3200"/>
          </a:p>
          <a:p>
            <a:r>
              <a:rPr lang="zh-CN" altLang="en-US" sz="3200" u="sng"/>
              <a:t>编号</a:t>
            </a:r>
            <a:r>
              <a:rPr lang="zh-CN" altLang="en-US" sz="3200"/>
              <a:t>，标题，类型，难度类型，存储位置，所属范围（四级/六级/。。。），单词数，日期</a:t>
            </a:r>
            <a:endParaRPr lang="zh-CN" altLang="en-US" sz="3200"/>
          </a:p>
          <a:p>
            <a:r>
              <a:rPr lang="zh-CN" altLang="en-US" sz="3200"/>
              <a:t>文章单词表</a:t>
            </a:r>
            <a:endParaRPr lang="zh-CN" altLang="en-US" sz="3200"/>
          </a:p>
          <a:p>
            <a:r>
              <a:rPr lang="zh-CN" altLang="en-US" sz="3200" u="sng"/>
              <a:t>文章编号，单词编号（0表示未在单词库中），英语单词</a:t>
            </a:r>
            <a:r>
              <a:rPr lang="zh-CN" altLang="en-US" sz="3200"/>
              <a:t>，出现次数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数据库</a:t>
            </a:r>
            <a:r>
              <a:rPr lang="zh-CN" altLang="en-US">
                <a:sym typeface="+mn-ea"/>
              </a:rPr>
              <a:t>设计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4531995"/>
          </a:xfrm>
        </p:spPr>
        <p:txBody>
          <a:bodyPr/>
          <a:p>
            <a:r>
              <a:rPr lang="zh-CN" altLang="en-US" sz="3200"/>
              <a:t>用户单词表</a:t>
            </a:r>
            <a:endParaRPr lang="zh-CN" altLang="en-US" sz="3200"/>
          </a:p>
          <a:p>
            <a:r>
              <a:rPr lang="zh-CN" altLang="en-US" sz="3200" u="sng"/>
              <a:t>用户id，单词编号</a:t>
            </a:r>
            <a:r>
              <a:rPr lang="zh-CN" altLang="en-US" sz="3200"/>
              <a:t>，熟练度，</a:t>
            </a:r>
            <a:r>
              <a:rPr lang="zh-CN" altLang="en-US" sz="3200">
                <a:sym typeface="+mn-ea"/>
              </a:rPr>
              <a:t>是否收藏，</a:t>
            </a:r>
            <a:r>
              <a:rPr lang="zh-CN" altLang="en-US" sz="3200"/>
              <a:t>错误次数（拓展：掌握时间）</a:t>
            </a:r>
            <a:endParaRPr lang="zh-CN" altLang="en-US" sz="3200"/>
          </a:p>
          <a:p>
            <a:r>
              <a:rPr lang="zh-CN" altLang="en-US" sz="3200"/>
              <a:t>用户文章表</a:t>
            </a:r>
            <a:endParaRPr lang="zh-CN" altLang="en-US" sz="3200"/>
          </a:p>
          <a:p>
            <a:r>
              <a:rPr lang="zh-CN" altLang="en-US" sz="3200" u="sng"/>
              <a:t>用户id，文章编号</a:t>
            </a:r>
            <a:r>
              <a:rPr lang="zh-CN" altLang="en-US" sz="3200"/>
              <a:t>，阅读状态（熟悉单词中/正在阅读/已读）（拓展：是否收藏，阅读日期，最快阅读时间）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Beist</a:t>
            </a:r>
            <a:r>
              <a:rPr lang="zh-CN" altLang="en-US">
                <a:sym typeface="+mn-ea"/>
              </a:rPr>
              <a:t>背单词系统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59890"/>
            <a:ext cx="8229600" cy="4439920"/>
          </a:xfrm>
        </p:spPr>
        <p:txBody>
          <a:bodyPr/>
          <a:p>
            <a:r>
              <a:rPr lang="zh-CN" altLang="en-US" sz="2800">
                <a:sym typeface="+mn-ea"/>
              </a:rPr>
              <a:t>网页版</a:t>
            </a:r>
            <a:r>
              <a:rPr lang="en-US" altLang="zh-CN" sz="2800">
                <a:sym typeface="+mn-ea"/>
              </a:rPr>
              <a:t>+</a:t>
            </a:r>
            <a:r>
              <a:rPr lang="zh-CN" altLang="en-US" sz="2800">
                <a:sym typeface="+mn-ea"/>
              </a:rPr>
              <a:t>安卓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JAVA + IDEA + SQL SERVER + ANDROID STUDIO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/>
              <a:t>主要功能：</a:t>
            </a:r>
            <a:endParaRPr lang="zh-CN" altLang="en-US" sz="2800"/>
          </a:p>
          <a:p>
            <a:r>
              <a:rPr lang="zh-CN" altLang="en-US"/>
              <a:t>查词</a:t>
            </a:r>
            <a:endParaRPr lang="zh-CN" altLang="en-US"/>
          </a:p>
          <a:p>
            <a:r>
              <a:rPr lang="zh-CN" altLang="en-US"/>
              <a:t>背单词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阅读文章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用户相关操作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主要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功能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2676525"/>
          </a:xfrm>
        </p:spPr>
        <p:txBody>
          <a:bodyPr/>
          <a:p>
            <a:r>
              <a:rPr lang="zh-CN" altLang="en-US" sz="3200"/>
              <a:t>查词</a:t>
            </a:r>
            <a:endParaRPr lang="zh-CN" altLang="en-US" sz="3200"/>
          </a:p>
          <a:p>
            <a:r>
              <a:rPr lang="zh-CN" altLang="en-US" sz="3200"/>
              <a:t>1)给英文模糊查询中文</a:t>
            </a:r>
            <a:endParaRPr lang="zh-CN" altLang="en-US" sz="3200"/>
          </a:p>
          <a:p>
            <a:r>
              <a:rPr lang="zh-CN" altLang="en-US" sz="3200"/>
              <a:t>2)给中文模糊查询英文（拓展</a:t>
            </a:r>
            <a:r>
              <a:rPr lang="zh-CN" altLang="en-US" sz="3200"/>
              <a:t>）</a:t>
            </a:r>
            <a:endParaRPr lang="zh-CN" altLang="en-US" sz="3200"/>
          </a:p>
          <a:p>
            <a:r>
              <a:rPr lang="zh-CN" altLang="en-US" sz="3200"/>
              <a:t>3)查询缩略词/专用词汇（拓展</a:t>
            </a:r>
            <a:r>
              <a:rPr lang="zh-CN" altLang="en-US" sz="3200"/>
              <a:t>）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主要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功能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4637405"/>
          </a:xfrm>
        </p:spPr>
        <p:txBody>
          <a:bodyPr/>
          <a:p>
            <a:r>
              <a:rPr lang="zh-CN" altLang="en-US" sz="3200"/>
              <a:t>背单词</a:t>
            </a:r>
            <a:endParaRPr lang="zh-CN" altLang="en-US" sz="3200"/>
          </a:p>
          <a:p>
            <a:r>
              <a:rPr lang="zh-CN" altLang="en-US" sz="3200"/>
              <a:t>1</a:t>
            </a:r>
            <a:r>
              <a:rPr lang="en-US" altLang="zh-CN" sz="3200"/>
              <a:t>)</a:t>
            </a:r>
            <a:r>
              <a:rPr lang="zh-CN" altLang="en-US" sz="3200"/>
              <a:t>系统能够根据用户水平或是其自己的选择确定背诵范围</a:t>
            </a:r>
            <a:endParaRPr lang="zh-CN" altLang="en-US" sz="3200"/>
          </a:p>
          <a:p>
            <a:r>
              <a:rPr lang="zh-CN" altLang="en-US" sz="3200"/>
              <a:t>2</a:t>
            </a:r>
            <a:r>
              <a:rPr lang="en-US" altLang="zh-CN" sz="3200"/>
              <a:t>)</a:t>
            </a:r>
            <a:r>
              <a:rPr lang="zh-CN" altLang="en-US" sz="3200"/>
              <a:t>用户可以通过较为科学的背诵算法，进行单词的背诵</a:t>
            </a:r>
            <a:endParaRPr lang="zh-CN" altLang="en-US" sz="3200"/>
          </a:p>
          <a:p>
            <a:r>
              <a:rPr lang="zh-CN" altLang="en-US" sz="3200"/>
              <a:t>3</a:t>
            </a:r>
            <a:r>
              <a:rPr lang="en-US" altLang="zh-CN" sz="3200"/>
              <a:t>)</a:t>
            </a:r>
            <a:r>
              <a:rPr lang="zh-CN" altLang="en-US" sz="3200"/>
              <a:t>用户的背诵单词表中，会同步背诵信息</a:t>
            </a:r>
            <a:endParaRPr lang="zh-CN" altLang="en-US" sz="3200"/>
          </a:p>
          <a:p>
            <a:r>
              <a:rPr lang="en-US" altLang="zh-CN" sz="3200"/>
              <a:t>4</a:t>
            </a:r>
            <a:r>
              <a:rPr lang="zh-CN" altLang="en-US" sz="3200"/>
              <a:t>)结合网络爬虫，对英语单词库进行更新（拓展</a:t>
            </a:r>
            <a:r>
              <a:rPr lang="zh-CN" altLang="en-US" sz="3200"/>
              <a:t>）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主要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功能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4439920"/>
          </a:xfrm>
        </p:spPr>
        <p:txBody>
          <a:bodyPr/>
          <a:p>
            <a:r>
              <a:rPr lang="zh-CN" altLang="en-US" sz="3200"/>
              <a:t>阅读文章</a:t>
            </a:r>
            <a:endParaRPr lang="zh-CN" altLang="en-US" sz="3200"/>
          </a:p>
          <a:p>
            <a:r>
              <a:rPr lang="zh-CN" altLang="en-US"/>
              <a:t>1</a:t>
            </a:r>
            <a:r>
              <a:rPr lang="en-US" altLang="zh-CN"/>
              <a:t>)</a:t>
            </a:r>
            <a:r>
              <a:rPr lang="zh-CN" altLang="en-US"/>
              <a:t>系统能够根据文章中出现单词的难度进行文章的难度分类</a:t>
            </a:r>
            <a:endParaRPr lang="zh-CN" altLang="en-US"/>
          </a:p>
          <a:p>
            <a:r>
              <a:rPr lang="zh-CN" altLang="en-US"/>
              <a:t>2</a:t>
            </a:r>
            <a:r>
              <a:rPr lang="en-US" altLang="zh-CN"/>
              <a:t>)</a:t>
            </a:r>
            <a:r>
              <a:rPr lang="zh-CN" altLang="en-US"/>
              <a:t>系统能够根据用户的需求，优先推荐相应分类的文章</a:t>
            </a:r>
            <a:endParaRPr lang="zh-CN" altLang="en-US"/>
          </a:p>
          <a:p>
            <a:r>
              <a:rPr lang="zh-CN" altLang="en-US"/>
              <a:t>3</a:t>
            </a:r>
            <a:r>
              <a:rPr lang="en-US" altLang="zh-CN"/>
              <a:t>)</a:t>
            </a:r>
            <a:r>
              <a:rPr lang="zh-CN" altLang="en-US"/>
              <a:t>用户在阅读文章前，需背诵文章包含的生词</a:t>
            </a:r>
            <a:endParaRPr lang="zh-CN" altLang="en-US"/>
          </a:p>
          <a:p>
            <a:r>
              <a:rPr lang="zh-CN" altLang="en-US"/>
              <a:t>4</a:t>
            </a:r>
            <a:r>
              <a:rPr lang="en-US" altLang="zh-CN"/>
              <a:t>)</a:t>
            </a:r>
            <a:r>
              <a:rPr lang="zh-CN" altLang="en-US"/>
              <a:t>用户的背诵单词表中，会同步已开始背诵的文章生词信息</a:t>
            </a:r>
            <a:endParaRPr lang="zh-CN" altLang="en-US"/>
          </a:p>
          <a:p>
            <a:r>
              <a:rPr lang="zh-CN" altLang="en-US"/>
              <a:t>5</a:t>
            </a:r>
            <a:r>
              <a:rPr lang="en-US" altLang="zh-CN"/>
              <a:t>)</a:t>
            </a:r>
            <a:r>
              <a:rPr lang="zh-CN" altLang="en-US"/>
              <a:t>用户在达到文章可读的标准后即可开始阅读</a:t>
            </a:r>
            <a:endParaRPr lang="zh-CN" altLang="en-US"/>
          </a:p>
          <a:p>
            <a:r>
              <a:rPr lang="zh-CN" altLang="en-US"/>
              <a:t>6</a:t>
            </a:r>
            <a:r>
              <a:rPr lang="en-US" altLang="zh-CN"/>
              <a:t>)</a:t>
            </a:r>
            <a:r>
              <a:rPr lang="zh-CN" altLang="en-US"/>
              <a:t>系统可以通过网络爬虫对文章列表进行自动更新</a:t>
            </a:r>
            <a:endParaRPr lang="zh-CN" altLang="en-US"/>
          </a:p>
          <a:p>
            <a:r>
              <a:rPr lang="en-US" altLang="zh-CN"/>
              <a:t>7)</a:t>
            </a:r>
            <a:r>
              <a:rPr lang="zh-CN" altLang="en-US"/>
              <a:t>用户能够对阅读进行计时与记录的操作（拓展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主要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功能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7815"/>
            <a:ext cx="8229600" cy="4729480"/>
          </a:xfrm>
        </p:spPr>
        <p:txBody>
          <a:bodyPr/>
          <a:p>
            <a:r>
              <a:rPr lang="zh-CN" altLang="en-US" sz="3200"/>
              <a:t>用户</a:t>
            </a:r>
            <a:r>
              <a:rPr lang="zh-CN" altLang="en-US" sz="3200">
                <a:sym typeface="+mn-ea"/>
              </a:rPr>
              <a:t>相关操作</a:t>
            </a:r>
            <a:endParaRPr lang="zh-CN" altLang="en-US" sz="3200"/>
          </a:p>
          <a:p>
            <a:r>
              <a:rPr lang="zh-CN" altLang="en-US" sz="2800"/>
              <a:t>1</a:t>
            </a:r>
            <a:r>
              <a:rPr lang="en-US" altLang="zh-CN" sz="2800"/>
              <a:t>)</a:t>
            </a:r>
            <a:r>
              <a:rPr lang="zh-CN" altLang="en-US" sz="2800"/>
              <a:t>用户可以完成登录与注册的操作</a:t>
            </a:r>
            <a:endParaRPr lang="zh-CN" altLang="en-US" sz="2800"/>
          </a:p>
          <a:p>
            <a:r>
              <a:rPr lang="zh-CN" altLang="en-US" sz="2800"/>
              <a:t>2</a:t>
            </a:r>
            <a:r>
              <a:rPr lang="en-US" altLang="zh-CN" sz="2800"/>
              <a:t>)</a:t>
            </a:r>
            <a:r>
              <a:rPr lang="zh-CN" altLang="en-US" sz="2800"/>
              <a:t>用户能够根据需求设置背诵范围、每日背诵单词数</a:t>
            </a:r>
            <a:endParaRPr lang="zh-CN" altLang="en-US" sz="2800"/>
          </a:p>
          <a:p>
            <a:r>
              <a:rPr lang="zh-CN" altLang="en-US" sz="2800"/>
              <a:t>3</a:t>
            </a:r>
            <a:r>
              <a:rPr lang="en-US" altLang="zh-CN" sz="2800"/>
              <a:t>)</a:t>
            </a:r>
            <a:r>
              <a:rPr lang="zh-CN" altLang="en-US" sz="2800"/>
              <a:t>用户能够查看背诵进度（熟练/已背单词数、已读/待读/准备读文章数、已背天数等）</a:t>
            </a:r>
            <a:endParaRPr lang="zh-CN" altLang="en-US" sz="2800"/>
          </a:p>
          <a:p>
            <a:r>
              <a:rPr lang="zh-CN" altLang="en-US" sz="2800"/>
              <a:t>4</a:t>
            </a:r>
            <a:r>
              <a:rPr lang="en-US" altLang="zh-CN" sz="2800"/>
              <a:t>)</a:t>
            </a:r>
            <a:r>
              <a:rPr lang="zh-CN" altLang="en-US" sz="2800"/>
              <a:t>用户能够通过单词测试，确定自己的英语水平</a:t>
            </a:r>
            <a:endParaRPr lang="zh-CN" altLang="en-US" sz="2800"/>
          </a:p>
          <a:p>
            <a:r>
              <a:rPr lang="zh-CN" altLang="en-US" sz="2800"/>
              <a:t>5</a:t>
            </a:r>
            <a:r>
              <a:rPr lang="en-US" altLang="zh-CN" sz="2800"/>
              <a:t>)</a:t>
            </a:r>
            <a:r>
              <a:rPr lang="zh-CN" altLang="en-US" sz="2800"/>
              <a:t>用户能够进行每日打卡（拓展</a:t>
            </a:r>
            <a:r>
              <a:rPr lang="zh-CN" altLang="en-US" sz="2800"/>
              <a:t>）</a:t>
            </a:r>
            <a:endParaRPr lang="zh-CN" altLang="en-US" sz="2800"/>
          </a:p>
          <a:p>
            <a:r>
              <a:rPr lang="zh-CN" altLang="en-US" sz="2800"/>
              <a:t>6</a:t>
            </a:r>
            <a:r>
              <a:rPr lang="en-US" altLang="zh-CN" sz="2800"/>
              <a:t>)</a:t>
            </a:r>
            <a:r>
              <a:rPr lang="zh-CN" altLang="en-US" sz="2800"/>
              <a:t>用户能够查看每日/周/月所有软件用户背诵单词或是阅读文章数的榜单排名（拓展</a:t>
            </a:r>
            <a:r>
              <a:rPr lang="zh-CN" altLang="en-US" sz="2800"/>
              <a:t>）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主要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功能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2676525"/>
          </a:xfrm>
        </p:spPr>
        <p:txBody>
          <a:bodyPr/>
          <a:p>
            <a:r>
              <a:rPr lang="zh-CN" altLang="en-US" sz="3200"/>
              <a:t>其他拓展功能</a:t>
            </a:r>
            <a:endParaRPr lang="zh-CN" altLang="en-US" sz="3200"/>
          </a:p>
          <a:p>
            <a:r>
              <a:rPr lang="zh-CN" altLang="en-US" sz="3200"/>
              <a:t>1)用户能够在首页看到系统推荐的每日一句以及每日一篇</a:t>
            </a:r>
            <a:endParaRPr lang="zh-CN" altLang="en-US" sz="3200"/>
          </a:p>
          <a:p>
            <a:r>
              <a:rPr lang="en-US" altLang="zh-CN" sz="3200"/>
              <a:t>2)</a:t>
            </a:r>
            <a:r>
              <a:rPr lang="zh-CN" altLang="en-US" sz="3200"/>
              <a:t>系统能够提供单词的语音朗读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分工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情况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4921885"/>
          </a:xfrm>
        </p:spPr>
        <p:txBody>
          <a:bodyPr/>
          <a:p>
            <a:r>
              <a:rPr lang="zh-CN" altLang="en-US" sz="3200"/>
              <a:t>朱寒燕：</a:t>
            </a:r>
            <a:endParaRPr lang="zh-CN" altLang="en-US" sz="3200"/>
          </a:p>
          <a:p>
            <a:r>
              <a:rPr lang="zh-CN" altLang="en-US" sz="2800"/>
              <a:t>WEB前端</a:t>
            </a:r>
            <a:r>
              <a:rPr lang="en-US" altLang="zh-CN" sz="2800"/>
              <a:t>+APP前端+前后端交互</a:t>
            </a:r>
            <a:endParaRPr lang="en-US" altLang="zh-CN" sz="2800"/>
          </a:p>
          <a:p>
            <a:r>
              <a:rPr lang="zh-CN" altLang="en-US" sz="3200"/>
              <a:t>王琳琳：</a:t>
            </a:r>
            <a:endParaRPr lang="zh-CN" altLang="en-US" sz="3200"/>
          </a:p>
          <a:p>
            <a:r>
              <a:rPr lang="zh-CN" altLang="en-US" sz="2800"/>
              <a:t>数据库</a:t>
            </a:r>
            <a:r>
              <a:rPr lang="en-US" altLang="zh-CN" sz="2800"/>
              <a:t>+后台(</a:t>
            </a:r>
            <a:r>
              <a:rPr lang="zh-CN" altLang="en-US" sz="2800"/>
              <a:t>用户功能部分</a:t>
            </a:r>
            <a:r>
              <a:rPr lang="en-US" altLang="zh-CN" sz="2800"/>
              <a:t>)+</a:t>
            </a:r>
            <a:r>
              <a:rPr lang="zh-CN" altLang="en-US" sz="2800"/>
              <a:t>测试</a:t>
            </a:r>
            <a:endParaRPr lang="zh-CN" altLang="en-US" sz="2800"/>
          </a:p>
          <a:p>
            <a:r>
              <a:rPr lang="zh-CN" altLang="en-US" sz="3200"/>
              <a:t>金昳昀：</a:t>
            </a:r>
            <a:endParaRPr lang="zh-CN" altLang="en-US" sz="3200"/>
          </a:p>
          <a:p>
            <a:r>
              <a:rPr lang="zh-CN" altLang="en-US" sz="2800">
                <a:sym typeface="+mn-ea"/>
              </a:rPr>
              <a:t>数据库</a:t>
            </a:r>
            <a:r>
              <a:rPr lang="en-US" altLang="zh-CN" sz="2800">
                <a:sym typeface="+mn-ea"/>
              </a:rPr>
              <a:t>+后台(</a:t>
            </a:r>
            <a:r>
              <a:rPr lang="zh-CN" altLang="en-US" sz="2800">
                <a:sym typeface="+mn-ea"/>
              </a:rPr>
              <a:t>单词功能部分</a:t>
            </a:r>
            <a:r>
              <a:rPr lang="en-US" altLang="zh-CN" sz="2800">
                <a:sym typeface="+mn-ea"/>
              </a:rPr>
              <a:t>)+</a:t>
            </a:r>
            <a:r>
              <a:rPr lang="zh-CN" altLang="en-US" sz="2800">
                <a:sym typeface="+mn-ea"/>
              </a:rPr>
              <a:t>测试</a:t>
            </a:r>
            <a:endParaRPr lang="zh-CN" altLang="en-US" sz="2800">
              <a:sym typeface="+mn-ea"/>
            </a:endParaRPr>
          </a:p>
          <a:p>
            <a:r>
              <a:rPr lang="zh-CN" altLang="en-US" sz="3200">
                <a:sym typeface="+mn-ea"/>
              </a:rPr>
              <a:t>张艳丽：</a:t>
            </a:r>
            <a:endParaRPr lang="zh-CN" altLang="en-US" sz="3200">
              <a:sym typeface="+mn-ea"/>
            </a:endParaRPr>
          </a:p>
          <a:p>
            <a:r>
              <a:rPr lang="en-US" altLang="zh-CN" sz="2800">
                <a:sym typeface="+mn-ea"/>
              </a:rPr>
              <a:t>后台(</a:t>
            </a:r>
            <a:r>
              <a:rPr lang="zh-CN" altLang="en-US" sz="2800">
                <a:sym typeface="+mn-ea"/>
              </a:rPr>
              <a:t>文章功能部分</a:t>
            </a:r>
            <a:r>
              <a:rPr lang="en-US" altLang="zh-CN" sz="2800">
                <a:sym typeface="+mn-ea"/>
              </a:rPr>
              <a:t>)+</a:t>
            </a:r>
            <a:r>
              <a:rPr lang="zh-CN" altLang="en-US" sz="2800">
                <a:sym typeface="+mn-ea"/>
              </a:rPr>
              <a:t>项目</a:t>
            </a:r>
            <a:r>
              <a:rPr lang="zh-CN" altLang="en-US" sz="2800">
                <a:sym typeface="+mn-ea"/>
              </a:rPr>
              <a:t>统筹</a:t>
            </a:r>
            <a:r>
              <a:rPr lang="en-US" altLang="zh-CN" sz="2800">
                <a:sym typeface="+mn-ea"/>
              </a:rPr>
              <a:t>+</a:t>
            </a:r>
            <a:r>
              <a:rPr lang="zh-CN" altLang="en-US" sz="2800">
                <a:sym typeface="+mn-ea"/>
              </a:rPr>
              <a:t>测试</a:t>
            </a:r>
            <a:endParaRPr lang="zh-CN" altLang="en-US" sz="2800">
              <a:sym typeface="+mn-ea"/>
            </a:endParaRPr>
          </a:p>
          <a:p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329565"/>
            <a:ext cx="8229600" cy="1475740"/>
          </a:xfrm>
        </p:spPr>
        <p:txBody>
          <a:bodyPr/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Beist</a:t>
            </a:r>
            <a:r>
              <a:rPr lang="zh-CN" altLang="en-US">
                <a:sym typeface="+mn-ea"/>
              </a:rPr>
              <a:t>背单词系统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实体联系图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1701165"/>
            <a:ext cx="8228965" cy="46101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1130</Words>
  <Application>WPS 演示</Application>
  <PresentationFormat>全屏显示(4:3)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等线</vt:lpstr>
      <vt:lpstr>蓝调晶格</vt:lpstr>
      <vt:lpstr>Beist背单词系统</vt:lpstr>
      <vt:lpstr>Beist背单词系统</vt:lpstr>
      <vt:lpstr>Beist背单词系统</vt:lpstr>
      <vt:lpstr>Beist背单词系统</vt:lpstr>
      <vt:lpstr>Beist背单词系统</vt:lpstr>
      <vt:lpstr>Beist背单词系统</vt:lpstr>
      <vt:lpstr>主要功能</vt:lpstr>
      <vt:lpstr>主要功能</vt:lpstr>
      <vt:lpstr>Beist背单词系统</vt:lpstr>
      <vt:lpstr>主要功能</vt:lpstr>
      <vt:lpstr>数据库设计</vt:lpstr>
      <vt:lpstr>数据库设计</vt:lpstr>
      <vt:lpstr>数据库设计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高斯消元法解方程组</dc:title>
  <dc:creator>Administrator</dc:creator>
  <cp:lastModifiedBy>jyy1996</cp:lastModifiedBy>
  <cp:revision>55</cp:revision>
  <dcterms:created xsi:type="dcterms:W3CDTF">2015-01-07T03:13:00Z</dcterms:created>
  <dcterms:modified xsi:type="dcterms:W3CDTF">2017-07-11T18:06:38Z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2052-10.1.0.6638</vt:lpwstr>
  </property>
</Properties>
</file>