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2" r:id="rId5"/>
    <p:sldId id="273" r:id="rId6"/>
    <p:sldId id="274" r:id="rId7"/>
    <p:sldId id="259" r:id="rId8"/>
    <p:sldId id="260" r:id="rId9"/>
    <p:sldId id="263" r:id="rId10"/>
    <p:sldId id="264" r:id="rId11"/>
    <p:sldId id="268" r:id="rId12"/>
    <p:sldId id="275" r:id="rId13"/>
    <p:sldId id="269" r:id="rId14"/>
    <p:sldId id="266" r:id="rId15"/>
    <p:sldId id="267" r:id="rId16"/>
    <p:sldId id="270" r:id="rId17"/>
    <p:sldId id="271"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5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CB9D1-0288-4AB2-9203-776488601861}" type="datetimeFigureOut">
              <a:rPr kumimoji="1" lang="ja-JP" altLang="en-US" smtClean="0"/>
              <a:t>2013/10/6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ABAFF-834D-4547-BD58-7A2D1577FD0E}"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215ABAFF-834D-4547-BD58-7A2D1577FD0E}" type="slidenum">
              <a:rPr kumimoji="1" lang="ja-JP" altLang="en-US" smtClean="0"/>
              <a:t>2</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676B7C5-B6A8-4431-8FF1-3FFDE7C4F235}" type="datetimeFigureOut">
              <a:rPr kumimoji="1" lang="ja-JP" altLang="en-US" smtClean="0"/>
              <a:pPr/>
              <a:t>2013/10/6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43C8B-BDB4-4EE1-9602-E0B538F57BA2}"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6B7C5-B6A8-4431-8FF1-3FFDE7C4F235}" type="datetimeFigureOut">
              <a:rPr kumimoji="1" lang="ja-JP" altLang="en-US" smtClean="0"/>
              <a:pPr/>
              <a:t>2013/10/6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43C8B-BDB4-4EE1-9602-E0B538F57BA2}"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witter.com/taptappu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www.facebook.com/taku.kobayashi.56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tunes.apple.com/us/app/rigu-obu-doragun/id648585316?l=ja&amp;ls=1&amp;mt=8"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gpmobile.co.jp/service/lo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jp/app/sutoraikukingudamu/id671568902?l=ja&amp;ls=1&amp;mt=8"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Javascript</a:t>
            </a:r>
            <a:r>
              <a:rPr kumimoji="1" lang="ja-JP" altLang="en-US" dirty="0" smtClean="0"/>
              <a:t>の上手な書き方</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小林拓</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ja-JP" altLang="en-US" dirty="0" smtClean="0"/>
              <a:t>グローバル変数が乱立しなくて済む</a:t>
            </a:r>
            <a:endParaRPr kumimoji="1" lang="en-US" altLang="ja-JP" dirty="0" smtClean="0"/>
          </a:p>
          <a:p>
            <a:r>
              <a:rPr lang="en-US" altLang="ja-JP" dirty="0" smtClean="0"/>
              <a:t>Ajax</a:t>
            </a:r>
            <a:r>
              <a:rPr lang="ja-JP" altLang="en-US" dirty="0" smtClean="0"/>
              <a:t>や</a:t>
            </a:r>
            <a:r>
              <a:rPr lang="en-US" altLang="ja-JP" dirty="0" err="1" smtClean="0"/>
              <a:t>Pjax</a:t>
            </a:r>
            <a:r>
              <a:rPr lang="en-US" altLang="ja-JP" dirty="0" smtClean="0"/>
              <a:t>(</a:t>
            </a:r>
            <a:r>
              <a:rPr lang="ja-JP" altLang="en-US" dirty="0" smtClean="0"/>
              <a:t>ページ遷移を高速化するライブラリ</a:t>
            </a:r>
            <a:r>
              <a:rPr lang="en-US" altLang="ja-JP" dirty="0" smtClean="0"/>
              <a:t>)</a:t>
            </a:r>
            <a:r>
              <a:rPr lang="ja-JP" altLang="en-US" dirty="0" smtClean="0"/>
              <a:t>等、使用時にグローバル変数が残っていることによるバグやメモリリークがおこらない</a:t>
            </a:r>
            <a:endParaRPr lang="en-US" altLang="ja-JP" dirty="0" smtClean="0"/>
          </a:p>
          <a:p>
            <a:r>
              <a:rPr lang="ja-JP" altLang="en-US" dirty="0">
                <a:solidFill>
                  <a:srgbClr val="FF0000"/>
                </a:solidFill>
              </a:rPr>
              <a:t>複</a:t>
            </a:r>
            <a:r>
              <a:rPr lang="ja-JP" altLang="en-US" dirty="0" smtClean="0">
                <a:solidFill>
                  <a:srgbClr val="FF0000"/>
                </a:solidFill>
              </a:rPr>
              <a:t>数人で開発する時に幸せになれる</a:t>
            </a:r>
            <a:endParaRPr lang="en-US" altLang="ja-JP" dirty="0" smtClean="0">
              <a:solidFill>
                <a:srgbClr val="FF0000"/>
              </a:solidFill>
            </a:endParaRPr>
          </a:p>
          <a:p>
            <a:r>
              <a:rPr lang="ja-JP" altLang="en-US" dirty="0" smtClean="0">
                <a:solidFill>
                  <a:srgbClr val="FFFF00"/>
                </a:solidFill>
              </a:rPr>
              <a:t>↑これ</a:t>
            </a:r>
            <a:r>
              <a:rPr lang="ja-JP" altLang="en-US" dirty="0">
                <a:solidFill>
                  <a:srgbClr val="FFFF00"/>
                </a:solidFill>
              </a:rPr>
              <a:t>重要</a:t>
            </a:r>
            <a:endParaRPr lang="en-US" altLang="ja-JP" dirty="0" smtClean="0">
              <a:solidFill>
                <a:srgbClr val="FFFF00"/>
              </a:solidFill>
            </a:endParaRPr>
          </a:p>
        </p:txBody>
      </p:sp>
      <p:sp>
        <p:nvSpPr>
          <p:cNvPr id="4" name="タイトル 1"/>
          <p:cNvSpPr>
            <a:spLocks noGrp="1"/>
          </p:cNvSpPr>
          <p:nvPr>
            <p:ph type="title"/>
          </p:nvPr>
        </p:nvSpPr>
        <p:spPr/>
        <p:txBody>
          <a:bodyPr>
            <a:normAutofit/>
          </a:bodyPr>
          <a:lstStyle/>
          <a:p>
            <a:r>
              <a:rPr kumimoji="1" lang="ja-JP" altLang="en-US" dirty="0" smtClean="0"/>
              <a:t>何が嬉しい？</a:t>
            </a:r>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a:t>
            </a:r>
            <a:r>
              <a:rPr kumimoji="1" lang="en-US" altLang="ja-JP" dirty="0" smtClean="0"/>
              <a:t>unction</a:t>
            </a:r>
            <a:r>
              <a:rPr kumimoji="1" lang="ja-JP" altLang="en-US" dirty="0" smtClean="0"/>
              <a:t>可変引数</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サンプルコード</a:t>
            </a:r>
            <a:r>
              <a:rPr lang="en-US" altLang="ja-JP" dirty="0" smtClean="0"/>
              <a:t>(</a:t>
            </a:r>
            <a:r>
              <a:rPr lang="en-US" altLang="ja-JP" dirty="0" err="1" smtClean="0"/>
              <a:t>sample_code</a:t>
            </a:r>
            <a:r>
              <a:rPr lang="en-US" altLang="ja-JP" dirty="0" smtClean="0"/>
              <a:t>/</a:t>
            </a:r>
            <a:r>
              <a:rPr lang="en-US" altLang="ja-JP" dirty="0" err="1" smtClean="0"/>
              <a:t>undefined_argument</a:t>
            </a:r>
            <a:r>
              <a:rPr lang="en-US" altLang="ja-JP" dirty="0" smtClean="0"/>
              <a:t>)</a:t>
            </a:r>
            <a:r>
              <a:rPr lang="ja-JP" altLang="en-US" dirty="0" smtClean="0"/>
              <a:t>参照</a:t>
            </a:r>
            <a:endParaRPr lang="ja-JP"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Underscore.js</a:t>
            </a:r>
            <a:r>
              <a:rPr lang="ja-JP" altLang="en-US" dirty="0" smtClean="0"/>
              <a:t>を使った、拡張</a:t>
            </a:r>
            <a:r>
              <a:rPr lang="en-US" altLang="ja-JP" dirty="0" smtClean="0"/>
              <a:t>function</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function</a:t>
            </a:r>
            <a:r>
              <a:rPr lang="ja-JP" altLang="en-US" dirty="0" smtClean="0"/>
              <a:t>可変</a:t>
            </a:r>
            <a:r>
              <a:rPr lang="ja-JP" altLang="en-US" dirty="0" smtClean="0"/>
              <a:t>引数の応用版</a:t>
            </a:r>
            <a:endParaRPr lang="en-US" altLang="ja-JP" dirty="0" smtClean="0"/>
          </a:p>
          <a:p>
            <a:r>
              <a:rPr lang="ja-JP" altLang="en-US" dirty="0" smtClean="0"/>
              <a:t>サンプルコード</a:t>
            </a:r>
            <a:r>
              <a:rPr lang="en-US" altLang="ja-JP" dirty="0" smtClean="0"/>
              <a:t>(</a:t>
            </a:r>
            <a:r>
              <a:rPr lang="en-US" altLang="ja-JP" dirty="0" err="1" smtClean="0"/>
              <a:t>sample_code</a:t>
            </a:r>
            <a:r>
              <a:rPr lang="en-US" altLang="ja-JP" dirty="0" smtClean="0"/>
              <a:t>/</a:t>
            </a:r>
            <a:r>
              <a:rPr lang="en-US" altLang="ja-JP" dirty="0" err="1" smtClean="0"/>
              <a:t>options_function</a:t>
            </a:r>
            <a:r>
              <a:rPr lang="en-US" altLang="ja-JP" dirty="0" smtClean="0"/>
              <a:t>)</a:t>
            </a:r>
            <a:r>
              <a:rPr lang="ja-JP" altLang="en-US" dirty="0" smtClean="0"/>
              <a:t>参照</a:t>
            </a:r>
          </a:p>
          <a:p>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何が嬉しい？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ほとんど同じ処理だけど、一部だけ違う処理をしてほしい</a:t>
            </a:r>
            <a:r>
              <a:rPr lang="ja-JP" altLang="en-US" dirty="0" smtClean="0"/>
              <a:t>時</a:t>
            </a:r>
            <a:r>
              <a:rPr lang="ja-JP" altLang="en-US" dirty="0" smtClean="0"/>
              <a:t>に</a:t>
            </a:r>
            <a:r>
              <a:rPr lang="ja-JP" altLang="en-US" dirty="0" smtClean="0"/>
              <a:t>便利</a:t>
            </a:r>
            <a:endParaRPr lang="en-US" altLang="ja-JP" dirty="0" smtClean="0"/>
          </a:p>
          <a:p>
            <a:endParaRPr lang="en-US" altLang="ja-JP" dirty="0" smtClean="0"/>
          </a:p>
          <a:p>
            <a:pPr>
              <a:buNone/>
            </a:pPr>
            <a:r>
              <a:rPr lang="en-US" altLang="ja-JP" dirty="0" smtClean="0"/>
              <a:t>※</a:t>
            </a:r>
            <a:r>
              <a:rPr lang="ja-JP" altLang="en-US" dirty="0" smtClean="0"/>
              <a:t>ただしこの書き方は人によって好き嫌い</a:t>
            </a:r>
            <a:r>
              <a:rPr lang="ja-JP" altLang="en-US" dirty="0" smtClean="0"/>
              <a:t>があるので注意</a:t>
            </a:r>
            <a:endParaRPr kumimoji="1" lang="en-US" altLang="ja-JP"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Callack</a:t>
            </a:r>
            <a:r>
              <a:rPr kumimoji="1" lang="ja-JP" altLang="en-US" dirty="0" smtClean="0"/>
              <a:t>や</a:t>
            </a:r>
            <a:r>
              <a:rPr kumimoji="1" lang="en-US" altLang="ja-JP" dirty="0" smtClean="0"/>
              <a:t>Listener</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サンプルコード</a:t>
            </a:r>
            <a:r>
              <a:rPr lang="en-US" altLang="ja-JP" dirty="0" smtClean="0"/>
              <a:t>(</a:t>
            </a:r>
            <a:r>
              <a:rPr lang="en-US" altLang="ja-JP" dirty="0" err="1" smtClean="0"/>
              <a:t>sample_code</a:t>
            </a:r>
            <a:r>
              <a:rPr lang="en-US" altLang="ja-JP" dirty="0" smtClean="0"/>
              <a:t>/callback)</a:t>
            </a:r>
            <a:r>
              <a:rPr lang="ja-JP" altLang="en-US" dirty="0" smtClean="0"/>
              <a:t>参照</a:t>
            </a:r>
            <a:endParaRPr lang="en-US" altLang="ja-JP" dirty="0" smtClean="0"/>
          </a:p>
          <a:p>
            <a:r>
              <a:rPr kumimoji="1" lang="ja-JP" altLang="en-US" dirty="0" smtClean="0"/>
              <a:t>上記サンプルコードのような書き方</a:t>
            </a:r>
            <a:r>
              <a:rPr kumimoji="1" lang="ja-JP" altLang="en-US" dirty="0" smtClean="0"/>
              <a:t>をするデザインパターンを</a:t>
            </a:r>
            <a:r>
              <a:rPr kumimoji="1" lang="ja-JP" altLang="en-US" dirty="0" smtClean="0">
                <a:solidFill>
                  <a:srgbClr val="FF0000"/>
                </a:solidFill>
              </a:rPr>
              <a:t>オブザーバーパターン</a:t>
            </a:r>
            <a:r>
              <a:rPr kumimoji="1" lang="ja-JP" altLang="en-US" dirty="0" smtClean="0"/>
              <a:t>という</a:t>
            </a:r>
            <a:endParaRPr kumimoji="1" lang="en-US" altLang="ja-JP" dirty="0" smtClean="0"/>
          </a:p>
          <a:p>
            <a:r>
              <a:rPr lang="ja-JP" altLang="en-US" dirty="0" smtClean="0"/>
              <a:t>処理が終わったことをコード上で</a:t>
            </a:r>
            <a:r>
              <a:rPr lang="ja-JP" altLang="en-US" dirty="0" err="1" smtClean="0"/>
              <a:t>知らせる知らせる</a:t>
            </a:r>
            <a:r>
              <a:rPr lang="ja-JP" altLang="en-US" dirty="0" smtClean="0"/>
              <a:t>こと</a:t>
            </a:r>
            <a:r>
              <a:rPr lang="en-US" altLang="ja-JP" dirty="0" smtClean="0"/>
              <a:t>(Callback)</a:t>
            </a:r>
          </a:p>
          <a:p>
            <a:r>
              <a:rPr kumimoji="1" lang="ja-JP" altLang="en-US" dirty="0" smtClean="0"/>
              <a:t>ユーザーがアクションを起こした時に処理を走らせる</a:t>
            </a:r>
            <a:r>
              <a:rPr kumimoji="1" lang="en-US" altLang="ja-JP" dirty="0" smtClean="0"/>
              <a:t>(Listener)</a:t>
            </a:r>
          </a:p>
          <a:p>
            <a:r>
              <a:rPr lang="en-US" altLang="ja-JP" dirty="0" smtClean="0"/>
              <a:t>Callback</a:t>
            </a:r>
            <a:r>
              <a:rPr lang="ja-JP" altLang="en-US" dirty="0" smtClean="0"/>
              <a:t>や</a:t>
            </a:r>
            <a:r>
              <a:rPr lang="en-US" altLang="ja-JP" dirty="0" smtClean="0"/>
              <a:t>Listener</a:t>
            </a:r>
            <a:r>
              <a:rPr lang="ja-JP" altLang="en-US" dirty="0" smtClean="0"/>
              <a:t>を記述する時、このような書き方をすることが多い</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何が嬉しい？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前と後ろは同じコードを使いまわせるけど真ん中だけ作り変えられるメソッドを作れる</a:t>
            </a:r>
            <a:endParaRPr lang="en-US" altLang="ja-JP" dirty="0" smtClean="0"/>
          </a:p>
          <a:p>
            <a:r>
              <a:rPr lang="ja-JP" altLang="en-US" dirty="0"/>
              <a:t>主</a:t>
            </a:r>
            <a:r>
              <a:rPr lang="ja-JP" altLang="en-US" dirty="0" smtClean="0"/>
              <a:t>に</a:t>
            </a:r>
            <a:r>
              <a:rPr lang="en-US" altLang="ja-JP" dirty="0" smtClean="0"/>
              <a:t>Ajax</a:t>
            </a:r>
            <a:r>
              <a:rPr lang="ja-JP" altLang="en-US" dirty="0" smtClean="0"/>
              <a:t>の処理が完了した時にこの使い方をしてくれると嬉しい</a:t>
            </a:r>
            <a:endParaRPr lang="en-US" altLang="ja-JP" dirty="0" smtClean="0"/>
          </a:p>
          <a:p>
            <a:r>
              <a:rPr lang="ja-JP" altLang="en-US" dirty="0" smtClean="0"/>
              <a:t>複数人で開発する時に嬉しい</a:t>
            </a:r>
            <a:endParaRPr lang="en-US" altLang="ja-JP" dirty="0" smtClean="0"/>
          </a:p>
          <a:p>
            <a:r>
              <a:rPr lang="ja-JP" altLang="en-US" dirty="0" smtClean="0"/>
              <a:t>ライブラリ作る時に使うと使いやすいライブラリが作れる</a:t>
            </a:r>
            <a:endParaRPr lang="en-US" altLang="ja-JP" dirty="0" smtClean="0"/>
          </a:p>
          <a:p>
            <a:endParaRPr lang="en-US" altLang="ja-JP" dirty="0" smtClean="0"/>
          </a:p>
          <a:p>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Object</a:t>
            </a:r>
            <a:r>
              <a:rPr kumimoji="1" lang="ja-JP" altLang="en-US" dirty="0" smtClean="0"/>
              <a:t>を使った動的メソッド</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サンプルコード</a:t>
            </a:r>
            <a:r>
              <a:rPr lang="en-US" altLang="ja-JP" dirty="0" smtClean="0"/>
              <a:t>(</a:t>
            </a:r>
            <a:r>
              <a:rPr lang="en-US" altLang="ja-JP" dirty="0" err="1" smtClean="0"/>
              <a:t>sample_code</a:t>
            </a:r>
            <a:r>
              <a:rPr lang="en-US" altLang="ja-JP" dirty="0" smtClean="0"/>
              <a:t>/</a:t>
            </a:r>
            <a:r>
              <a:rPr lang="en-US" altLang="ja-JP" dirty="0" smtClean="0"/>
              <a:t> </a:t>
            </a:r>
            <a:r>
              <a:rPr lang="en-US" altLang="ja-JP" dirty="0" err="1" smtClean="0"/>
              <a:t>mutable_method</a:t>
            </a:r>
            <a:r>
              <a:rPr lang="en-US" altLang="ja-JP" dirty="0" smtClean="0"/>
              <a:t>)</a:t>
            </a:r>
            <a:r>
              <a:rPr lang="ja-JP" altLang="en-US" dirty="0" smtClean="0"/>
              <a:t>参照</a:t>
            </a:r>
            <a:endParaRPr lang="ja-JP"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何が嬉しい？</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ステータス</a:t>
            </a:r>
            <a:r>
              <a:rPr kumimoji="1" lang="en-US" altLang="ja-JP" dirty="0" smtClean="0"/>
              <a:t>(</a:t>
            </a:r>
            <a:r>
              <a:rPr kumimoji="1" lang="ja-JP" altLang="en-US" dirty="0" smtClean="0"/>
              <a:t>定数</a:t>
            </a:r>
            <a:r>
              <a:rPr kumimoji="1" lang="en-US" altLang="ja-JP" dirty="0" smtClean="0"/>
              <a:t>)</a:t>
            </a:r>
            <a:r>
              <a:rPr kumimoji="1" lang="ja-JP" altLang="en-US" dirty="0" smtClean="0"/>
              <a:t>をそのままメソッド名にして使用することができる。</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小林　拓</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en-US" altLang="ja-JP" dirty="0" smtClean="0"/>
              <a:t>1987</a:t>
            </a:r>
            <a:r>
              <a:rPr lang="ja-JP" altLang="en-US" dirty="0" smtClean="0"/>
              <a:t>年</a:t>
            </a:r>
            <a:r>
              <a:rPr lang="en-US" altLang="ja-JP" dirty="0" smtClean="0"/>
              <a:t>2</a:t>
            </a:r>
            <a:r>
              <a:rPr lang="ja-JP" altLang="en-US" dirty="0" smtClean="0"/>
              <a:t>月</a:t>
            </a:r>
            <a:r>
              <a:rPr lang="en-US" altLang="ja-JP" dirty="0" smtClean="0"/>
              <a:t>13</a:t>
            </a:r>
            <a:r>
              <a:rPr lang="ja-JP" altLang="en-US" dirty="0" smtClean="0"/>
              <a:t>日生まれ</a:t>
            </a:r>
            <a:r>
              <a:rPr lang="en-US" altLang="ja-JP" dirty="0" smtClean="0"/>
              <a:t>(26</a:t>
            </a:r>
            <a:r>
              <a:rPr lang="ja-JP" altLang="en-US" dirty="0" smtClean="0"/>
              <a:t>歳</a:t>
            </a:r>
            <a:r>
              <a:rPr lang="en-US" altLang="ja-JP" dirty="0" smtClean="0"/>
              <a:t>)</a:t>
            </a:r>
          </a:p>
          <a:p>
            <a:r>
              <a:rPr lang="ja-JP" altLang="en-US" dirty="0" smtClean="0"/>
              <a:t>株式会社</a:t>
            </a:r>
            <a:r>
              <a:rPr lang="ja-JP" altLang="en-US" dirty="0" smtClean="0"/>
              <a:t>ゲームポット</a:t>
            </a:r>
            <a:r>
              <a:rPr lang="en-US" altLang="ja-JP" dirty="0" smtClean="0"/>
              <a:t>(</a:t>
            </a:r>
            <a:r>
              <a:rPr lang="ja-JP" altLang="en-US" dirty="0" smtClean="0"/>
              <a:t>ジーピーモバイル</a:t>
            </a:r>
            <a:r>
              <a:rPr lang="en-US" altLang="ja-JP" dirty="0" smtClean="0"/>
              <a:t>)</a:t>
            </a:r>
            <a:endParaRPr lang="en-US" altLang="ja-JP" dirty="0" smtClean="0"/>
          </a:p>
          <a:p>
            <a:r>
              <a:rPr lang="ja-JP" altLang="en-US" dirty="0" smtClean="0"/>
              <a:t>エンジニア</a:t>
            </a:r>
            <a:r>
              <a:rPr lang="en-US" altLang="ja-JP" dirty="0" smtClean="0"/>
              <a:t>(SE)</a:t>
            </a:r>
          </a:p>
          <a:p>
            <a:r>
              <a:rPr lang="ja-JP" altLang="en-US" dirty="0" smtClean="0"/>
              <a:t>普段は</a:t>
            </a:r>
            <a:r>
              <a:rPr lang="en-US" altLang="ja-JP" dirty="0" smtClean="0"/>
              <a:t>Ruby on Rails</a:t>
            </a:r>
            <a:r>
              <a:rPr lang="ja-JP" altLang="en-US" dirty="0" smtClean="0"/>
              <a:t>でソシャゲ作ってます</a:t>
            </a:r>
            <a:endParaRPr lang="en-US" altLang="ja-JP" dirty="0" smtClean="0"/>
          </a:p>
          <a:p>
            <a:r>
              <a:rPr lang="ja-JP" altLang="en-US" dirty="0" smtClean="0"/>
              <a:t>最近は</a:t>
            </a:r>
            <a:r>
              <a:rPr lang="en-US" altLang="ja-JP" dirty="0" err="1" smtClean="0"/>
              <a:t>javascript</a:t>
            </a:r>
            <a:r>
              <a:rPr lang="ja-JP" altLang="en-US" dirty="0" smtClean="0"/>
              <a:t>メイン</a:t>
            </a:r>
            <a:endParaRPr lang="en-US" altLang="ja-JP" dirty="0" smtClean="0"/>
          </a:p>
          <a:p>
            <a:r>
              <a:rPr lang="ja-JP" altLang="en-US" dirty="0" smtClean="0"/>
              <a:t>主に</a:t>
            </a:r>
            <a:r>
              <a:rPr lang="en-US" altLang="ja-JP" dirty="0" smtClean="0"/>
              <a:t>Rails</a:t>
            </a:r>
            <a:r>
              <a:rPr lang="ja-JP" altLang="en-US" dirty="0" smtClean="0"/>
              <a:t>↑ </a:t>
            </a:r>
            <a:r>
              <a:rPr lang="en-US" altLang="ja-JP" dirty="0" smtClean="0"/>
              <a:t>,   </a:t>
            </a:r>
            <a:r>
              <a:rPr lang="en-US" altLang="ja-JP" dirty="0" err="1" smtClean="0"/>
              <a:t>javascript</a:t>
            </a:r>
            <a:r>
              <a:rPr lang="en-US" altLang="ja-JP" dirty="0" smtClean="0"/>
              <a:t> , java(Android) ,  PHP(</a:t>
            </a:r>
            <a:r>
              <a:rPr lang="ja-JP" altLang="en-US" dirty="0" smtClean="0"/>
              <a:t>他</a:t>
            </a:r>
            <a:r>
              <a:rPr lang="en-US" altLang="ja-JP" dirty="0" smtClean="0"/>
              <a:t>)</a:t>
            </a:r>
          </a:p>
          <a:p>
            <a:r>
              <a:rPr lang="ja-JP" altLang="en-US" dirty="0" smtClean="0"/>
              <a:t>サーバーもフロントもネイティブも何でもできます</a:t>
            </a:r>
            <a:endParaRPr lang="en-US" altLang="ja-JP" dirty="0" smtClean="0"/>
          </a:p>
          <a:p>
            <a:r>
              <a:rPr lang="en-US" altLang="ja-JP" dirty="0" smtClean="0"/>
              <a:t>Twitter : </a:t>
            </a:r>
            <a:r>
              <a:rPr lang="en-US" altLang="ja-JP" dirty="0" smtClean="0">
                <a:hlinkClick r:id="rId3"/>
              </a:rPr>
              <a:t>http://twitter.com/taptappun</a:t>
            </a:r>
            <a:endParaRPr lang="en-US" altLang="ja-JP" dirty="0" smtClean="0"/>
          </a:p>
          <a:p>
            <a:r>
              <a:rPr lang="en-US" altLang="ja-JP" dirty="0" err="1" smtClean="0"/>
              <a:t>Facebook</a:t>
            </a:r>
            <a:r>
              <a:rPr lang="en-US" altLang="ja-JP" dirty="0" smtClean="0"/>
              <a:t> : </a:t>
            </a:r>
            <a:r>
              <a:rPr lang="en-US" altLang="ja-JP" dirty="0" smtClean="0">
                <a:hlinkClick r:id="rId4"/>
              </a:rPr>
              <a:t>http://</a:t>
            </a:r>
            <a:r>
              <a:rPr lang="en-US" altLang="ja-JP" dirty="0" smtClean="0">
                <a:hlinkClick r:id="rId4"/>
              </a:rPr>
              <a:t>www.facebook.com/taku.kobayashi.560</a:t>
            </a:r>
            <a:endParaRPr lang="en-US" altLang="ja-JP" dirty="0" smtClean="0"/>
          </a:p>
        </p:txBody>
      </p:sp>
      <p:pic>
        <p:nvPicPr>
          <p:cNvPr id="4" name="Picture 2" descr="C:\Users\taku\Desktop\profile-photo-takukobayashi560-96x96.jpg"/>
          <p:cNvPicPr>
            <a:picLocks noChangeAspect="1" noChangeArrowheads="1"/>
          </p:cNvPicPr>
          <p:nvPr/>
        </p:nvPicPr>
        <p:blipFill>
          <a:blip r:embed="rId5" cstate="print"/>
          <a:srcRect/>
          <a:stretch>
            <a:fillRect/>
          </a:stretch>
        </p:blipFill>
        <p:spPr bwMode="auto">
          <a:xfrm>
            <a:off x="7452320" y="1052736"/>
            <a:ext cx="1470000" cy="1470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リリースしました</a:t>
            </a:r>
            <a:endParaRPr kumimoji="1" lang="ja-JP" altLang="en-US" dirty="0"/>
          </a:p>
        </p:txBody>
      </p:sp>
      <p:pic>
        <p:nvPicPr>
          <p:cNvPr id="4" name="コンテンツ プレースホルダ 3" descr="lod.jpg"/>
          <p:cNvPicPr>
            <a:picLocks noGrp="1" noChangeAspect="1"/>
          </p:cNvPicPr>
          <p:nvPr>
            <p:ph idx="1"/>
          </p:nvPr>
        </p:nvPicPr>
        <p:blipFill>
          <a:blip r:embed="rId2" cstate="print"/>
          <a:stretch>
            <a:fillRect/>
          </a:stretch>
        </p:blipFill>
        <p:spPr>
          <a:xfrm>
            <a:off x="914400" y="1844824"/>
            <a:ext cx="7315200" cy="2743200"/>
          </a:xfrm>
        </p:spPr>
      </p:pic>
      <p:sp>
        <p:nvSpPr>
          <p:cNvPr id="6" name="テキスト ボックス 5"/>
          <p:cNvSpPr txBox="1"/>
          <p:nvPr/>
        </p:nvSpPr>
        <p:spPr>
          <a:xfrm>
            <a:off x="971600" y="1268760"/>
            <a:ext cx="7272808" cy="523220"/>
          </a:xfrm>
          <a:prstGeom prst="rect">
            <a:avLst/>
          </a:prstGeom>
          <a:noFill/>
        </p:spPr>
        <p:txBody>
          <a:bodyPr wrap="square" rtlCol="0">
            <a:spAutoFit/>
          </a:bodyPr>
          <a:lstStyle/>
          <a:p>
            <a:pPr algn="ctr"/>
            <a:r>
              <a:rPr kumimoji="1" lang="ja-JP" altLang="en-US" sz="2800" dirty="0" smtClean="0"/>
              <a:t>リーグ オブ ドラグーン</a:t>
            </a:r>
            <a:endParaRPr kumimoji="1" lang="ja-JP" altLang="en-US" sz="2800" dirty="0"/>
          </a:p>
        </p:txBody>
      </p:sp>
      <p:sp>
        <p:nvSpPr>
          <p:cNvPr id="9" name="テキスト ボックス 8"/>
          <p:cNvSpPr txBox="1"/>
          <p:nvPr/>
        </p:nvSpPr>
        <p:spPr>
          <a:xfrm>
            <a:off x="683568" y="5075892"/>
            <a:ext cx="8244408" cy="369332"/>
          </a:xfrm>
          <a:prstGeom prst="rect">
            <a:avLst/>
          </a:prstGeom>
          <a:noFill/>
        </p:spPr>
        <p:txBody>
          <a:bodyPr wrap="square" rtlCol="0">
            <a:spAutoFit/>
          </a:bodyPr>
          <a:lstStyle/>
          <a:p>
            <a:r>
              <a:rPr lang="en-US" altLang="ja-JP" dirty="0" smtClean="0">
                <a:hlinkClick r:id="rId3"/>
              </a:rPr>
              <a:t>https://itunes.apple.com/us/app/rigu-obu-doragun/id648585316?l=ja&amp;ls=1&amp;mt=8</a:t>
            </a:r>
            <a:endParaRPr lang="en-US" altLang="ja-JP" dirty="0" smtClean="0"/>
          </a:p>
        </p:txBody>
      </p:sp>
      <p:sp>
        <p:nvSpPr>
          <p:cNvPr id="10" name="テキスト ボックス 9"/>
          <p:cNvSpPr txBox="1"/>
          <p:nvPr/>
        </p:nvSpPr>
        <p:spPr>
          <a:xfrm>
            <a:off x="683568" y="4725144"/>
            <a:ext cx="2304256" cy="369332"/>
          </a:xfrm>
          <a:prstGeom prst="rect">
            <a:avLst/>
          </a:prstGeom>
          <a:noFill/>
        </p:spPr>
        <p:txBody>
          <a:bodyPr wrap="square" rtlCol="0">
            <a:spAutoFit/>
          </a:bodyPr>
          <a:lstStyle/>
          <a:p>
            <a:r>
              <a:rPr kumimoji="1" lang="ja-JP" altLang="en-US" dirty="0" smtClean="0"/>
              <a:t>ダウンロード</a:t>
            </a:r>
            <a:endParaRPr kumimoji="1" lang="ja-JP" altLang="en-US" dirty="0"/>
          </a:p>
        </p:txBody>
      </p:sp>
      <p:sp>
        <p:nvSpPr>
          <p:cNvPr id="11" name="正方形/長方形 10"/>
          <p:cNvSpPr/>
          <p:nvPr/>
        </p:nvSpPr>
        <p:spPr>
          <a:xfrm>
            <a:off x="683568" y="5879013"/>
            <a:ext cx="3970126" cy="646331"/>
          </a:xfrm>
          <a:prstGeom prst="rect">
            <a:avLst/>
          </a:prstGeom>
        </p:spPr>
        <p:txBody>
          <a:bodyPr wrap="none">
            <a:spAutoFit/>
          </a:bodyPr>
          <a:lstStyle/>
          <a:p>
            <a:r>
              <a:rPr lang="en-US" altLang="ja-JP" dirty="0" smtClean="0">
                <a:hlinkClick r:id="rId4"/>
              </a:rPr>
              <a:t>http://www.gpmobile.co.jp/service/lod/</a:t>
            </a:r>
            <a:endParaRPr lang="en-US" altLang="ja-JP" dirty="0" smtClean="0"/>
          </a:p>
          <a:p>
            <a:endParaRPr lang="en-US" altLang="ja-JP" dirty="0" smtClean="0"/>
          </a:p>
        </p:txBody>
      </p:sp>
      <p:sp>
        <p:nvSpPr>
          <p:cNvPr id="12" name="テキスト ボックス 11"/>
          <p:cNvSpPr txBox="1"/>
          <p:nvPr/>
        </p:nvSpPr>
        <p:spPr>
          <a:xfrm>
            <a:off x="683568" y="5579948"/>
            <a:ext cx="1368152" cy="369332"/>
          </a:xfrm>
          <a:prstGeom prst="rect">
            <a:avLst/>
          </a:prstGeom>
          <a:noFill/>
        </p:spPr>
        <p:txBody>
          <a:bodyPr wrap="square" rtlCol="0">
            <a:spAutoFit/>
          </a:bodyPr>
          <a:lstStyle/>
          <a:p>
            <a:r>
              <a:rPr kumimoji="1" lang="ja-JP" altLang="en-US" dirty="0" smtClean="0"/>
              <a:t>公式サイト</a:t>
            </a:r>
            <a:endParaRPr kumimoji="1" lang="ja-JP" altLang="en-US" dirty="0"/>
          </a:p>
        </p:txBody>
      </p:sp>
      <p:pic>
        <p:nvPicPr>
          <p:cNvPr id="1028" name="Picture 4" descr="C:\Users\taku\Desktop\appstore.png"/>
          <p:cNvPicPr>
            <a:picLocks noChangeAspect="1" noChangeArrowheads="1"/>
          </p:cNvPicPr>
          <p:nvPr/>
        </p:nvPicPr>
        <p:blipFill>
          <a:blip r:embed="rId5" cstate="print"/>
          <a:srcRect/>
          <a:stretch>
            <a:fillRect/>
          </a:stretch>
        </p:blipFill>
        <p:spPr bwMode="auto">
          <a:xfrm>
            <a:off x="2051721" y="4653136"/>
            <a:ext cx="1440160" cy="48384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リリースしました</a:t>
            </a:r>
            <a:endParaRPr kumimoji="1" lang="ja-JP" altLang="en-US" dirty="0"/>
          </a:p>
        </p:txBody>
      </p:sp>
      <p:pic>
        <p:nvPicPr>
          <p:cNvPr id="4" name="Picture 2" descr="C:\Users\taku\Desktop\IMG_0003.PNG"/>
          <p:cNvPicPr>
            <a:picLocks noGrp="1" noChangeAspect="1" noChangeArrowheads="1"/>
          </p:cNvPicPr>
          <p:nvPr>
            <p:ph idx="1"/>
          </p:nvPr>
        </p:nvPicPr>
        <p:blipFill>
          <a:blip r:embed="rId2" cstate="print"/>
          <a:srcRect/>
          <a:stretch>
            <a:fillRect/>
          </a:stretch>
        </p:blipFill>
        <p:spPr bwMode="auto">
          <a:xfrm>
            <a:off x="5508104" y="1682676"/>
            <a:ext cx="2728264" cy="4842668"/>
          </a:xfrm>
          <a:prstGeom prst="rect">
            <a:avLst/>
          </a:prstGeom>
          <a:noFill/>
        </p:spPr>
      </p:pic>
      <p:sp>
        <p:nvSpPr>
          <p:cNvPr id="5" name="テキスト ボックス 4"/>
          <p:cNvSpPr txBox="1"/>
          <p:nvPr/>
        </p:nvSpPr>
        <p:spPr>
          <a:xfrm>
            <a:off x="5508104" y="1196752"/>
            <a:ext cx="2736304" cy="369332"/>
          </a:xfrm>
          <a:prstGeom prst="rect">
            <a:avLst/>
          </a:prstGeom>
          <a:noFill/>
        </p:spPr>
        <p:txBody>
          <a:bodyPr wrap="square" rtlCol="0">
            <a:spAutoFit/>
          </a:bodyPr>
          <a:lstStyle/>
          <a:p>
            <a:pPr algn="ctr"/>
            <a:r>
              <a:rPr kumimoji="1" lang="en-US" altLang="ja-JP" dirty="0" smtClean="0"/>
              <a:t>2013</a:t>
            </a:r>
            <a:r>
              <a:rPr kumimoji="1" lang="ja-JP" altLang="en-US" dirty="0" smtClean="0"/>
              <a:t>年</a:t>
            </a:r>
            <a:r>
              <a:rPr kumimoji="1" lang="en-US" altLang="ja-JP" dirty="0" smtClean="0"/>
              <a:t>10</a:t>
            </a:r>
            <a:r>
              <a:rPr kumimoji="1" lang="ja-JP" altLang="en-US" dirty="0" smtClean="0"/>
              <a:t>月</a:t>
            </a:r>
            <a:r>
              <a:rPr kumimoji="1" lang="en-US" altLang="ja-JP" dirty="0" smtClean="0"/>
              <a:t>3</a:t>
            </a:r>
            <a:r>
              <a:rPr kumimoji="1" lang="ja-JP" altLang="en-US" dirty="0" smtClean="0"/>
              <a:t>日</a:t>
            </a:r>
            <a:endParaRPr kumimoji="1" lang="en-US" altLang="ja-JP" dirty="0" smtClean="0"/>
          </a:p>
        </p:txBody>
      </p:sp>
      <p:sp>
        <p:nvSpPr>
          <p:cNvPr id="7" name="円/楕円 6"/>
          <p:cNvSpPr/>
          <p:nvPr/>
        </p:nvSpPr>
        <p:spPr>
          <a:xfrm>
            <a:off x="5148064" y="3933056"/>
            <a:ext cx="3528392"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83568" y="1681644"/>
            <a:ext cx="4680520" cy="523220"/>
          </a:xfrm>
          <a:prstGeom prst="rect">
            <a:avLst/>
          </a:prstGeom>
          <a:noFill/>
        </p:spPr>
        <p:txBody>
          <a:bodyPr wrap="square" rtlCol="0">
            <a:spAutoFit/>
          </a:bodyPr>
          <a:lstStyle/>
          <a:p>
            <a:r>
              <a:rPr kumimoji="1" lang="en-US" altLang="ja-JP" sz="2800" dirty="0" err="1" smtClean="0"/>
              <a:t>Appstore</a:t>
            </a:r>
            <a:r>
              <a:rPr kumimoji="1" lang="ja-JP" altLang="en-US" sz="2800" dirty="0" smtClean="0"/>
              <a:t>ランキング最高</a:t>
            </a:r>
            <a:r>
              <a:rPr kumimoji="1" lang="en-US" altLang="ja-JP" sz="2800" dirty="0" smtClean="0"/>
              <a:t>2</a:t>
            </a:r>
            <a:r>
              <a:rPr kumimoji="1" lang="ja-JP" altLang="en-US" sz="2800" dirty="0" smtClean="0"/>
              <a:t>位</a:t>
            </a:r>
            <a:r>
              <a:rPr kumimoji="1" lang="en-US" altLang="ja-JP" sz="2800" dirty="0" smtClean="0"/>
              <a:t>!!</a:t>
            </a:r>
            <a:endParaRPr kumimoji="1" lang="ja-JP"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endParaRPr kumimoji="1" lang="ja-JP" altLang="en-US" dirty="0"/>
          </a:p>
        </p:txBody>
      </p:sp>
      <p:pic>
        <p:nvPicPr>
          <p:cNvPr id="8" name="コンテンツ プレースホルダ 7" descr="gs.jpg"/>
          <p:cNvPicPr>
            <a:picLocks noGrp="1" noChangeAspect="1"/>
          </p:cNvPicPr>
          <p:nvPr>
            <p:ph idx="1"/>
          </p:nvPr>
        </p:nvPicPr>
        <p:blipFill>
          <a:blip r:embed="rId2" cstate="print"/>
          <a:stretch>
            <a:fillRect/>
          </a:stretch>
        </p:blipFill>
        <p:spPr>
          <a:xfrm>
            <a:off x="914400" y="1340768"/>
            <a:ext cx="7315200" cy="2743200"/>
          </a:xfrm>
        </p:spPr>
      </p:pic>
      <p:sp>
        <p:nvSpPr>
          <p:cNvPr id="9" name="テキスト ボックス 8"/>
          <p:cNvSpPr txBox="1"/>
          <p:nvPr/>
        </p:nvSpPr>
        <p:spPr>
          <a:xfrm>
            <a:off x="971600" y="4221088"/>
            <a:ext cx="7272808" cy="523220"/>
          </a:xfrm>
          <a:prstGeom prst="rect">
            <a:avLst/>
          </a:prstGeom>
          <a:noFill/>
        </p:spPr>
        <p:txBody>
          <a:bodyPr wrap="square" rtlCol="0">
            <a:spAutoFit/>
          </a:bodyPr>
          <a:lstStyle/>
          <a:p>
            <a:pPr algn="ctr"/>
            <a:r>
              <a:rPr kumimoji="1" lang="ja-JP" altLang="en-US" sz="2800" dirty="0" smtClean="0"/>
              <a:t>ガーディアンスピリッツ</a:t>
            </a:r>
            <a:endParaRPr kumimoji="1" lang="ja-JP" altLang="en-US" sz="2800" dirty="0"/>
          </a:p>
        </p:txBody>
      </p:sp>
      <p:sp>
        <p:nvSpPr>
          <p:cNvPr id="10" name="テキスト ボックス 9"/>
          <p:cNvSpPr txBox="1"/>
          <p:nvPr/>
        </p:nvSpPr>
        <p:spPr>
          <a:xfrm>
            <a:off x="827584" y="4797152"/>
            <a:ext cx="7416824" cy="1077218"/>
          </a:xfrm>
          <a:prstGeom prst="rect">
            <a:avLst/>
          </a:prstGeom>
          <a:noFill/>
        </p:spPr>
        <p:txBody>
          <a:bodyPr wrap="square" rtlCol="0">
            <a:spAutoFit/>
          </a:bodyPr>
          <a:lstStyle/>
          <a:p>
            <a:pPr>
              <a:buFont typeface="Arial" pitchFamily="34" charset="0"/>
              <a:buChar char="•"/>
            </a:pPr>
            <a:r>
              <a:rPr lang="en-US" altLang="ja-JP" sz="3200" dirty="0" err="1" smtClean="0"/>
              <a:t>Mobage</a:t>
            </a:r>
            <a:r>
              <a:rPr lang="en-US" altLang="ja-JP" sz="3200" dirty="0" smtClean="0"/>
              <a:t>, Google Play</a:t>
            </a:r>
            <a:r>
              <a:rPr lang="ja-JP" altLang="en-US" sz="3200" dirty="0" err="1" smtClean="0"/>
              <a:t>にて</a:t>
            </a:r>
            <a:r>
              <a:rPr lang="ja-JP" altLang="en-US" sz="3200" dirty="0" smtClean="0"/>
              <a:t>公開中</a:t>
            </a:r>
            <a:endParaRPr lang="en-US" altLang="ja-JP" sz="3200" dirty="0" smtClean="0"/>
          </a:p>
          <a:p>
            <a:pPr>
              <a:buFont typeface="Arial" pitchFamily="34" charset="0"/>
              <a:buChar char="•"/>
            </a:pPr>
            <a:r>
              <a:rPr lang="en-US" altLang="ja-JP" sz="3200" dirty="0" smtClean="0"/>
              <a:t>(</a:t>
            </a:r>
            <a:r>
              <a:rPr lang="ja-JP" altLang="en-US" sz="3200" dirty="0" smtClean="0"/>
              <a:t>開発に携わってました</a:t>
            </a:r>
            <a:r>
              <a:rPr lang="en-US" altLang="ja-JP" sz="3200" dirty="0" smtClean="0"/>
              <a:t>)</a:t>
            </a:r>
            <a:endParaRPr kumimoji="1" lang="ja-JP" altLang="en-US" sz="32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endParaRPr kumimoji="1" lang="ja-JP" altLang="en-US" dirty="0"/>
          </a:p>
        </p:txBody>
      </p:sp>
      <p:pic>
        <p:nvPicPr>
          <p:cNvPr id="4" name="コンテンツ プレースホルダ 3" descr="sk.jpg"/>
          <p:cNvPicPr>
            <a:picLocks noGrp="1" noChangeAspect="1"/>
          </p:cNvPicPr>
          <p:nvPr>
            <p:ph idx="1"/>
          </p:nvPr>
        </p:nvPicPr>
        <p:blipFill>
          <a:blip r:embed="rId2" cstate="print"/>
          <a:stretch>
            <a:fillRect/>
          </a:stretch>
        </p:blipFill>
        <p:spPr>
          <a:xfrm>
            <a:off x="914400" y="1340768"/>
            <a:ext cx="7315200" cy="2743200"/>
          </a:xfrm>
        </p:spPr>
      </p:pic>
      <p:sp>
        <p:nvSpPr>
          <p:cNvPr id="5" name="テキスト ボックス 4"/>
          <p:cNvSpPr txBox="1"/>
          <p:nvPr/>
        </p:nvSpPr>
        <p:spPr>
          <a:xfrm>
            <a:off x="899592" y="4293096"/>
            <a:ext cx="7344816" cy="523220"/>
          </a:xfrm>
          <a:prstGeom prst="rect">
            <a:avLst/>
          </a:prstGeom>
          <a:noFill/>
        </p:spPr>
        <p:txBody>
          <a:bodyPr wrap="square" rtlCol="0">
            <a:spAutoFit/>
          </a:bodyPr>
          <a:lstStyle/>
          <a:p>
            <a:pPr algn="ctr"/>
            <a:r>
              <a:rPr kumimoji="1" lang="ja-JP" altLang="en-US" sz="2800" dirty="0" smtClean="0"/>
              <a:t>ストライクキングダム</a:t>
            </a:r>
            <a:endParaRPr kumimoji="1" lang="ja-JP" altLang="en-US" sz="2800" dirty="0"/>
          </a:p>
        </p:txBody>
      </p:sp>
      <p:sp>
        <p:nvSpPr>
          <p:cNvPr id="6" name="テキスト ボックス 5"/>
          <p:cNvSpPr txBox="1"/>
          <p:nvPr/>
        </p:nvSpPr>
        <p:spPr>
          <a:xfrm>
            <a:off x="755576" y="4797152"/>
            <a:ext cx="7920880" cy="400110"/>
          </a:xfrm>
          <a:prstGeom prst="rect">
            <a:avLst/>
          </a:prstGeom>
          <a:noFill/>
        </p:spPr>
        <p:txBody>
          <a:bodyPr wrap="square" rtlCol="0">
            <a:spAutoFit/>
          </a:bodyPr>
          <a:lstStyle/>
          <a:p>
            <a:r>
              <a:rPr kumimoji="1" lang="en-US" altLang="ja-JP" sz="2000" dirty="0" smtClean="0">
                <a:solidFill>
                  <a:srgbClr val="FF0000"/>
                </a:solidFill>
              </a:rPr>
              <a:t>2013</a:t>
            </a:r>
            <a:r>
              <a:rPr kumimoji="1" lang="ja-JP" altLang="en-US" sz="2000" dirty="0" smtClean="0">
                <a:solidFill>
                  <a:srgbClr val="FF0000"/>
                </a:solidFill>
              </a:rPr>
              <a:t>年</a:t>
            </a:r>
            <a:r>
              <a:rPr kumimoji="1" lang="en-US" altLang="ja-JP" sz="2000" dirty="0" smtClean="0">
                <a:solidFill>
                  <a:srgbClr val="FF0000"/>
                </a:solidFill>
              </a:rPr>
              <a:t>10</a:t>
            </a:r>
            <a:r>
              <a:rPr kumimoji="1" lang="ja-JP" altLang="en-US" sz="2000" dirty="0" smtClean="0">
                <a:solidFill>
                  <a:srgbClr val="FF0000"/>
                </a:solidFill>
              </a:rPr>
              <a:t>月</a:t>
            </a:r>
            <a:r>
              <a:rPr kumimoji="1" lang="en-US" altLang="ja-JP" sz="2000" dirty="0" smtClean="0">
                <a:solidFill>
                  <a:srgbClr val="FF0000"/>
                </a:solidFill>
              </a:rPr>
              <a:t>1</a:t>
            </a:r>
            <a:r>
              <a:rPr lang="ja-JP" altLang="en-US" sz="2000" dirty="0" smtClean="0">
                <a:solidFill>
                  <a:srgbClr val="FF0000"/>
                </a:solidFill>
              </a:rPr>
              <a:t>日放送の「オードリーの神アプリ」に紹介されていました</a:t>
            </a:r>
            <a:r>
              <a:rPr lang="en-US" altLang="ja-JP" sz="2000" dirty="0" smtClean="0">
                <a:solidFill>
                  <a:srgbClr val="FF0000"/>
                </a:solidFill>
              </a:rPr>
              <a:t>!!</a:t>
            </a:r>
            <a:endParaRPr kumimoji="1" lang="ja-JP" altLang="en-US" sz="2000" dirty="0">
              <a:solidFill>
                <a:srgbClr val="FF0000"/>
              </a:solidFill>
            </a:endParaRPr>
          </a:p>
        </p:txBody>
      </p:sp>
      <p:sp>
        <p:nvSpPr>
          <p:cNvPr id="7" name="テキスト ボックス 6"/>
          <p:cNvSpPr txBox="1"/>
          <p:nvPr/>
        </p:nvSpPr>
        <p:spPr>
          <a:xfrm>
            <a:off x="755576" y="6228020"/>
            <a:ext cx="7560840" cy="369332"/>
          </a:xfrm>
          <a:prstGeom prst="rect">
            <a:avLst/>
          </a:prstGeom>
          <a:noFill/>
        </p:spPr>
        <p:txBody>
          <a:bodyPr wrap="square" rtlCol="0">
            <a:spAutoFit/>
          </a:bodyPr>
          <a:lstStyle/>
          <a:p>
            <a:r>
              <a:rPr lang="en-US" altLang="ja-JP" dirty="0" smtClean="0"/>
              <a:t>※</a:t>
            </a:r>
            <a:r>
              <a:rPr lang="ja-JP" altLang="en-US" dirty="0" smtClean="0"/>
              <a:t>こちらは開発には全く携わっていません</a:t>
            </a:r>
            <a:r>
              <a:rPr lang="en-US" altLang="ja-JP" dirty="0" smtClean="0"/>
              <a:t>m(_ _)m</a:t>
            </a:r>
            <a:endParaRPr kumimoji="1" lang="ja-JP" altLang="en-US" dirty="0"/>
          </a:p>
        </p:txBody>
      </p:sp>
      <p:sp>
        <p:nvSpPr>
          <p:cNvPr id="8" name="正方形/長方形 7"/>
          <p:cNvSpPr/>
          <p:nvPr/>
        </p:nvSpPr>
        <p:spPr>
          <a:xfrm>
            <a:off x="467544" y="5733256"/>
            <a:ext cx="8280920" cy="646331"/>
          </a:xfrm>
          <a:prstGeom prst="rect">
            <a:avLst/>
          </a:prstGeom>
        </p:spPr>
        <p:txBody>
          <a:bodyPr wrap="square">
            <a:spAutoFit/>
          </a:bodyPr>
          <a:lstStyle/>
          <a:p>
            <a:r>
              <a:rPr lang="en-US" altLang="ja-JP" dirty="0" smtClean="0">
                <a:hlinkClick r:id="rId3"/>
              </a:rPr>
              <a:t>https://itunes.apple.com/jp/app/sutoraikukingudamu/id671568902?l=ja&amp;ls=1&amp;mt=8</a:t>
            </a:r>
            <a:endParaRPr lang="en-US" altLang="ja-JP" dirty="0" smtClean="0"/>
          </a:p>
          <a:p>
            <a:endParaRPr lang="en-US" altLang="ja-JP" dirty="0" smtClean="0"/>
          </a:p>
        </p:txBody>
      </p:sp>
      <p:sp>
        <p:nvSpPr>
          <p:cNvPr id="9" name="テキスト ボックス 8"/>
          <p:cNvSpPr txBox="1"/>
          <p:nvPr/>
        </p:nvSpPr>
        <p:spPr>
          <a:xfrm>
            <a:off x="467544" y="5445224"/>
            <a:ext cx="2304256" cy="369332"/>
          </a:xfrm>
          <a:prstGeom prst="rect">
            <a:avLst/>
          </a:prstGeom>
          <a:noFill/>
        </p:spPr>
        <p:txBody>
          <a:bodyPr wrap="square" rtlCol="0">
            <a:spAutoFit/>
          </a:bodyPr>
          <a:lstStyle/>
          <a:p>
            <a:r>
              <a:rPr kumimoji="1" lang="ja-JP" altLang="en-US" dirty="0" smtClean="0"/>
              <a:t>ダウンロード</a:t>
            </a:r>
            <a:endParaRPr kumimoji="1" lang="ja-JP" altLang="en-US" dirty="0"/>
          </a:p>
        </p:txBody>
      </p:sp>
      <p:pic>
        <p:nvPicPr>
          <p:cNvPr id="10" name="Picture 4" descr="C:\Users\taku\Desktop\appstore.png"/>
          <p:cNvPicPr>
            <a:picLocks noChangeAspect="1" noChangeArrowheads="1"/>
          </p:cNvPicPr>
          <p:nvPr/>
        </p:nvPicPr>
        <p:blipFill>
          <a:blip r:embed="rId4" cstate="print"/>
          <a:srcRect/>
          <a:stretch>
            <a:fillRect/>
          </a:stretch>
        </p:blipFill>
        <p:spPr bwMode="auto">
          <a:xfrm>
            <a:off x="1835696" y="5321422"/>
            <a:ext cx="1440160" cy="483842"/>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Object</a:t>
            </a:r>
            <a:r>
              <a:rPr kumimoji="1" lang="ja-JP" altLang="en-US" dirty="0" smtClean="0"/>
              <a:t>と</a:t>
            </a:r>
            <a:r>
              <a:rPr kumimoji="1" lang="en-US" altLang="ja-JP" dirty="0" smtClean="0"/>
              <a:t>function</a:t>
            </a:r>
            <a:r>
              <a:rPr kumimoji="1" lang="ja-JP" altLang="en-US" dirty="0" smtClean="0"/>
              <a:t>の上手い使い方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Object+</a:t>
            </a:r>
            <a:r>
              <a:rPr kumimoji="1" lang="ja-JP" altLang="en-US" dirty="0" smtClean="0"/>
              <a:t>グローバル変数</a:t>
            </a:r>
            <a:endParaRPr kumimoji="1" lang="en-US" altLang="ja-JP" dirty="0" smtClean="0"/>
          </a:p>
          <a:p>
            <a:r>
              <a:rPr lang="en-US" altLang="ja-JP" dirty="0" smtClean="0"/>
              <a:t>function</a:t>
            </a:r>
            <a:r>
              <a:rPr lang="ja-JP" altLang="en-US" dirty="0" smtClean="0"/>
              <a:t>で可変引数</a:t>
            </a:r>
            <a:endParaRPr lang="en-US" altLang="ja-JP" dirty="0" smtClean="0"/>
          </a:p>
          <a:p>
            <a:r>
              <a:rPr kumimoji="1" lang="en-US" altLang="ja-JP" dirty="0" smtClean="0"/>
              <a:t>Underscore.js</a:t>
            </a:r>
            <a:r>
              <a:rPr kumimoji="1" lang="ja-JP" altLang="en-US" dirty="0" smtClean="0"/>
              <a:t>を使った、</a:t>
            </a:r>
            <a:r>
              <a:rPr lang="ja-JP" altLang="en-US" dirty="0" smtClean="0"/>
              <a:t>拡張</a:t>
            </a:r>
            <a:r>
              <a:rPr lang="en-US" altLang="ja-JP" dirty="0" smtClean="0"/>
              <a:t>function</a:t>
            </a:r>
            <a:endParaRPr kumimoji="1" lang="en-US" altLang="ja-JP" dirty="0" smtClean="0"/>
          </a:p>
          <a:p>
            <a:r>
              <a:rPr lang="en-US" altLang="ja-JP" dirty="0"/>
              <a:t>f</a:t>
            </a:r>
            <a:r>
              <a:rPr lang="en-US" altLang="ja-JP" dirty="0" smtClean="0"/>
              <a:t>unction</a:t>
            </a:r>
            <a:r>
              <a:rPr lang="ja-JP" altLang="en-US" dirty="0" smtClean="0"/>
              <a:t>の引数で</a:t>
            </a:r>
            <a:r>
              <a:rPr lang="en-US" altLang="ja-JP" dirty="0" smtClean="0"/>
              <a:t>Callback</a:t>
            </a:r>
            <a:r>
              <a:rPr lang="ja-JP" altLang="en-US" dirty="0" smtClean="0"/>
              <a:t>や</a:t>
            </a:r>
            <a:r>
              <a:rPr lang="en-US" altLang="ja-JP" dirty="0" smtClean="0"/>
              <a:t>Listener</a:t>
            </a:r>
            <a:r>
              <a:rPr lang="ja-JP" altLang="en-US" dirty="0" smtClean="0"/>
              <a:t>を作成</a:t>
            </a:r>
            <a:endParaRPr lang="en-US" altLang="ja-JP" dirty="0" smtClean="0"/>
          </a:p>
          <a:p>
            <a:r>
              <a:rPr lang="en-US" altLang="ja-JP" dirty="0"/>
              <a:t>Object</a:t>
            </a:r>
            <a:r>
              <a:rPr lang="ja-JP" altLang="en-US" dirty="0"/>
              <a:t>を使った動的</a:t>
            </a:r>
            <a:r>
              <a:rPr lang="ja-JP" altLang="en-US" dirty="0" smtClean="0"/>
              <a:t>メソッドを作成</a:t>
            </a:r>
            <a:endParaRPr lang="en-US" altLang="ja-JP"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Object</a:t>
            </a:r>
            <a:r>
              <a:rPr kumimoji="1" lang="ja-JP" altLang="en-US" dirty="0" smtClean="0"/>
              <a:t>おさらい</a:t>
            </a:r>
            <a:endParaRPr kumimoji="1" lang="ja-JP" altLang="en-US" dirty="0"/>
          </a:p>
        </p:txBody>
      </p:sp>
      <p:sp>
        <p:nvSpPr>
          <p:cNvPr id="5" name="テキスト ボックス 4"/>
          <p:cNvSpPr txBox="1"/>
          <p:nvPr/>
        </p:nvSpPr>
        <p:spPr>
          <a:xfrm>
            <a:off x="683568" y="1340768"/>
            <a:ext cx="8136904" cy="1815882"/>
          </a:xfrm>
          <a:prstGeom prst="rect">
            <a:avLst/>
          </a:prstGeom>
          <a:noFill/>
        </p:spPr>
        <p:txBody>
          <a:bodyPr wrap="square" rtlCol="0">
            <a:spAutoFit/>
          </a:bodyPr>
          <a:lstStyle/>
          <a:p>
            <a:r>
              <a:rPr kumimoji="1" lang="en-US" altLang="ja-JP" sz="2800" dirty="0" err="1" smtClean="0"/>
              <a:t>Var</a:t>
            </a:r>
            <a:r>
              <a:rPr kumimoji="1" lang="en-US" altLang="ja-JP" sz="2800" dirty="0" smtClean="0"/>
              <a:t> </a:t>
            </a:r>
            <a:r>
              <a:rPr kumimoji="1" lang="en-US" altLang="ja-JP" sz="2800" dirty="0" err="1" smtClean="0"/>
              <a:t>hoge</a:t>
            </a:r>
            <a:r>
              <a:rPr kumimoji="1" lang="en-US" altLang="ja-JP" sz="2800" dirty="0" smtClean="0"/>
              <a:t> = {};</a:t>
            </a:r>
          </a:p>
          <a:p>
            <a:r>
              <a:rPr lang="en-US" altLang="ja-JP" sz="2800" dirty="0" err="1" smtClean="0"/>
              <a:t>hoge</a:t>
            </a:r>
            <a:r>
              <a:rPr lang="en-US" altLang="ja-JP" sz="2800" dirty="0" smtClean="0"/>
              <a:t>[“</a:t>
            </a:r>
            <a:r>
              <a:rPr lang="en-US" altLang="ja-JP" sz="2800" dirty="0" err="1" smtClean="0"/>
              <a:t>hage</a:t>
            </a:r>
            <a:r>
              <a:rPr lang="en-US" altLang="ja-JP" sz="2800" dirty="0" smtClean="0"/>
              <a:t>”] = 1;</a:t>
            </a:r>
          </a:p>
          <a:p>
            <a:r>
              <a:rPr kumimoji="1" lang="en-US" altLang="ja-JP" sz="2800" dirty="0" err="1" smtClean="0"/>
              <a:t>hoge</a:t>
            </a:r>
            <a:r>
              <a:rPr lang="en-US" altLang="ja-JP" sz="2800" dirty="0" smtClean="0"/>
              <a:t>[“</a:t>
            </a:r>
            <a:r>
              <a:rPr lang="en-US" altLang="ja-JP" sz="2800" dirty="0" err="1" smtClean="0"/>
              <a:t>hage</a:t>
            </a:r>
            <a:r>
              <a:rPr lang="en-US" altLang="ja-JP" sz="2800" dirty="0" smtClean="0"/>
              <a:t>”]  =&gt; 1</a:t>
            </a:r>
          </a:p>
          <a:p>
            <a:r>
              <a:rPr kumimoji="1" lang="en-US" altLang="ja-JP" sz="2800" dirty="0" err="1" smtClean="0"/>
              <a:t>Hoge</a:t>
            </a:r>
            <a:r>
              <a:rPr lang="en-US" altLang="ja-JP" sz="2800" dirty="0" err="1" smtClean="0"/>
              <a:t>.hage</a:t>
            </a:r>
            <a:r>
              <a:rPr lang="en-US" altLang="ja-JP" sz="2800" dirty="0" smtClean="0"/>
              <a:t> =&gt; 1</a:t>
            </a:r>
            <a:endParaRPr kumimoji="1" lang="ja-JP" altLang="en-US" sz="2800" dirty="0"/>
          </a:p>
        </p:txBody>
      </p:sp>
      <p:sp>
        <p:nvSpPr>
          <p:cNvPr id="7" name="テキスト ボックス 6"/>
          <p:cNvSpPr txBox="1"/>
          <p:nvPr/>
        </p:nvSpPr>
        <p:spPr>
          <a:xfrm>
            <a:off x="755576" y="3501008"/>
            <a:ext cx="7272808" cy="523220"/>
          </a:xfrm>
          <a:prstGeom prst="rect">
            <a:avLst/>
          </a:prstGeom>
          <a:noFill/>
        </p:spPr>
        <p:txBody>
          <a:bodyPr wrap="square" rtlCol="0">
            <a:spAutoFit/>
          </a:bodyPr>
          <a:lstStyle/>
          <a:p>
            <a:r>
              <a:rPr lang="ja-JP" altLang="en-US" sz="2800" dirty="0" smtClean="0"/>
              <a:t>他</a:t>
            </a:r>
            <a:r>
              <a:rPr lang="ja-JP" altLang="en-US" sz="2800" dirty="0" smtClean="0"/>
              <a:t>の言語では「ハッシュ」とか言ったりします</a:t>
            </a:r>
            <a:endParaRPr kumimoji="1" lang="ja-JP"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Object+</a:t>
            </a:r>
            <a:r>
              <a:rPr lang="ja-JP" altLang="en-US" dirty="0" smtClean="0"/>
              <a:t>グローバル変数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サンプルコード</a:t>
            </a:r>
            <a:r>
              <a:rPr kumimoji="1" lang="en-US" altLang="ja-JP" dirty="0" smtClean="0"/>
              <a:t>(</a:t>
            </a:r>
            <a:r>
              <a:rPr kumimoji="1" lang="en-US" altLang="ja-JP" dirty="0" err="1" smtClean="0"/>
              <a:t>sample_code</a:t>
            </a:r>
            <a:r>
              <a:rPr kumimoji="1" lang="en-US" altLang="ja-JP" dirty="0" smtClean="0"/>
              <a:t>/global)</a:t>
            </a:r>
            <a:r>
              <a:rPr kumimoji="1" lang="ja-JP" altLang="en-US" dirty="0" smtClean="0"/>
              <a:t>参照</a:t>
            </a:r>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12192</TotalTime>
  <Words>493</Words>
  <Application>Microsoft Office PowerPoint</Application>
  <PresentationFormat>画面に合わせる (4:3)</PresentationFormat>
  <Paragraphs>75</Paragraphs>
  <Slides>17</Slides>
  <Notes>1</Notes>
  <HiddenSlides>2</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Javascriptの上手な書き方</vt:lpstr>
      <vt:lpstr>小林　拓</vt:lpstr>
      <vt:lpstr>リリースしました</vt:lpstr>
      <vt:lpstr>リリースしました</vt:lpstr>
      <vt:lpstr>おまけ</vt:lpstr>
      <vt:lpstr>おまけ</vt:lpstr>
      <vt:lpstr>Objectとfunctionの上手い使い方</vt:lpstr>
      <vt:lpstr>Objectおさらい</vt:lpstr>
      <vt:lpstr>Object+グローバル変数</vt:lpstr>
      <vt:lpstr>何が嬉しい？</vt:lpstr>
      <vt:lpstr>function可変引数</vt:lpstr>
      <vt:lpstr>Underscore.jsを使った、拡張function</vt:lpstr>
      <vt:lpstr>何が嬉しい？</vt:lpstr>
      <vt:lpstr>CallackやListener</vt:lpstr>
      <vt:lpstr>何が嬉しい？</vt:lpstr>
      <vt:lpstr>Objectを使った動的メソッド</vt:lpstr>
      <vt:lpstr>何が嬉しい？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taku</dc:creator>
  <cp:lastModifiedBy>taku</cp:lastModifiedBy>
  <cp:revision>29</cp:revision>
  <dcterms:created xsi:type="dcterms:W3CDTF">2013-09-27T09:03:24Z</dcterms:created>
  <dcterms:modified xsi:type="dcterms:W3CDTF">2013-10-06T06:14:15Z</dcterms:modified>
</cp:coreProperties>
</file>