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2C555-068A-47C8-88A5-16B0A3F820F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A3DB6-F97F-4B91-B4F4-6DC24599B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0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ああ</a:t>
            </a: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3DB6-F97F-4B91-B4F4-6DC24599BF6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0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ああ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3DB6-F97F-4B91-B4F4-6DC24599BF6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2088232"/>
          </a:xfrm>
        </p:spPr>
        <p:txBody>
          <a:bodyPr>
            <a:normAutofit fontScale="90000"/>
          </a:bodyPr>
          <a:lstStyle/>
          <a:p>
            <a:r>
              <a:rPr kumimoji="1" lang="en-US" altLang="ja-JP" smtClean="0"/>
              <a:t>Chapter.7</a:t>
            </a:r>
            <a:br>
              <a:rPr kumimoji="1" lang="en-US" altLang="ja-JP" smtClean="0"/>
            </a:br>
            <a:r>
              <a:rPr lang="en-US" altLang="ja-JP" smtClean="0"/>
              <a:t>HTML</a:t>
            </a:r>
            <a:r>
              <a:rPr lang="ja-JP" altLang="en-US" smtClean="0"/>
              <a:t>や</a:t>
            </a:r>
            <a:r>
              <a:rPr lang="en-US" altLang="ja-JP" smtClean="0"/>
              <a:t>XML</a:t>
            </a:r>
            <a:r>
              <a:rPr lang="ja-JP" altLang="en-US" smtClean="0"/>
              <a:t>の文書を操作する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~DOM(Document </a:t>
            </a:r>
            <a:r>
              <a:rPr lang="en-US" altLang="ja-JP"/>
              <a:t>O</a:t>
            </a:r>
            <a:r>
              <a:rPr lang="en-US" altLang="ja-JP" smtClean="0"/>
              <a:t>bject Model)</a:t>
            </a:r>
            <a:br>
              <a:rPr lang="en-US" altLang="ja-JP" smtClean="0"/>
            </a:br>
            <a:r>
              <a:rPr lang="ja-JP" altLang="en-US" smtClean="0"/>
              <a:t>～前半～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7624" y="3861048"/>
            <a:ext cx="7200800" cy="16085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ja-JP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7-1. DOM(Document Object Model)</a:t>
            </a:r>
            <a:r>
              <a:rPr kumimoji="1" lang="ja-JP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の基本</a:t>
            </a:r>
            <a:endParaRPr kumimoji="1" lang="en-US" altLang="ja-JP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ja-JP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7-2. </a:t>
            </a:r>
            <a:r>
              <a:rPr lang="ja-JP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特定のノードを取得する</a:t>
            </a:r>
            <a:endParaRPr lang="en-US" altLang="ja-JP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kumimoji="1" lang="en-US" altLang="ja-JP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7-3. </a:t>
            </a:r>
            <a:r>
              <a:rPr kumimoji="1" lang="ja-JP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属性値を取得</a:t>
            </a:r>
            <a:r>
              <a:rPr kumimoji="1" lang="en-US" altLang="ja-JP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kumimoji="1" lang="ja-JP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設定</a:t>
            </a:r>
            <a:r>
              <a:rPr lang="ja-JP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する</a:t>
            </a:r>
            <a:endParaRPr lang="en-US" altLang="ja-JP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kumimoji="1" lang="ja-JP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5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kumimoji="1" lang="en-US" altLang="ja-JP" smtClean="0"/>
              <a:t>getElementById</a:t>
            </a:r>
            <a:br>
              <a:rPr kumimoji="1" lang="en-US" altLang="ja-JP" smtClean="0"/>
            </a:br>
            <a:r>
              <a:rPr lang="en-US" altLang="ja-JP" sz="2200"/>
              <a:t>ID</a:t>
            </a:r>
            <a:r>
              <a:rPr lang="ja-JP" altLang="en-US" sz="2200"/>
              <a:t>をキーにノードを取得</a:t>
            </a:r>
            <a:r>
              <a:rPr lang="ja-JP" altLang="en-US" sz="2200" smtClean="0"/>
              <a:t>する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344442"/>
            <a:ext cx="856895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>	var view = </a:t>
            </a:r>
            <a:r>
              <a:rPr lang="en-US" altLang="ja-JP" sz="2400">
                <a:solidFill>
                  <a:schemeClr val="accent6">
                    <a:lumMod val="50000"/>
                  </a:schemeClr>
                </a:solidFill>
              </a:rPr>
              <a:t>document.getElementById</a:t>
            </a:r>
            <a:r>
              <a:rPr lang="en-US" altLang="ja-JP" sz="2400"/>
              <a:t>('view');</a:t>
            </a:r>
          </a:p>
          <a:p>
            <a:pPr marL="0" indent="0">
              <a:buNone/>
            </a:pPr>
            <a:r>
              <a:rPr lang="en-US" altLang="ja-JP" sz="2400"/>
              <a:t>	if(view.getElementsByTagName('span').length &gt; 0){</a:t>
            </a:r>
          </a:p>
          <a:p>
            <a:pPr marL="0" indent="0">
              <a:buNone/>
            </a:pPr>
            <a:r>
              <a:rPr lang="en-US" altLang="ja-JP" sz="2400"/>
              <a:t>		view.replaceChild(span, </a:t>
            </a:r>
            <a:r>
              <a:rPr lang="en-US" altLang="ja-JP" sz="2400"/>
              <a:t>view.lastChild</a:t>
            </a:r>
            <a:r>
              <a:rPr lang="en-US" altLang="ja-JP" sz="2400" smtClean="0"/>
              <a:t>);</a:t>
            </a: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</a:rPr>
              <a:t>←置き換え</a:t>
            </a:r>
            <a:endParaRPr lang="en-US" altLang="ja-JP" sz="240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/>
              <a:t>	} else {</a:t>
            </a:r>
          </a:p>
          <a:p>
            <a:pPr marL="0" indent="0">
              <a:buNone/>
            </a:pPr>
            <a:r>
              <a:rPr lang="en-US" altLang="ja-JP" sz="2400"/>
              <a:t>		</a:t>
            </a:r>
            <a:r>
              <a:rPr lang="en-US" altLang="ja-JP" sz="2400"/>
              <a:t>view.appendChild(span</a:t>
            </a:r>
            <a:r>
              <a:rPr lang="en-US" altLang="ja-JP" sz="2400" smtClean="0"/>
              <a:t>);</a:t>
            </a:r>
            <a:r>
              <a:rPr lang="ja-JP" altLang="en-US" sz="24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r>
              <a:rPr lang="ja-JP" altLang="en-US" sz="2400">
                <a:solidFill>
                  <a:schemeClr val="accent6">
                    <a:lumMod val="75000"/>
                  </a:schemeClr>
                </a:solidFill>
              </a:rPr>
              <a:t>追加</a:t>
            </a: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	}</a:t>
            </a:r>
          </a:p>
          <a:p>
            <a:pPr marL="0" indent="0">
              <a:buNone/>
            </a:pPr>
            <a:endParaRPr lang="en-US" altLang="ja-JP" sz="2400" smtClean="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187624" y="4509120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Html</a:t>
            </a:r>
            <a:r>
              <a:rPr lang="ja-JP" altLang="en-US" smtClean="0"/>
              <a:t>中の</a:t>
            </a:r>
            <a:r>
              <a:rPr lang="en-US" altLang="ja-JP"/>
              <a:t>&lt;div </a:t>
            </a:r>
            <a:r>
              <a:rPr lang="en-US" altLang="ja-JP"/>
              <a:t>id</a:t>
            </a:r>
            <a:r>
              <a:rPr lang="en-US" altLang="ja-JP" smtClean="0"/>
              <a:t>=“view”&gt;&lt;/</a:t>
            </a:r>
            <a:r>
              <a:rPr lang="en-US" altLang="ja-JP"/>
              <a:t>div</a:t>
            </a:r>
            <a:r>
              <a:rPr lang="en-US" altLang="ja-JP" smtClean="0"/>
              <a:t>&gt;</a:t>
            </a:r>
            <a:r>
              <a:rPr lang="ja-JP" altLang="en-US" smtClean="0"/>
              <a:t>を検索し、</a:t>
            </a:r>
            <a:endParaRPr lang="en-US" altLang="ja-JP" smtClean="0"/>
          </a:p>
          <a:p>
            <a:r>
              <a:rPr lang="en-US" altLang="ja-JP" smtClean="0"/>
              <a:t>View</a:t>
            </a:r>
            <a:r>
              <a:rPr lang="ja-JP" altLang="en-US" smtClean="0"/>
              <a:t>タグの子ノードに</a:t>
            </a:r>
            <a:r>
              <a:rPr lang="en-US" altLang="ja-JP" smtClean="0"/>
              <a:t>span</a:t>
            </a:r>
            <a:r>
              <a:rPr lang="ja-JP" altLang="en-US" smtClean="0"/>
              <a:t>タグがあれば</a:t>
            </a:r>
            <a:endParaRPr lang="en-US" altLang="ja-JP" smtClean="0"/>
          </a:p>
          <a:p>
            <a:r>
              <a:rPr lang="ja-JP" altLang="en-US"/>
              <a:t>子</a:t>
            </a:r>
            <a:r>
              <a:rPr lang="ja-JP" altLang="en-US" smtClean="0"/>
              <a:t>ノードの最後の要素を新しく生成した</a:t>
            </a:r>
            <a:r>
              <a:rPr lang="en-US" altLang="ja-JP" smtClean="0"/>
              <a:t>span</a:t>
            </a:r>
            <a:r>
              <a:rPr lang="ja-JP" altLang="en-US" smtClean="0"/>
              <a:t>タグで置き換え。</a:t>
            </a:r>
            <a:endParaRPr lang="en-US" altLang="ja-JP" smtClean="0"/>
          </a:p>
          <a:p>
            <a:r>
              <a:rPr lang="ja-JP" altLang="en-US" smtClean="0"/>
              <a:t>なければ追加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64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smtClean="0"/>
              <a:t>getElementsByTagName</a:t>
            </a:r>
            <a:br>
              <a:rPr lang="en-US" altLang="ja-JP" smtClean="0"/>
            </a:br>
            <a:r>
              <a:rPr lang="ja-JP" altLang="en-US" sz="2200"/>
              <a:t>タグ名を</a:t>
            </a:r>
            <a:r>
              <a:rPr lang="ja-JP" altLang="en-US" sz="2200"/>
              <a:t>キー</a:t>
            </a:r>
            <a:r>
              <a:rPr lang="ja-JP" altLang="en-US" sz="2200" smtClean="0"/>
              <a:t>に</a:t>
            </a:r>
            <a:r>
              <a:rPr lang="ja-JP" altLang="en-US" sz="2200"/>
              <a:t>ノード</a:t>
            </a:r>
            <a:r>
              <a:rPr lang="ja-JP" altLang="en-US" sz="2200" smtClean="0"/>
              <a:t>を</a:t>
            </a:r>
            <a:r>
              <a:rPr lang="ja-JP" altLang="en-US" sz="2200"/>
              <a:t>取得</a:t>
            </a:r>
            <a:r>
              <a:rPr lang="en-US" altLang="ja-JP" sz="2200" smtClean="0"/>
              <a:t/>
            </a:r>
            <a:br>
              <a:rPr lang="en-US" altLang="ja-JP" sz="2200" smtClean="0"/>
            </a:br>
            <a:endParaRPr kumimoji="1" lang="ja-JP" altLang="en-US" sz="22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7"/>
            <a:ext cx="8229600" cy="1944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/>
              <a:t>	if(view.</a:t>
            </a:r>
            <a:r>
              <a:rPr lang="en-US" altLang="ja-JP" sz="2000">
                <a:solidFill>
                  <a:schemeClr val="accent6">
                    <a:lumMod val="75000"/>
                  </a:schemeClr>
                </a:solidFill>
              </a:rPr>
              <a:t>getElementsByTagName</a:t>
            </a:r>
            <a:r>
              <a:rPr lang="en-US" altLang="ja-JP" sz="2000"/>
              <a:t>('span').length &gt; 0){</a:t>
            </a:r>
          </a:p>
          <a:p>
            <a:pPr marL="0" indent="0">
              <a:buNone/>
            </a:pPr>
            <a:r>
              <a:rPr lang="en-US" altLang="ja-JP" sz="2000"/>
              <a:t>		view.replaceChild(span, view.lastChild);</a:t>
            </a:r>
          </a:p>
          <a:p>
            <a:pPr marL="0" indent="0">
              <a:buNone/>
            </a:pPr>
            <a:r>
              <a:rPr lang="en-US" altLang="ja-JP" sz="2000"/>
              <a:t>	} else {</a:t>
            </a:r>
          </a:p>
          <a:p>
            <a:pPr marL="0" indent="0">
              <a:buNone/>
            </a:pPr>
            <a:r>
              <a:rPr lang="en-US" altLang="ja-JP" sz="2000"/>
              <a:t>		view.appendChild(span);</a:t>
            </a:r>
          </a:p>
          <a:p>
            <a:pPr marL="0" indent="0">
              <a:buNone/>
            </a:pPr>
            <a:r>
              <a:rPr lang="en-US" altLang="ja-JP" sz="2000"/>
              <a:t>	}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87624" y="40770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ID=view</a:t>
            </a:r>
            <a:r>
              <a:rPr lang="ja-JP" altLang="en-US" smtClean="0"/>
              <a:t>のタグの子供に</a:t>
            </a:r>
            <a:r>
              <a:rPr lang="en-US" altLang="ja-JP" smtClean="0"/>
              <a:t>span</a:t>
            </a:r>
            <a:r>
              <a:rPr lang="ja-JP" altLang="en-US" smtClean="0"/>
              <a:t>タグが存在するか調べる</a:t>
            </a:r>
            <a:endParaRPr lang="en-US" altLang="ja-JP" smtClean="0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kumimoji="1" lang="en-US" altLang="ja-JP" sz="3000" b="1" smtClean="0"/>
              <a:t>getElementsByClassName</a:t>
            </a:r>
            <a:endParaRPr kumimoji="1" lang="ja-JP" altLang="en-US" sz="3000" b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kumimoji="1" lang="en-US" altLang="ja-JP" smtClean="0"/>
              <a:t>CSS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属性をキーに要素を取得</a:t>
            </a:r>
            <a:endParaRPr kumimoji="1"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&lt;!--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window.onload = function() {</a:t>
            </a:r>
          </a:p>
          <a:p>
            <a:pPr marL="0" indent="0">
              <a:buNone/>
            </a:pPr>
            <a:r>
              <a:rPr lang="en-US" altLang="ja-JP"/>
              <a:t>  var result = [];</a:t>
            </a:r>
          </a:p>
          <a:p>
            <a:pPr marL="0" indent="0">
              <a:buNone/>
            </a:pPr>
            <a:r>
              <a:rPr lang="en-US" altLang="ja-JP"/>
              <a:t>  var list = document.getElementsByClassName</a:t>
            </a:r>
            <a:r>
              <a:rPr lang="en-US" altLang="ja-JP" smtClean="0"/>
              <a:t>(‘</a:t>
            </a:r>
            <a:r>
              <a:rPr lang="en-US" altLang="ja-JP" u="sng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my</a:t>
            </a:r>
            <a:r>
              <a:rPr lang="en-US" altLang="ja-JP" smtClean="0"/>
              <a:t>’); </a:t>
            </a:r>
          </a:p>
          <a:p>
            <a:pPr marL="0" indent="0">
              <a:buNone/>
            </a:pPr>
            <a:r>
              <a:rPr lang="en-US" altLang="ja-JP" sz="42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20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</a:t>
            </a:r>
            <a:r>
              <a:rPr lang="ja-JP" altLang="en-US" sz="4200">
                <a:solidFill>
                  <a:schemeClr val="accent6">
                    <a:lumMod val="75000"/>
                  </a:schemeClr>
                </a:solidFill>
              </a:rPr>
              <a:t>↑</a:t>
            </a:r>
            <a:r>
              <a:rPr lang="en-US" altLang="ja-JP" sz="420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ja-JP" altLang="en-US" sz="4200" smtClean="0">
                <a:solidFill>
                  <a:schemeClr val="accent6">
                    <a:lumMod val="75000"/>
                  </a:schemeClr>
                </a:solidFill>
              </a:rPr>
              <a:t>に</a:t>
            </a:r>
            <a:r>
              <a:rPr lang="en-US" altLang="ja-JP" sz="420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ja-JP" altLang="en-US" sz="4200" smtClean="0">
                <a:solidFill>
                  <a:schemeClr val="accent6">
                    <a:lumMod val="75000"/>
                  </a:schemeClr>
                </a:solidFill>
              </a:rPr>
              <a:t>属性が</a:t>
            </a:r>
            <a:r>
              <a:rPr lang="en-US" altLang="ja-JP" sz="4200" u="sng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my</a:t>
            </a:r>
            <a:r>
              <a:rPr lang="ja-JP" altLang="en-US" sz="4200" smtClean="0">
                <a:solidFill>
                  <a:schemeClr val="accent6">
                    <a:lumMod val="75000"/>
                  </a:schemeClr>
                </a:solidFill>
              </a:rPr>
              <a:t>の要素ノードを格納</a:t>
            </a:r>
            <a:endParaRPr lang="en-US" altLang="ja-JP" sz="420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/>
              <a:t>  for(var i = 0; i &lt; list.length; i++){</a:t>
            </a:r>
          </a:p>
          <a:p>
            <a:pPr marL="0" indent="0">
              <a:buNone/>
            </a:pPr>
            <a:r>
              <a:rPr lang="en-US" altLang="ja-JP"/>
              <a:t>    result.push(list.item(i).href</a:t>
            </a:r>
            <a:r>
              <a:rPr lang="en-US" altLang="ja-JP" smtClean="0"/>
              <a:t>);</a:t>
            </a:r>
            <a:r>
              <a:rPr lang="ja-JP" altLang="en-US" smtClean="0"/>
              <a:t>　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　　　　　　　　　　　</a:t>
            </a:r>
            <a:r>
              <a:rPr lang="ja-JP" altLang="en-US" sz="4200" smtClean="0">
                <a:solidFill>
                  <a:schemeClr val="accent6">
                    <a:lumMod val="75000"/>
                  </a:schemeClr>
                </a:solidFill>
              </a:rPr>
              <a:t>↑</a:t>
            </a:r>
            <a:r>
              <a:rPr lang="en-US" altLang="ja-JP" sz="4200" smtClean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ja-JP" altLang="en-US" sz="4200">
                <a:solidFill>
                  <a:schemeClr val="accent6">
                    <a:lumMod val="75000"/>
                  </a:schemeClr>
                </a:solidFill>
              </a:rPr>
              <a:t>プロパティ</a:t>
            </a:r>
            <a:r>
              <a:rPr lang="ja-JP" altLang="en-US" sz="4200" smtClean="0">
                <a:solidFill>
                  <a:schemeClr val="accent6">
                    <a:lumMod val="75000"/>
                  </a:schemeClr>
                </a:solidFill>
              </a:rPr>
              <a:t>に</a:t>
            </a:r>
            <a:r>
              <a:rPr lang="en-US" altLang="ja-JP" sz="420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ja-JP" altLang="en-US" sz="420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en-US" altLang="ja-JP" sz="420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ja-JP" altLang="en-US" sz="4200" smtClean="0">
                <a:solidFill>
                  <a:schemeClr val="accent6">
                    <a:lumMod val="75000"/>
                  </a:schemeClr>
                </a:solidFill>
              </a:rPr>
              <a:t>番目の</a:t>
            </a:r>
            <a:r>
              <a:rPr lang="ja-JP" altLang="en-US" sz="4200">
                <a:solidFill>
                  <a:schemeClr val="accent6">
                    <a:lumMod val="75000"/>
                  </a:schemeClr>
                </a:solidFill>
              </a:rPr>
              <a:t>ノードの</a:t>
            </a:r>
            <a:r>
              <a:rPr lang="en-US" altLang="ja-JP" sz="4200" smtClean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ja-JP" altLang="en-US" sz="4200" smtClean="0">
                <a:solidFill>
                  <a:schemeClr val="accent6">
                    <a:lumMod val="75000"/>
                  </a:schemeClr>
                </a:solidFill>
              </a:rPr>
              <a:t>属性ノードの値を格納</a:t>
            </a:r>
            <a:endParaRPr lang="en-US" altLang="ja-JP" sz="420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/>
              <a:t>  }</a:t>
            </a:r>
          </a:p>
          <a:p>
            <a:pPr marL="0" indent="0">
              <a:buNone/>
            </a:pPr>
            <a:r>
              <a:rPr lang="en-US" altLang="ja-JP"/>
              <a:t>  window.alert(result.join('\n'));</a:t>
            </a:r>
          </a:p>
          <a:p>
            <a:pPr marL="0" indent="0">
              <a:buNone/>
            </a:pPr>
            <a:r>
              <a:rPr lang="en-US" altLang="ja-JP"/>
              <a:t>}</a:t>
            </a:r>
          </a:p>
          <a:p>
            <a:pPr marL="0" indent="0">
              <a:buNone/>
            </a:pPr>
            <a:r>
              <a:rPr lang="en-US" altLang="ja-JP"/>
              <a:t>//--&gt;</a:t>
            </a:r>
          </a:p>
          <a:p>
            <a:pPr marL="0" indent="0">
              <a:buNone/>
            </a:pPr>
            <a:r>
              <a:rPr lang="en-US" altLang="ja-JP"/>
              <a:t>&lt;/script&gt;</a:t>
            </a:r>
          </a:p>
          <a:p>
            <a:pPr marL="0" indent="0">
              <a:buNone/>
            </a:pPr>
            <a:r>
              <a:rPr lang="en-US" altLang="ja-JP"/>
              <a:t>&lt;/head&gt;</a:t>
            </a:r>
          </a:p>
          <a:p>
            <a:pPr marL="0" indent="0">
              <a:buNone/>
            </a:pPr>
            <a:r>
              <a:rPr lang="en-US" altLang="ja-JP"/>
              <a:t>&lt;body&gt;</a:t>
            </a:r>
          </a:p>
          <a:p>
            <a:pPr marL="0" indent="0">
              <a:buNone/>
            </a:pPr>
            <a:r>
              <a:rPr lang="en-US" altLang="ja-JP"/>
              <a:t>&lt;a href="http://www.wings.msn.to/" class="</a:t>
            </a:r>
            <a:r>
              <a:rPr lang="en-US" altLang="ja-JP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my</a:t>
            </a:r>
            <a:r>
              <a:rPr lang="en-US" altLang="ja-JP"/>
              <a:t>"&gt;</a:t>
            </a:r>
            <a:r>
              <a:rPr lang="ja-JP" altLang="en-US"/>
              <a:t>サーバサイド技術の学び舎 </a:t>
            </a:r>
            <a:r>
              <a:rPr lang="en-US" altLang="ja-JP"/>
              <a:t>- WINGS&lt;/a&gt;&lt;br /&gt;</a:t>
            </a:r>
          </a:p>
          <a:p>
            <a:pPr marL="0" indent="0">
              <a:buNone/>
            </a:pPr>
            <a:r>
              <a:rPr lang="en-US" altLang="ja-JP"/>
              <a:t>&lt;a href="http://www.web-deli.com/" class="</a:t>
            </a:r>
            <a:r>
              <a:rPr lang="en-US" altLang="ja-JP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my</a:t>
            </a:r>
            <a:r>
              <a:rPr lang="en-US" altLang="ja-JP"/>
              <a:t>"&gt;WebDeli&lt;/a&gt;&lt;br /&gt;</a:t>
            </a:r>
          </a:p>
          <a:p>
            <a:pPr marL="0" indent="0">
              <a:buNone/>
            </a:pPr>
            <a:r>
              <a:rPr lang="en-US" altLang="ja-JP"/>
              <a:t>&lt;a href="http://www.atmarkit.co.jp/fdotnet/ajaxjs/index/"&gt;Ajax</a:t>
            </a:r>
            <a:r>
              <a:rPr lang="ja-JP" altLang="en-US"/>
              <a:t>時代の</a:t>
            </a:r>
            <a:r>
              <a:rPr lang="en-US" altLang="ja-JP"/>
              <a:t>JavaScript</a:t>
            </a:r>
            <a:r>
              <a:rPr lang="ja-JP" altLang="en-US"/>
              <a:t>プログラミング再入門</a:t>
            </a:r>
            <a:r>
              <a:rPr lang="en-US" altLang="ja-JP"/>
              <a:t>&lt;/a</a:t>
            </a:r>
            <a:r>
              <a:rPr lang="en-US" altLang="ja-JP" smtClean="0"/>
              <a:t>&gt;</a:t>
            </a:r>
          </a:p>
          <a:p>
            <a:pPr marL="0" indent="0">
              <a:buNone/>
            </a:pPr>
            <a:r>
              <a:rPr lang="ja-JP" altLang="en-US" sz="5000" smtClean="0">
                <a:solidFill>
                  <a:schemeClr val="accent6">
                    <a:lumMod val="75000"/>
                  </a:schemeClr>
                </a:solidFill>
              </a:rPr>
              <a:t>↑</a:t>
            </a:r>
            <a:r>
              <a:rPr lang="en-US" altLang="ja-JP" sz="500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ja-JP" altLang="en-US" sz="5000" smtClean="0">
                <a:solidFill>
                  <a:schemeClr val="accent6">
                    <a:lumMod val="75000"/>
                  </a:schemeClr>
                </a:solidFill>
              </a:rPr>
              <a:t>属性</a:t>
            </a:r>
            <a:r>
              <a:rPr lang="en-US" altLang="ja-JP" sz="5000" smtClean="0">
                <a:solidFill>
                  <a:schemeClr val="accent6">
                    <a:lumMod val="75000"/>
                  </a:schemeClr>
                </a:solidFill>
              </a:rPr>
              <a:t>my</a:t>
            </a:r>
            <a:r>
              <a:rPr lang="ja-JP" altLang="en-US" sz="5000" smtClean="0">
                <a:solidFill>
                  <a:schemeClr val="accent6">
                    <a:lumMod val="75000"/>
                  </a:schemeClr>
                </a:solidFill>
              </a:rPr>
              <a:t>じゃないから表示されない</a:t>
            </a:r>
            <a:endParaRPr lang="en-US" altLang="ja-JP" sz="5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000" smtClean="0"/>
              <a:t>相対的な位置関係でノードを取得</a:t>
            </a:r>
            <a:endParaRPr kumimoji="1" lang="ja-JP" altLang="en-US" sz="3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sz="2400" smtClean="0">
                <a:solidFill>
                  <a:schemeClr val="accent6">
                    <a:lumMod val="75000"/>
                  </a:schemeClr>
                </a:solidFill>
              </a:rPr>
              <a:t>childNodes</a:t>
            </a:r>
          </a:p>
          <a:p>
            <a:pPr marL="0" indent="0">
              <a:buNone/>
            </a:pPr>
            <a:r>
              <a:rPr lang="ja-JP" altLang="en-US" sz="2400"/>
              <a:t>子ノード</a:t>
            </a:r>
            <a:r>
              <a:rPr lang="ja-JP" altLang="en-US" sz="2400" smtClean="0"/>
              <a:t>を</a:t>
            </a:r>
            <a:r>
              <a:rPr lang="ja-JP" altLang="en-US" sz="2400" smtClean="0"/>
              <a:t>取得</a:t>
            </a:r>
            <a:endParaRPr lang="en-US" altLang="ja-JP" sz="2400" smtClean="0"/>
          </a:p>
          <a:p>
            <a:pPr marL="0" indent="0">
              <a:buNone/>
            </a:pPr>
            <a:r>
              <a:rPr kumimoji="1" lang="en-US" altLang="ja-JP" sz="2400" smtClean="0">
                <a:solidFill>
                  <a:schemeClr val="accent6">
                    <a:lumMod val="75000"/>
                  </a:schemeClr>
                </a:solidFill>
              </a:rPr>
              <a:t>firstChild</a:t>
            </a:r>
            <a:br>
              <a:rPr kumimoji="1" lang="en-US" altLang="ja-JP" sz="24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2400" smtClean="0"/>
              <a:t>子ノードの最初の要素を取得</a:t>
            </a:r>
            <a:endParaRPr kumimoji="1" lang="en-US" altLang="ja-JP" sz="2400" smtClean="0"/>
          </a:p>
          <a:p>
            <a:pPr marL="0" indent="0">
              <a:buNone/>
            </a:pPr>
            <a:r>
              <a:rPr lang="en-US" altLang="ja-JP" sz="2400">
                <a:solidFill>
                  <a:schemeClr val="accent6">
                    <a:lumMod val="75000"/>
                  </a:schemeClr>
                </a:solidFill>
              </a:rPr>
              <a:t>nextSibling</a:t>
            </a:r>
            <a:br>
              <a:rPr lang="en-US" altLang="ja-JP" sz="2400">
                <a:solidFill>
                  <a:schemeClr val="accent6">
                    <a:lumMod val="75000"/>
                  </a:schemeClr>
                </a:solidFill>
              </a:rPr>
            </a:br>
            <a:r>
              <a:rPr lang="ja-JP" altLang="en-US" sz="2400"/>
              <a:t>子ノードの最初の要素を取得</a:t>
            </a:r>
            <a:endParaRPr lang="en-US" altLang="ja-JP" sz="2400"/>
          </a:p>
          <a:p>
            <a:pPr marL="0" indent="0">
              <a:buNone/>
            </a:pPr>
            <a:r>
              <a:rPr kumimoji="1" lang="en-US" altLang="ja-JP" sz="2400" smtClean="0"/>
              <a:t/>
            </a:r>
            <a:br>
              <a:rPr kumimoji="1" lang="en-US" altLang="ja-JP" sz="2400" smtClean="0"/>
            </a:br>
            <a:r>
              <a:rPr kumimoji="1" lang="ja-JP" altLang="en-US" sz="2400" smtClean="0"/>
              <a:t>組み合わせると子ノードのすべてに処理することも可能</a:t>
            </a:r>
            <a:endParaRPr kumimoji="1" lang="en-US" altLang="ja-JP" sz="2400" smtClean="0"/>
          </a:p>
          <a:p>
            <a:pPr marL="0" indent="0">
              <a:buNone/>
            </a:pPr>
            <a:r>
              <a:rPr lang="en-US" altLang="ja-JP" sz="2000"/>
              <a:t>	var s = document.getElementById('food');</a:t>
            </a:r>
          </a:p>
          <a:p>
            <a:pPr marL="0" indent="0">
              <a:buNone/>
            </a:pPr>
            <a:r>
              <a:rPr lang="en-US" altLang="ja-JP" sz="2000"/>
              <a:t>	var child = s.firstChild;</a:t>
            </a:r>
          </a:p>
          <a:p>
            <a:pPr marL="0" indent="0">
              <a:buNone/>
            </a:pPr>
            <a:r>
              <a:rPr lang="en-US" altLang="ja-JP" sz="2000"/>
              <a:t>	while(child) {</a:t>
            </a:r>
          </a:p>
          <a:p>
            <a:pPr marL="0" indent="0">
              <a:buNone/>
            </a:pPr>
            <a:r>
              <a:rPr lang="en-US" altLang="ja-JP" sz="2000" smtClean="0"/>
              <a:t>		//</a:t>
            </a:r>
            <a:r>
              <a:rPr lang="ja-JP" altLang="en-US" sz="2000" smtClean="0"/>
              <a:t>処理</a:t>
            </a:r>
            <a:endParaRPr lang="en-US" altLang="ja-JP" sz="2000" smtClean="0"/>
          </a:p>
          <a:p>
            <a:pPr marL="0" indent="0">
              <a:buNone/>
            </a:pPr>
            <a:r>
              <a:rPr lang="en-US" altLang="ja-JP" sz="2000"/>
              <a:t>		child = </a:t>
            </a:r>
            <a:r>
              <a:rPr lang="en-US" altLang="ja-JP" sz="2000"/>
              <a:t>child.nextSibling</a:t>
            </a:r>
            <a:r>
              <a:rPr lang="en-US" altLang="ja-JP" sz="2000" smtClean="0"/>
              <a:t>;</a:t>
            </a:r>
            <a:r>
              <a:rPr lang="ja-JP" altLang="en-US" sz="2000" smtClean="0"/>
              <a:t>　←次の要素を取得</a:t>
            </a:r>
            <a:endParaRPr lang="en-US" altLang="ja-JP" sz="2000"/>
          </a:p>
          <a:p>
            <a:pPr marL="0" indent="0">
              <a:buNone/>
            </a:pPr>
            <a:r>
              <a:rPr lang="en-US" altLang="ja-JP" sz="2000"/>
              <a:t>	}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1402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95536" y="3068960"/>
            <a:ext cx="7272808" cy="302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5536" y="1772816"/>
            <a:ext cx="7272808" cy="11521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000" smtClean="0"/>
              <a:t>ノードの取得いろいろ</a:t>
            </a:r>
            <a:endParaRPr kumimoji="1" lang="ja-JP" altLang="en-US" sz="3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sz="2400" smtClean="0"/>
              <a:t>A</a:t>
            </a:r>
            <a:r>
              <a:rPr kumimoji="1" lang="ja-JP" altLang="en-US" sz="2400" smtClean="0"/>
              <a:t>タグの</a:t>
            </a:r>
            <a:r>
              <a:rPr kumimoji="1" lang="en-US" altLang="ja-JP" sz="2400" smtClean="0"/>
              <a:t>href</a:t>
            </a:r>
            <a:r>
              <a:rPr lang="ja-JP" altLang="en-US" sz="2400" smtClean="0"/>
              <a:t>の値を拾いたい時</a:t>
            </a:r>
            <a:endParaRPr kumimoji="1" lang="en-US" altLang="ja-JP" sz="2400" smtClean="0"/>
          </a:p>
          <a:p>
            <a:pPr marL="0" indent="0">
              <a:buNone/>
            </a:pPr>
            <a:r>
              <a:rPr kumimoji="1" lang="en-US" altLang="ja-JP" sz="2400" smtClean="0"/>
              <a:t>&lt;a href=“http://jscaffe.jp” id=“get”&gt;JS cafe&lt;/a&gt;</a:t>
            </a:r>
          </a:p>
          <a:p>
            <a:pPr marL="0" indent="0">
              <a:buNone/>
            </a:pPr>
            <a:endParaRPr lang="en-US" altLang="ja-JP" sz="2400" smtClean="0"/>
          </a:p>
          <a:p>
            <a:pPr marL="0" indent="0">
              <a:buNone/>
            </a:pPr>
            <a:r>
              <a:rPr lang="ja-JP" altLang="en-US" sz="2400" smtClean="0"/>
              <a:t>属性</a:t>
            </a:r>
            <a:r>
              <a:rPr lang="ja-JP" altLang="en-US" sz="2400"/>
              <a:t>ノードで取得</a:t>
            </a:r>
            <a:endParaRPr lang="nl-NL" altLang="ja-JP" sz="2400" smtClean="0"/>
          </a:p>
          <a:p>
            <a:pPr marL="0" indent="0">
              <a:buNone/>
            </a:pPr>
            <a:r>
              <a:rPr lang="nl-NL" altLang="ja-JP" sz="2400" smtClean="0"/>
              <a:t>var </a:t>
            </a:r>
            <a:r>
              <a:rPr lang="nl-NL" altLang="ja-JP" sz="2400"/>
              <a:t>link = document.getElementById('get');</a:t>
            </a:r>
          </a:p>
          <a:p>
            <a:pPr marL="0" indent="0">
              <a:buNone/>
            </a:pPr>
            <a:r>
              <a:rPr lang="nl-NL" altLang="ja-JP" sz="2400"/>
              <a:t>window.alert(link.href</a:t>
            </a:r>
            <a:r>
              <a:rPr lang="nl-NL" altLang="ja-JP" sz="2400" smtClean="0"/>
              <a:t>); </a:t>
            </a:r>
          </a:p>
          <a:p>
            <a:pPr marL="0" indent="0">
              <a:buNone/>
            </a:pPr>
            <a:endParaRPr lang="nl-NL" altLang="ja-JP" sz="2400" i="1" smtClean="0"/>
          </a:p>
          <a:p>
            <a:pPr marL="0" indent="0">
              <a:buNone/>
            </a:pPr>
            <a:r>
              <a:rPr lang="nl-NL" altLang="ja-JP" sz="2400" i="1" smtClean="0"/>
              <a:t>attributes</a:t>
            </a:r>
            <a:r>
              <a:rPr lang="ja-JP" altLang="en-US" sz="2400" i="1" smtClean="0"/>
              <a:t>で取得</a:t>
            </a:r>
            <a:endParaRPr lang="nl-NL" altLang="ja-JP" sz="2400" smtClean="0"/>
          </a:p>
          <a:p>
            <a:pPr marL="0" indent="0">
              <a:buNone/>
            </a:pPr>
            <a:r>
              <a:rPr lang="nl-NL" altLang="ja-JP" sz="2400"/>
              <a:t>	var attrs = </a:t>
            </a:r>
            <a:r>
              <a:rPr lang="nl-NL" altLang="ja-JP" sz="2400" i="1"/>
              <a:t>link.attributes</a:t>
            </a:r>
            <a:r>
              <a:rPr lang="nl-NL" altLang="ja-JP" sz="2400" smtClean="0"/>
              <a:t>;</a:t>
            </a:r>
            <a:r>
              <a:rPr lang="ja-JP" altLang="en-US" sz="2400" smtClean="0"/>
              <a:t>←全ノードが取得できる</a:t>
            </a:r>
            <a:endParaRPr lang="nl-NL" altLang="ja-JP" sz="2400"/>
          </a:p>
          <a:p>
            <a:pPr marL="0" indent="0">
              <a:buNone/>
            </a:pPr>
            <a:r>
              <a:rPr lang="nl-NL" altLang="ja-JP" sz="2400" smtClean="0"/>
              <a:t/>
            </a:r>
            <a:br>
              <a:rPr lang="nl-NL" altLang="ja-JP" sz="2400" smtClean="0"/>
            </a:br>
            <a:r>
              <a:rPr lang="nl-NL" altLang="ja-JP" sz="2400" smtClean="0"/>
              <a:t>for </a:t>
            </a:r>
            <a:r>
              <a:rPr lang="nl-NL" altLang="ja-JP" sz="2400"/>
              <a:t>(var i = 0; i &lt; attrs.length; i</a:t>
            </a:r>
            <a:r>
              <a:rPr lang="nl-NL" altLang="ja-JP" sz="2400"/>
              <a:t>++) </a:t>
            </a:r>
            <a:r>
              <a:rPr lang="nl-NL" altLang="ja-JP" sz="2400" smtClean="0"/>
              <a:t>{</a:t>
            </a:r>
            <a:endParaRPr lang="nl-NL" altLang="ja-JP" sz="2400"/>
          </a:p>
          <a:p>
            <a:pPr marL="0" indent="0">
              <a:buNone/>
            </a:pPr>
            <a:r>
              <a:rPr lang="nl-NL" altLang="ja-JP" sz="2400" smtClean="0"/>
              <a:t>	var </a:t>
            </a:r>
            <a:r>
              <a:rPr lang="nl-NL" altLang="ja-JP" sz="2400"/>
              <a:t>attr = attrs.item(i);</a:t>
            </a:r>
          </a:p>
          <a:p>
            <a:pPr marL="0" indent="0">
              <a:buNone/>
            </a:pPr>
            <a:r>
              <a:rPr lang="nl-NL" altLang="ja-JP" sz="2400"/>
              <a:t>	</a:t>
            </a:r>
            <a:r>
              <a:rPr lang="nl-NL" altLang="ja-JP" sz="2400" smtClean="0"/>
              <a:t>if </a:t>
            </a:r>
            <a:r>
              <a:rPr lang="nl-NL" altLang="ja-JP" sz="2400"/>
              <a:t>(attr.nodeName </a:t>
            </a:r>
            <a:r>
              <a:rPr lang="nl-NL" altLang="ja-JP" sz="2400"/>
              <a:t>== </a:t>
            </a:r>
            <a:r>
              <a:rPr lang="nl-NL" altLang="ja-JP" sz="2400" smtClean="0"/>
              <a:t>‘href’) {</a:t>
            </a:r>
            <a:r>
              <a:rPr lang="ja-JP" altLang="en-US" sz="2400" smtClean="0"/>
              <a:t>←属性が</a:t>
            </a:r>
            <a:r>
              <a:rPr lang="en-US" altLang="ja-JP" sz="2400" smtClean="0"/>
              <a:t>href</a:t>
            </a:r>
            <a:r>
              <a:rPr lang="ja-JP" altLang="en-US" sz="2400" smtClean="0"/>
              <a:t>だったら取得</a:t>
            </a:r>
            <a:endParaRPr lang="nl-NL" altLang="ja-JP" sz="2400"/>
          </a:p>
          <a:p>
            <a:pPr marL="0" indent="0">
              <a:buNone/>
            </a:pPr>
            <a:r>
              <a:rPr lang="nl-NL" altLang="ja-JP" sz="2400"/>
              <a:t>	</a:t>
            </a:r>
            <a:r>
              <a:rPr lang="nl-NL" altLang="ja-JP" sz="2400" smtClean="0"/>
              <a:t>	result.push(attr.nodeName </a:t>
            </a:r>
            <a:r>
              <a:rPr lang="nl-NL" altLang="ja-JP" sz="2400"/>
              <a:t>+ ':' + attr.nodeValue);</a:t>
            </a:r>
          </a:p>
          <a:p>
            <a:pPr marL="0" indent="0">
              <a:buNone/>
            </a:pPr>
            <a:r>
              <a:rPr lang="nl-NL" altLang="ja-JP" sz="2400"/>
              <a:t>	</a:t>
            </a:r>
            <a:r>
              <a:rPr lang="nl-NL" altLang="ja-JP" sz="2400" smtClean="0"/>
              <a:t>}</a:t>
            </a:r>
            <a:endParaRPr lang="nl-NL" altLang="ja-JP" sz="2400"/>
          </a:p>
          <a:p>
            <a:pPr marL="0" indent="0">
              <a:buNone/>
            </a:pPr>
            <a:r>
              <a:rPr lang="nl-NL" altLang="ja-JP" sz="2400" smtClean="0"/>
              <a:t>}</a:t>
            </a:r>
            <a:endParaRPr lang="nl-NL" altLang="ja-JP" sz="2400"/>
          </a:p>
          <a:p>
            <a:pPr marL="0" indent="0">
              <a:buNone/>
            </a:pPr>
            <a:endParaRPr lang="nl-NL" altLang="ja-JP" sz="2400"/>
          </a:p>
        </p:txBody>
      </p:sp>
    </p:spTree>
    <p:extLst>
      <p:ext uri="{BB962C8B-B14F-4D97-AF65-F5344CB8AC3E}">
        <p14:creationId xmlns:p14="http://schemas.microsoft.com/office/powerpoint/2010/main" val="428254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自己紹介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000" smtClean="0"/>
              <a:t>横田　里奈子</a:t>
            </a:r>
            <a:endParaRPr kumimoji="1" lang="en-US" altLang="ja-JP" sz="3000" smtClean="0"/>
          </a:p>
          <a:p>
            <a:pPr marL="0" indent="0">
              <a:buNone/>
            </a:pPr>
            <a:r>
              <a:rPr lang="ja-JP" altLang="en-US" sz="3000"/>
              <a:t>　</a:t>
            </a:r>
            <a:r>
              <a:rPr lang="ja-JP" altLang="en-US" sz="2000" smtClean="0"/>
              <a:t>株式会社アプリカというソーシャルゲームとか作ってる会社でアプリケーションエンジニアやってます</a:t>
            </a:r>
            <a:r>
              <a:rPr lang="ja-JP" altLang="en-US" sz="2000" smtClean="0"/>
              <a:t>。使用</a:t>
            </a:r>
            <a:r>
              <a:rPr lang="ja-JP" altLang="en-US" sz="2000" smtClean="0"/>
              <a:t>言語は</a:t>
            </a:r>
            <a:r>
              <a:rPr lang="en-US" altLang="ja-JP" sz="2000" smtClean="0"/>
              <a:t>php</a:t>
            </a:r>
            <a:r>
              <a:rPr lang="ja-JP" altLang="en-US" sz="2000"/>
              <a:t>です</a:t>
            </a:r>
            <a:r>
              <a:rPr lang="ja-JP" altLang="en-US" sz="2000" smtClean="0"/>
              <a:t>。</a:t>
            </a:r>
            <a:endParaRPr lang="en-US" altLang="ja-JP" sz="2000" smtClean="0"/>
          </a:p>
          <a:p>
            <a:pPr marL="0" indent="0">
              <a:buNone/>
            </a:pPr>
            <a:endParaRPr lang="en-US" altLang="ja-JP" sz="2000"/>
          </a:p>
          <a:p>
            <a:pPr marL="0" indent="0">
              <a:buNone/>
            </a:pPr>
            <a:r>
              <a:rPr lang="en-US" altLang="ja-JP" sz="2000" smtClean="0"/>
              <a:t>Javascript</a:t>
            </a:r>
            <a:r>
              <a:rPr lang="ja-JP" altLang="en-US" sz="2000" smtClean="0"/>
              <a:t>に関してはド素人です。</a:t>
            </a:r>
            <a:endParaRPr lang="en-US" altLang="ja-JP" sz="2000" smtClean="0"/>
          </a:p>
          <a:p>
            <a:pPr marL="0" indent="0">
              <a:buNone/>
            </a:pPr>
            <a:r>
              <a:rPr lang="ja-JP" altLang="en-US" sz="2000" smtClean="0"/>
              <a:t>今日の発表も間違ってる知識いっぱいあると思うのですが、</a:t>
            </a:r>
            <a:endParaRPr lang="en-US" altLang="ja-JP" sz="2000" smtClean="0"/>
          </a:p>
          <a:p>
            <a:pPr marL="0" indent="0">
              <a:buNone/>
            </a:pPr>
            <a:r>
              <a:rPr lang="ja-JP" altLang="en-US" sz="2000" smtClean="0"/>
              <a:t>ご指導ご鞭撻よろしくお願いいたします。</a:t>
            </a:r>
            <a:endParaRPr lang="en-US" altLang="ja-JP" sz="2000" smtClean="0"/>
          </a:p>
          <a:p>
            <a:pPr marL="0" indent="0">
              <a:buNone/>
            </a:pPr>
            <a:r>
              <a:rPr lang="ja-JP" altLang="en-US" sz="2000"/>
              <a:t>　</a:t>
            </a:r>
            <a:r>
              <a:rPr lang="ja-JP" altLang="en-US" sz="2000" smtClean="0"/>
              <a:t>　　</a:t>
            </a:r>
            <a:endParaRPr lang="en-US" altLang="ja-JP" sz="2000" smtClean="0"/>
          </a:p>
        </p:txBody>
      </p:sp>
    </p:spTree>
    <p:extLst>
      <p:ext uri="{BB962C8B-B14F-4D97-AF65-F5344CB8AC3E}">
        <p14:creationId xmlns:p14="http://schemas.microsoft.com/office/powerpoint/2010/main" val="258814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en-US" altLang="ja-JP" smtClean="0"/>
              <a:t>DOM</a:t>
            </a:r>
            <a:r>
              <a:rPr kumimoji="1" lang="ja-JP" altLang="en-US" smtClean="0"/>
              <a:t>を操作出来ると</a:t>
            </a:r>
            <a:r>
              <a:rPr kumimoji="1" lang="en-US" altLang="ja-JP" smtClean="0"/>
              <a:t>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13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500">
                <a:solidFill>
                  <a:schemeClr val="tx1">
                    <a:lumMod val="95000"/>
                    <a:lumOff val="5000"/>
                  </a:schemeClr>
                </a:solidFill>
              </a:rPr>
              <a:t>7-1. DOM(Document Object Model)</a:t>
            </a:r>
            <a:r>
              <a:rPr lang="ja-JP" altLang="en-US" sz="3500">
                <a:solidFill>
                  <a:schemeClr val="tx1">
                    <a:lumMod val="95000"/>
                    <a:lumOff val="5000"/>
                  </a:schemeClr>
                </a:solidFill>
              </a:rPr>
              <a:t>の基本</a:t>
            </a:r>
            <a:endParaRPr lang="en-US" altLang="ja-JP" sz="35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500" smtClean="0"/>
              <a:t>DOM</a:t>
            </a:r>
            <a:r>
              <a:rPr lang="ja-JP" altLang="en-US" sz="3500" smtClean="0"/>
              <a:t>とは、</a:t>
            </a:r>
            <a:r>
              <a:rPr lang="en-US" altLang="ja-JP" sz="3500" smtClean="0"/>
              <a:t>HTML</a:t>
            </a:r>
            <a:r>
              <a:rPr lang="ja-JP" altLang="en-US" sz="3500" smtClean="0"/>
              <a:t>や</a:t>
            </a:r>
            <a:r>
              <a:rPr lang="en-US" altLang="ja-JP" sz="3500" smtClean="0"/>
              <a:t>XML</a:t>
            </a:r>
            <a:r>
              <a:rPr lang="ja-JP" altLang="en-US" sz="3500" smtClean="0"/>
              <a:t>のドキュメントにアクセスするための標準的な仕組み。</a:t>
            </a:r>
            <a:endParaRPr lang="en-US" altLang="ja-JP" sz="3500" smtClean="0"/>
          </a:p>
          <a:p>
            <a:pPr marL="0" indent="0">
              <a:buNone/>
            </a:pPr>
            <a:endParaRPr lang="en-US" altLang="ja-JP" sz="3500"/>
          </a:p>
          <a:p>
            <a:pPr marL="0" indent="0">
              <a:buNone/>
            </a:pPr>
            <a:r>
              <a:rPr lang="ja-JP" altLang="en-US" sz="3500" smtClean="0"/>
              <a:t>ブラウザに依存しない。</a:t>
            </a:r>
            <a:endParaRPr lang="en-US" altLang="ja-JP" sz="3500" smtClean="0"/>
          </a:p>
          <a:p>
            <a:pPr marL="0" indent="0">
              <a:buNone/>
            </a:pPr>
            <a:endParaRPr lang="en-US" altLang="ja-JP" sz="3500" smtClean="0"/>
          </a:p>
          <a:p>
            <a:pPr marL="0" indent="0">
              <a:buNone/>
            </a:pPr>
            <a:endParaRPr kumimoji="1" lang="ja-JP" altLang="en-US" sz="3500"/>
          </a:p>
        </p:txBody>
      </p:sp>
    </p:spTree>
    <p:extLst>
      <p:ext uri="{BB962C8B-B14F-4D97-AF65-F5344CB8AC3E}">
        <p14:creationId xmlns:p14="http://schemas.microsoft.com/office/powerpoint/2010/main" val="294157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DOM</a:t>
            </a:r>
            <a:r>
              <a:rPr kumimoji="1" lang="ja-JP" altLang="en-US" smtClean="0"/>
              <a:t>の構造</a:t>
            </a:r>
            <a:endParaRPr kumimoji="1" lang="ja-JP" altLang="en-US"/>
          </a:p>
        </p:txBody>
      </p:sp>
      <p:pic>
        <p:nvPicPr>
          <p:cNvPr id="1026" name="Picture 2" descr="d:\Users\yokota\Desktop\work\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391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99592" y="12687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DOM</a:t>
            </a:r>
            <a:r>
              <a:rPr kumimoji="1" lang="ja-JP" altLang="en-US" smtClean="0"/>
              <a:t>は、ドキュメントをツリー状として扱います</a:t>
            </a:r>
            <a:r>
              <a:rPr kumimoji="1" lang="ja-JP" altLang="en-US" smtClean="0"/>
              <a:t>。</a:t>
            </a:r>
            <a:endParaRPr lang="en-US" altLang="ja-JP" smtClean="0"/>
          </a:p>
          <a:p>
            <a:r>
              <a:rPr lang="ja-JP" altLang="en-US" smtClean="0"/>
              <a:t>例えば</a:t>
            </a:r>
            <a:r>
              <a:rPr lang="ja-JP" altLang="en-US" smtClean="0"/>
              <a:t>以下のようなコードであれば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6143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Users\yokota\Desktop\work\tree_compar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663276" cy="62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39552" y="6304002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（</a:t>
            </a:r>
            <a:r>
              <a:rPr lang="en-US" altLang="ja-JP" smtClean="0"/>
              <a:t>Firefox</a:t>
            </a:r>
            <a:r>
              <a:rPr lang="ja-JP" altLang="en-US"/>
              <a:t>の</a:t>
            </a:r>
            <a:r>
              <a:rPr lang="ja-JP" altLang="en-US" smtClean="0"/>
              <a:t>場合）</a:t>
            </a:r>
            <a:endParaRPr lang="en-US" altLang="ja-JP"/>
          </a:p>
        </p:txBody>
      </p:sp>
      <p:sp>
        <p:nvSpPr>
          <p:cNvPr id="2" name="正方形/長方形 1"/>
          <p:cNvSpPr/>
          <p:nvPr/>
        </p:nvSpPr>
        <p:spPr>
          <a:xfrm>
            <a:off x="4067944" y="3077723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/>
              <a:t>上から</a:t>
            </a:r>
            <a:r>
              <a:rPr lang="ja-JP" altLang="en-US"/>
              <a:t>下に</a:t>
            </a:r>
            <a:r>
              <a:rPr lang="ja-JP" altLang="en-US" smtClean="0"/>
              <a:t>子</a:t>
            </a:r>
            <a:r>
              <a:rPr lang="ja-JP" altLang="en-US"/>
              <a:t>ノード</a:t>
            </a:r>
            <a:r>
              <a:rPr lang="ja-JP" altLang="en-US"/>
              <a:t>と</a:t>
            </a:r>
            <a:r>
              <a:rPr lang="ja-JP" altLang="en-US" smtClean="0"/>
              <a:t>して取得できる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82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ノードとは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文書を構成する要素や属性、テキストといったオブジェクトのことをノードと呼び、オブジェクトの種類に応じて要素ノード、属性ノード、テキストノードなどと</a:t>
            </a:r>
            <a:r>
              <a:rPr lang="ja-JP" altLang="en-US" smtClean="0"/>
              <a:t>呼ぶ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1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ja-JP" altLang="en-US" smtClean="0"/>
              <a:t>ノードの種類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smtClean="0"/>
              <a:t/>
            </a:r>
            <a:br>
              <a:rPr lang="en-US" altLang="ja-JP" sz="2000" smtClean="0"/>
            </a:br>
            <a:r>
              <a:rPr lang="en-US" altLang="ja-JP" sz="2000" smtClean="0"/>
              <a:t>&lt;a </a:t>
            </a:r>
            <a:r>
              <a:rPr lang="ja-JP" altLang="en-US" sz="2000" smtClean="0"/>
              <a:t>　　　</a:t>
            </a:r>
            <a:r>
              <a:rPr lang="en-US" altLang="ja-JP" sz="2000" smtClean="0"/>
              <a:t>href</a:t>
            </a:r>
            <a:r>
              <a:rPr lang="ja-JP" altLang="en-US" sz="2000" smtClean="0"/>
              <a:t>　　</a:t>
            </a:r>
            <a:r>
              <a:rPr lang="en-US" altLang="ja-JP" sz="2000" smtClean="0"/>
              <a:t>=</a:t>
            </a:r>
            <a:r>
              <a:rPr lang="ja-JP" altLang="en-US" sz="2000" smtClean="0"/>
              <a:t>　　</a:t>
            </a:r>
            <a:r>
              <a:rPr lang="en-US" altLang="ja-JP" sz="2000" smtClean="0">
                <a:hlinkClick r:id="rId2"/>
              </a:rPr>
              <a:t>http://google.com</a:t>
            </a:r>
            <a:r>
              <a:rPr lang="ja-JP" altLang="en-US" sz="2000" smtClean="0"/>
              <a:t>　　</a:t>
            </a:r>
            <a:r>
              <a:rPr lang="en-US" altLang="ja-JP" sz="2000" smtClean="0"/>
              <a:t>&gt;</a:t>
            </a:r>
            <a:r>
              <a:rPr lang="ja-JP" altLang="en-US" sz="2000" smtClean="0"/>
              <a:t>ぐぐる</a:t>
            </a:r>
            <a:r>
              <a:rPr lang="en-US" altLang="ja-JP" sz="2000" smtClean="0"/>
              <a:t>&lt;/</a:t>
            </a:r>
            <a:r>
              <a:rPr lang="ja-JP" altLang="en-US" sz="2000" smtClean="0"/>
              <a:t>　</a:t>
            </a:r>
            <a:r>
              <a:rPr lang="en-US" altLang="ja-JP" sz="2000" smtClean="0"/>
              <a:t>a</a:t>
            </a:r>
            <a:r>
              <a:rPr lang="ja-JP" altLang="en-US" sz="2000" smtClean="0"/>
              <a:t>　</a:t>
            </a:r>
            <a:r>
              <a:rPr lang="en-US" altLang="ja-JP" sz="2000" smtClean="0"/>
              <a:t>&gt;</a:t>
            </a:r>
          </a:p>
          <a:p>
            <a:pPr marL="0" indent="0">
              <a:buNone/>
            </a:pPr>
            <a:endParaRPr lang="en-US" altLang="ja-JP" sz="2000"/>
          </a:p>
          <a:p>
            <a:pPr marL="0" indent="0">
              <a:buNone/>
            </a:pPr>
            <a:r>
              <a:rPr lang="ja-JP" altLang="en-US" sz="2000" smtClean="0"/>
              <a:t>要素</a:t>
            </a:r>
            <a:r>
              <a:rPr lang="ja-JP" altLang="en-US" sz="2000"/>
              <a:t>ノード</a:t>
            </a:r>
            <a:endParaRPr lang="en-US" altLang="ja-JP" sz="2000"/>
          </a:p>
          <a:p>
            <a:pPr marL="0" indent="0">
              <a:buNone/>
            </a:pPr>
            <a:r>
              <a:rPr lang="ja-JP" altLang="en-US" sz="2000"/>
              <a:t>文書中にタグでマークアップされた要素の</a:t>
            </a:r>
            <a:r>
              <a:rPr lang="ja-JP" altLang="en-US" sz="2000" smtClean="0"/>
              <a:t>ノード</a:t>
            </a:r>
            <a:endParaRPr lang="en-US" altLang="ja-JP" sz="2000" smtClean="0"/>
          </a:p>
          <a:p>
            <a:pPr marL="0" indent="0">
              <a:buNone/>
            </a:pPr>
            <a:endParaRPr lang="ja-JP" altLang="en-US" sz="2000"/>
          </a:p>
          <a:p>
            <a:pPr marL="0" indent="0">
              <a:buNone/>
            </a:pPr>
            <a:r>
              <a:rPr kumimoji="1" lang="ja-JP" altLang="en-US" sz="2000" smtClean="0"/>
              <a:t>属性ノード</a:t>
            </a:r>
            <a:endParaRPr kumimoji="1" lang="en-US" altLang="ja-JP" sz="2000" smtClean="0"/>
          </a:p>
          <a:p>
            <a:pPr marL="0" indent="0">
              <a:buNone/>
            </a:pPr>
            <a:r>
              <a:rPr lang="ja-JP" altLang="en-US" sz="2000"/>
              <a:t>タグの中</a:t>
            </a:r>
            <a:r>
              <a:rPr lang="ja-JP" altLang="en-US" sz="2000" smtClean="0"/>
              <a:t>で</a:t>
            </a:r>
            <a:r>
              <a:rPr lang="en-US" altLang="ja-JP" sz="2000" smtClean="0"/>
              <a:t>key</a:t>
            </a:r>
            <a:r>
              <a:rPr lang="ja-JP" altLang="en-US" sz="2000" smtClean="0"/>
              <a:t>となるもの。</a:t>
            </a:r>
            <a:r>
              <a:rPr lang="en-US" altLang="ja-JP" sz="2000"/>
              <a:t>h</a:t>
            </a:r>
            <a:r>
              <a:rPr lang="en-US" altLang="ja-JP" sz="2000" smtClean="0"/>
              <a:t>ref,id,alt</a:t>
            </a:r>
            <a:r>
              <a:rPr lang="ja-JP" altLang="en-US" sz="2000" smtClean="0"/>
              <a:t>など</a:t>
            </a:r>
            <a:r>
              <a:rPr lang="en-US" altLang="ja-JP" sz="2000" smtClean="0"/>
              <a:t>…</a:t>
            </a:r>
          </a:p>
          <a:p>
            <a:pPr marL="0" indent="0">
              <a:buNone/>
            </a:pPr>
            <a:endParaRPr kumimoji="1" lang="en-US" altLang="ja-JP" sz="2000" smtClean="0"/>
          </a:p>
          <a:p>
            <a:pPr marL="0" indent="0">
              <a:buNone/>
            </a:pPr>
            <a:r>
              <a:rPr kumimoji="1" lang="ja-JP" altLang="en-US" sz="2000" smtClean="0"/>
              <a:t>テキストノード</a:t>
            </a:r>
            <a:endParaRPr kumimoji="1" lang="en-US" altLang="ja-JP" sz="2000" smtClean="0"/>
          </a:p>
          <a:p>
            <a:pPr marL="0" indent="0">
              <a:buNone/>
            </a:pPr>
            <a:r>
              <a:rPr lang="ja-JP" altLang="en-US" sz="2000"/>
              <a:t>タグ以外の文字</a:t>
            </a:r>
            <a:r>
              <a:rPr lang="ja-JP" altLang="en-US" sz="2000" smtClean="0"/>
              <a:t>データ</a:t>
            </a:r>
            <a:r>
              <a:rPr lang="en-US" altLang="ja-JP" sz="2000" smtClean="0"/>
              <a:t/>
            </a:r>
            <a:br>
              <a:rPr lang="en-US" altLang="ja-JP" sz="2000" smtClean="0"/>
            </a:br>
            <a:endParaRPr kumimoji="1" lang="ja-JP" altLang="en-US" sz="2000"/>
          </a:p>
        </p:txBody>
      </p:sp>
      <p:sp>
        <p:nvSpPr>
          <p:cNvPr id="4" name="線吹き出し 1 (枠付き) 3"/>
          <p:cNvSpPr/>
          <p:nvPr/>
        </p:nvSpPr>
        <p:spPr>
          <a:xfrm>
            <a:off x="611560" y="1628800"/>
            <a:ext cx="216024" cy="288032"/>
          </a:xfrm>
          <a:prstGeom prst="borderCallout1">
            <a:avLst>
              <a:gd name="adj1" fmla="val 93624"/>
              <a:gd name="adj2" fmla="val 43579"/>
              <a:gd name="adj3" fmla="val 244278"/>
              <a:gd name="adj4" fmla="val 3753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1 (枠付き) 5"/>
          <p:cNvSpPr/>
          <p:nvPr/>
        </p:nvSpPr>
        <p:spPr>
          <a:xfrm>
            <a:off x="1281192" y="1641342"/>
            <a:ext cx="554504" cy="288032"/>
          </a:xfrm>
          <a:prstGeom prst="borderCallout1">
            <a:avLst>
              <a:gd name="adj1" fmla="val 93624"/>
              <a:gd name="adj2" fmla="val 43579"/>
              <a:gd name="adj3" fmla="val 621642"/>
              <a:gd name="adj4" fmla="val 41741"/>
            </a:avLst>
          </a:pr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1 (枠付き) 6"/>
          <p:cNvSpPr/>
          <p:nvPr/>
        </p:nvSpPr>
        <p:spPr>
          <a:xfrm>
            <a:off x="4932040" y="1652049"/>
            <a:ext cx="720080" cy="288032"/>
          </a:xfrm>
          <a:prstGeom prst="borderCallout1">
            <a:avLst>
              <a:gd name="adj1" fmla="val 93624"/>
              <a:gd name="adj2" fmla="val 43579"/>
              <a:gd name="adj3" fmla="val 1073880"/>
              <a:gd name="adj4" fmla="val -362156"/>
            </a:avLst>
          </a:pr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6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ノード</a:t>
            </a:r>
            <a:r>
              <a:rPr kumimoji="1" lang="ja-JP" altLang="en-US" smtClean="0"/>
              <a:t>の取得の仕方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en-US" altLang="ja-JP" smtClean="0"/>
              <a:t>ID</a:t>
            </a:r>
            <a:r>
              <a:rPr kumimoji="1" lang="ja-JP" altLang="en-US" smtClean="0"/>
              <a:t>から検索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&lt;div id=“sample”&gt;</a:t>
            </a:r>
            <a:r>
              <a:rPr lang="ja-JP" altLang="en-US" smtClean="0"/>
              <a:t>サンプル</a:t>
            </a:r>
            <a:r>
              <a:rPr lang="en-US" altLang="ja-JP" smtClean="0"/>
              <a:t>&lt;/div&gt;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mtClean="0"/>
          </a:p>
          <a:p>
            <a:pPr marL="0" indent="0">
              <a:buNone/>
            </a:pPr>
            <a:r>
              <a:rPr lang="ja-JP" altLang="en-US"/>
              <a:t>タグ名</a:t>
            </a:r>
            <a:r>
              <a:rPr lang="ja-JP" altLang="en-US" smtClean="0"/>
              <a:t>で検索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&lt;span&gt;</a:t>
            </a:r>
            <a:r>
              <a:rPr kumimoji="1" lang="ja-JP" altLang="en-US" smtClean="0"/>
              <a:t>サンプル</a:t>
            </a:r>
            <a:r>
              <a:rPr kumimoji="1" lang="en-US" altLang="ja-JP" smtClean="0"/>
              <a:t>&lt;span&gt;</a:t>
            </a:r>
            <a:br>
              <a:rPr kumimoji="1" lang="en-US" altLang="ja-JP" smtClean="0"/>
            </a:br>
            <a:endParaRPr kumimoji="1"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CSS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属性で検索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&lt;a href=“http://jscaffe.jp” class=“sample”&gt;&lt;/a&gt;</a:t>
            </a:r>
            <a:br>
              <a:rPr kumimoji="1" lang="en-US" altLang="ja-JP" smtClean="0"/>
            </a:b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0869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717</TotalTime>
  <Words>327</Words>
  <Application>Microsoft Office PowerPoint</Application>
  <PresentationFormat>画面に合わせる (4:3)</PresentationFormat>
  <Paragraphs>115</Paragraphs>
  <Slides>14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Chapter.7 HTMLやXMLの文書を操作する ~DOM(Document Object Model) ～前半～</vt:lpstr>
      <vt:lpstr>自己紹介</vt:lpstr>
      <vt:lpstr>DOMを操作出来ると…</vt:lpstr>
      <vt:lpstr>7-1. DOM(Document Object Model)の基本</vt:lpstr>
      <vt:lpstr>DOMの構造</vt:lpstr>
      <vt:lpstr>PowerPoint プレゼンテーション</vt:lpstr>
      <vt:lpstr>ノードとは</vt:lpstr>
      <vt:lpstr>ノードの種類</vt:lpstr>
      <vt:lpstr>ノードの取得の仕方</vt:lpstr>
      <vt:lpstr>getElementById IDをキーにノードを取得する</vt:lpstr>
      <vt:lpstr>getElementsByTagName タグ名をキーにノードを取得 </vt:lpstr>
      <vt:lpstr>getElementsByClassName</vt:lpstr>
      <vt:lpstr>相対的な位置関係でノードを取得</vt:lpstr>
      <vt:lpstr>ノードの取得いろいろ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yokota</dc:creator>
  <cp:lastModifiedBy>yokota</cp:lastModifiedBy>
  <cp:revision>63</cp:revision>
  <dcterms:created xsi:type="dcterms:W3CDTF">2013-04-21T06:56:48Z</dcterms:created>
  <dcterms:modified xsi:type="dcterms:W3CDTF">2013-04-28T05:00:59Z</dcterms:modified>
</cp:coreProperties>
</file>