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2"/>
  </p:notesMasterIdLst>
  <p:sldIdLst>
    <p:sldId id="256" r:id="rId2"/>
    <p:sldId id="260" r:id="rId3"/>
    <p:sldId id="263" r:id="rId4"/>
    <p:sldId id="264" r:id="rId5"/>
    <p:sldId id="258" r:id="rId6"/>
    <p:sldId id="265" r:id="rId7"/>
    <p:sldId id="266" r:id="rId8"/>
    <p:sldId id="267" r:id="rId9"/>
    <p:sldId id="268" r:id="rId10"/>
    <p:sldId id="269" r:id="rId11"/>
    <p:sldId id="270" r:id="rId12"/>
    <p:sldId id="271" r:id="rId13"/>
    <p:sldId id="272" r:id="rId14"/>
    <p:sldId id="273" r:id="rId15"/>
    <p:sldId id="274" r:id="rId16"/>
    <p:sldId id="275" r:id="rId17"/>
    <p:sldId id="257" r:id="rId18"/>
    <p:sldId id="261" r:id="rId19"/>
    <p:sldId id="262" r:id="rId20"/>
    <p:sldId id="259"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2" d="100"/>
          <a:sy n="82" d="100"/>
        </p:scale>
        <p:origin x="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井 雄大" userId="ce27b73449ee5595" providerId="LiveId" clId="{D4C94DB4-E0A7-4B80-B6A2-A4946C6277EE}"/>
    <pc:docChg chg="undo custSel addSld modSld sldOrd">
      <pc:chgData name="松井 雄大" userId="ce27b73449ee5595" providerId="LiveId" clId="{D4C94DB4-E0A7-4B80-B6A2-A4946C6277EE}" dt="2021-09-14T07:38:58.393" v="112"/>
      <pc:docMkLst>
        <pc:docMk/>
      </pc:docMkLst>
      <pc:sldChg chg="addSp delSp modSp mod ord">
        <pc:chgData name="松井 雄大" userId="ce27b73449ee5595" providerId="LiveId" clId="{D4C94DB4-E0A7-4B80-B6A2-A4946C6277EE}" dt="2021-09-14T07:35:19.304" v="57"/>
        <pc:sldMkLst>
          <pc:docMk/>
          <pc:sldMk cId="4266905298" sldId="256"/>
        </pc:sldMkLst>
        <pc:spChg chg="del">
          <ac:chgData name="松井 雄大" userId="ce27b73449ee5595" providerId="LiveId" clId="{D4C94DB4-E0A7-4B80-B6A2-A4946C6277EE}" dt="2021-09-14T07:34:42.198" v="54" actId="478"/>
          <ac:spMkLst>
            <pc:docMk/>
            <pc:sldMk cId="4266905298" sldId="256"/>
            <ac:spMk id="4" creationId="{6B7125A6-FE03-4916-8D59-A86ADA2880D2}"/>
          </ac:spMkLst>
        </pc:spChg>
        <pc:spChg chg="add mod">
          <ac:chgData name="松井 雄大" userId="ce27b73449ee5595" providerId="LiveId" clId="{D4C94DB4-E0A7-4B80-B6A2-A4946C6277EE}" dt="2021-09-14T07:34:47.908" v="55"/>
          <ac:spMkLst>
            <pc:docMk/>
            <pc:sldMk cId="4266905298" sldId="256"/>
            <ac:spMk id="7" creationId="{04FF04FB-849E-4F07-AC38-E6BD6364FD63}"/>
          </ac:spMkLst>
        </pc:spChg>
      </pc:sldChg>
      <pc:sldChg chg="modSp mod ord">
        <pc:chgData name="松井 雄大" userId="ce27b73449ee5595" providerId="LiveId" clId="{D4C94DB4-E0A7-4B80-B6A2-A4946C6277EE}" dt="2021-09-14T07:38:41.084" v="106" actId="20577"/>
        <pc:sldMkLst>
          <pc:docMk/>
          <pc:sldMk cId="4099212454" sldId="257"/>
        </pc:sldMkLst>
        <pc:spChg chg="mod">
          <ac:chgData name="松井 雄大" userId="ce27b73449ee5595" providerId="LiveId" clId="{D4C94DB4-E0A7-4B80-B6A2-A4946C6277EE}" dt="2021-09-14T07:38:41.084" v="106" actId="20577"/>
          <ac:spMkLst>
            <pc:docMk/>
            <pc:sldMk cId="4099212454" sldId="257"/>
            <ac:spMk id="6" creationId="{BA225EAA-CB45-4F30-877A-DA43D14903E9}"/>
          </ac:spMkLst>
        </pc:spChg>
      </pc:sldChg>
      <pc:sldChg chg="addSp delSp modSp add mod ord">
        <pc:chgData name="松井 雄大" userId="ce27b73449ee5595" providerId="LiveId" clId="{D4C94DB4-E0A7-4B80-B6A2-A4946C6277EE}" dt="2021-09-14T07:38:58.393" v="112"/>
        <pc:sldMkLst>
          <pc:docMk/>
          <pc:sldMk cId="1959024223" sldId="259"/>
        </pc:sldMkLst>
        <pc:spChg chg="del">
          <ac:chgData name="松井 雄大" userId="ce27b73449ee5595" providerId="LiveId" clId="{D4C94DB4-E0A7-4B80-B6A2-A4946C6277EE}" dt="2021-09-14T07:35:31.170" v="60" actId="478"/>
          <ac:spMkLst>
            <pc:docMk/>
            <pc:sldMk cId="1959024223" sldId="259"/>
            <ac:spMk id="6" creationId="{BA225EAA-CB45-4F30-877A-DA43D14903E9}"/>
          </ac:spMkLst>
        </pc:spChg>
        <pc:spChg chg="add del mod">
          <ac:chgData name="松井 雄大" userId="ce27b73449ee5595" providerId="LiveId" clId="{D4C94DB4-E0A7-4B80-B6A2-A4946C6277EE}" dt="2021-09-14T07:36:02.024" v="68"/>
          <ac:spMkLst>
            <pc:docMk/>
            <pc:sldMk cId="1959024223" sldId="259"/>
            <ac:spMk id="7" creationId="{7F2F29EF-0749-41D8-9F71-0B4DF9C40FD9}"/>
          </ac:spMkLst>
        </pc:spChg>
        <pc:spChg chg="add del mod">
          <ac:chgData name="松井 雄大" userId="ce27b73449ee5595" providerId="LiveId" clId="{D4C94DB4-E0A7-4B80-B6A2-A4946C6277EE}" dt="2021-09-14T07:38:51.055" v="109" actId="478"/>
          <ac:spMkLst>
            <pc:docMk/>
            <pc:sldMk cId="1959024223" sldId="259"/>
            <ac:spMk id="8" creationId="{D3FA2C44-20CE-4801-972F-64EC70BF4A27}"/>
          </ac:spMkLst>
        </pc:spChg>
        <pc:spChg chg="add mod">
          <ac:chgData name="松井 雄大" userId="ce27b73449ee5595" providerId="LiveId" clId="{D4C94DB4-E0A7-4B80-B6A2-A4946C6277EE}" dt="2021-09-14T07:38:58.393" v="112"/>
          <ac:spMkLst>
            <pc:docMk/>
            <pc:sldMk cId="1959024223" sldId="259"/>
            <ac:spMk id="9" creationId="{4696BE24-D531-4119-AB8F-6AC6819E3B44}"/>
          </ac:spMkLst>
        </pc:spChg>
      </pc:sldChg>
      <pc:sldChg chg="addSp delSp modSp add mod ord">
        <pc:chgData name="松井 雄大" userId="ce27b73449ee5595" providerId="LiveId" clId="{D4C94DB4-E0A7-4B80-B6A2-A4946C6277EE}" dt="2021-09-14T07:36:44.989" v="73"/>
        <pc:sldMkLst>
          <pc:docMk/>
          <pc:sldMk cId="1609718401" sldId="260"/>
        </pc:sldMkLst>
        <pc:spChg chg="add mod">
          <ac:chgData name="松井 雄大" userId="ce27b73449ee5595" providerId="LiveId" clId="{D4C94DB4-E0A7-4B80-B6A2-A4946C6277EE}" dt="2021-09-14T07:36:44.989" v="73"/>
          <ac:spMkLst>
            <pc:docMk/>
            <pc:sldMk cId="1609718401" sldId="260"/>
            <ac:spMk id="5" creationId="{E08B63CF-0DA2-4D16-B132-A97E0F801158}"/>
          </ac:spMkLst>
        </pc:spChg>
        <pc:spChg chg="del">
          <ac:chgData name="松井 雄大" userId="ce27b73449ee5595" providerId="LiveId" clId="{D4C94DB4-E0A7-4B80-B6A2-A4946C6277EE}" dt="2021-09-14T07:36:44.575" v="72" actId="478"/>
          <ac:spMkLst>
            <pc:docMk/>
            <pc:sldMk cId="1609718401" sldId="260"/>
            <ac:spMk id="6" creationId="{BA225EAA-CB45-4F30-877A-DA43D14903E9}"/>
          </ac:spMkLst>
        </pc:spChg>
      </pc:sldChg>
      <pc:sldChg chg="addSp delSp modSp add mod ord">
        <pc:chgData name="松井 雄大" userId="ce27b73449ee5595" providerId="LiveId" clId="{D4C94DB4-E0A7-4B80-B6A2-A4946C6277EE}" dt="2021-09-14T07:38:55.615" v="110"/>
        <pc:sldMkLst>
          <pc:docMk/>
          <pc:sldMk cId="2904666167" sldId="261"/>
        </pc:sldMkLst>
        <pc:spChg chg="del">
          <ac:chgData name="松井 雄大" userId="ce27b73449ee5595" providerId="LiveId" clId="{D4C94DB4-E0A7-4B80-B6A2-A4946C6277EE}" dt="2021-09-14T07:35:24.416" v="58" actId="478"/>
          <ac:spMkLst>
            <pc:docMk/>
            <pc:sldMk cId="2904666167" sldId="261"/>
            <ac:spMk id="6" creationId="{BA225EAA-CB45-4F30-877A-DA43D14903E9}"/>
          </ac:spMkLst>
        </pc:spChg>
        <pc:spChg chg="add del mod">
          <ac:chgData name="松井 雄大" userId="ce27b73449ee5595" providerId="LiveId" clId="{D4C94DB4-E0A7-4B80-B6A2-A4946C6277EE}" dt="2021-09-14T07:38:44.769" v="107" actId="478"/>
          <ac:spMkLst>
            <pc:docMk/>
            <pc:sldMk cId="2904666167" sldId="261"/>
            <ac:spMk id="9" creationId="{8586D79D-DB23-460B-93C6-8408F72986B1}"/>
          </ac:spMkLst>
        </pc:spChg>
        <pc:spChg chg="add mod">
          <ac:chgData name="松井 雄大" userId="ce27b73449ee5595" providerId="LiveId" clId="{D4C94DB4-E0A7-4B80-B6A2-A4946C6277EE}" dt="2021-09-14T07:38:55.615" v="110"/>
          <ac:spMkLst>
            <pc:docMk/>
            <pc:sldMk cId="2904666167" sldId="261"/>
            <ac:spMk id="10" creationId="{6AEEC141-1B3A-41EC-A838-B1D3D1488A34}"/>
          </ac:spMkLst>
        </pc:spChg>
      </pc:sldChg>
      <pc:sldChg chg="addSp delSp modSp add mod ord">
        <pc:chgData name="松井 雄大" userId="ce27b73449ee5595" providerId="LiveId" clId="{D4C94DB4-E0A7-4B80-B6A2-A4946C6277EE}" dt="2021-09-14T07:38:57.044" v="111"/>
        <pc:sldMkLst>
          <pc:docMk/>
          <pc:sldMk cId="4290564313" sldId="262"/>
        </pc:sldMkLst>
        <pc:spChg chg="del">
          <ac:chgData name="松井 雄大" userId="ce27b73449ee5595" providerId="LiveId" clId="{D4C94DB4-E0A7-4B80-B6A2-A4946C6277EE}" dt="2021-09-14T07:35:27.794" v="59" actId="478"/>
          <ac:spMkLst>
            <pc:docMk/>
            <pc:sldMk cId="4290564313" sldId="262"/>
            <ac:spMk id="6" creationId="{BA225EAA-CB45-4F30-877A-DA43D14903E9}"/>
          </ac:spMkLst>
        </pc:spChg>
        <pc:spChg chg="add del mod">
          <ac:chgData name="松井 雄大" userId="ce27b73449ee5595" providerId="LiveId" clId="{D4C94DB4-E0A7-4B80-B6A2-A4946C6277EE}" dt="2021-09-14T07:38:48.209" v="108" actId="478"/>
          <ac:spMkLst>
            <pc:docMk/>
            <pc:sldMk cId="4290564313" sldId="262"/>
            <ac:spMk id="7" creationId="{70D97805-E8FE-41AB-AECD-6D34F41FAA95}"/>
          </ac:spMkLst>
        </pc:spChg>
        <pc:spChg chg="add mod">
          <ac:chgData name="松井 雄大" userId="ce27b73449ee5595" providerId="LiveId" clId="{D4C94DB4-E0A7-4B80-B6A2-A4946C6277EE}" dt="2021-09-14T07:38:57.044" v="111"/>
          <ac:spMkLst>
            <pc:docMk/>
            <pc:sldMk cId="4290564313" sldId="262"/>
            <ac:spMk id="8" creationId="{60F3DE12-1FC1-4C45-97C0-0598E67F1CD3}"/>
          </ac:spMkLst>
        </pc:spChg>
      </pc:sldChg>
      <pc:sldChg chg="addSp delSp modSp add mod ord">
        <pc:chgData name="松井 雄大" userId="ce27b73449ee5595" providerId="LiveId" clId="{D4C94DB4-E0A7-4B80-B6A2-A4946C6277EE}" dt="2021-09-14T07:36:49.957" v="76"/>
        <pc:sldMkLst>
          <pc:docMk/>
          <pc:sldMk cId="1327894065" sldId="263"/>
        </pc:sldMkLst>
        <pc:spChg chg="add mod">
          <ac:chgData name="松井 雄大" userId="ce27b73449ee5595" providerId="LiveId" clId="{D4C94DB4-E0A7-4B80-B6A2-A4946C6277EE}" dt="2021-09-14T07:36:49.957" v="76"/>
          <ac:spMkLst>
            <pc:docMk/>
            <pc:sldMk cId="1327894065" sldId="263"/>
            <ac:spMk id="5" creationId="{3D09F645-8066-42BC-91D2-E9D94DADA030}"/>
          </ac:spMkLst>
        </pc:spChg>
        <pc:spChg chg="del mod">
          <ac:chgData name="松井 雄大" userId="ce27b73449ee5595" providerId="LiveId" clId="{D4C94DB4-E0A7-4B80-B6A2-A4946C6277EE}" dt="2021-09-14T07:36:48.377" v="75" actId="478"/>
          <ac:spMkLst>
            <pc:docMk/>
            <pc:sldMk cId="1327894065" sldId="263"/>
            <ac:spMk id="6" creationId="{BA225EAA-CB45-4F30-877A-DA43D14903E9}"/>
          </ac:spMkLst>
        </pc:spChg>
      </pc:sldChg>
      <pc:sldChg chg="addSp delSp modSp add mod ord">
        <pc:chgData name="松井 雄大" userId="ce27b73449ee5595" providerId="LiveId" clId="{D4C94DB4-E0A7-4B80-B6A2-A4946C6277EE}" dt="2021-09-14T07:36:53.735" v="78"/>
        <pc:sldMkLst>
          <pc:docMk/>
          <pc:sldMk cId="4062309482" sldId="264"/>
        </pc:sldMkLst>
        <pc:spChg chg="add mod">
          <ac:chgData name="松井 雄大" userId="ce27b73449ee5595" providerId="LiveId" clId="{D4C94DB4-E0A7-4B80-B6A2-A4946C6277EE}" dt="2021-09-14T07:36:53.735" v="78"/>
          <ac:spMkLst>
            <pc:docMk/>
            <pc:sldMk cId="4062309482" sldId="264"/>
            <ac:spMk id="5" creationId="{56E15F76-5DC2-4190-AE09-6A5690F3212F}"/>
          </ac:spMkLst>
        </pc:spChg>
        <pc:spChg chg="del">
          <ac:chgData name="松井 雄大" userId="ce27b73449ee5595" providerId="LiveId" clId="{D4C94DB4-E0A7-4B80-B6A2-A4946C6277EE}" dt="2021-09-14T07:36:53.385" v="77" actId="478"/>
          <ac:spMkLst>
            <pc:docMk/>
            <pc:sldMk cId="4062309482" sldId="264"/>
            <ac:spMk id="6" creationId="{BA225EAA-CB45-4F30-877A-DA43D14903E9}"/>
          </ac:spMkLst>
        </pc:spChg>
      </pc:sldChg>
      <pc:sldChg chg="add">
        <pc:chgData name="松井 雄大" userId="ce27b73449ee5595" providerId="LiveId" clId="{D4C94DB4-E0A7-4B80-B6A2-A4946C6277EE}" dt="2021-09-14T07:33:24.900" v="3"/>
        <pc:sldMkLst>
          <pc:docMk/>
          <pc:sldMk cId="2371586413" sldId="265"/>
        </pc:sldMkLst>
      </pc:sldChg>
      <pc:sldChg chg="add">
        <pc:chgData name="松井 雄大" userId="ce27b73449ee5595" providerId="LiveId" clId="{D4C94DB4-E0A7-4B80-B6A2-A4946C6277EE}" dt="2021-09-14T07:33:24.900" v="3"/>
        <pc:sldMkLst>
          <pc:docMk/>
          <pc:sldMk cId="2921450699" sldId="266"/>
        </pc:sldMkLst>
      </pc:sldChg>
      <pc:sldChg chg="add">
        <pc:chgData name="松井 雄大" userId="ce27b73449ee5595" providerId="LiveId" clId="{D4C94DB4-E0A7-4B80-B6A2-A4946C6277EE}" dt="2021-09-14T07:38:10.694" v="79"/>
        <pc:sldMkLst>
          <pc:docMk/>
          <pc:sldMk cId="2784438229" sldId="267"/>
        </pc:sldMkLst>
      </pc:sldChg>
      <pc:sldChg chg="add">
        <pc:chgData name="松井 雄大" userId="ce27b73449ee5595" providerId="LiveId" clId="{D4C94DB4-E0A7-4B80-B6A2-A4946C6277EE}" dt="2021-09-14T07:38:10.694" v="79"/>
        <pc:sldMkLst>
          <pc:docMk/>
          <pc:sldMk cId="3754382378" sldId="268"/>
        </pc:sldMkLst>
      </pc:sldChg>
      <pc:sldChg chg="add">
        <pc:chgData name="松井 雄大" userId="ce27b73449ee5595" providerId="LiveId" clId="{D4C94DB4-E0A7-4B80-B6A2-A4946C6277EE}" dt="2021-09-14T07:38:10.694" v="79"/>
        <pc:sldMkLst>
          <pc:docMk/>
          <pc:sldMk cId="2717952843" sldId="269"/>
        </pc:sldMkLst>
      </pc:sldChg>
      <pc:sldChg chg="add">
        <pc:chgData name="松井 雄大" userId="ce27b73449ee5595" providerId="LiveId" clId="{D4C94DB4-E0A7-4B80-B6A2-A4946C6277EE}" dt="2021-09-14T07:38:10.694" v="79"/>
        <pc:sldMkLst>
          <pc:docMk/>
          <pc:sldMk cId="1272957629" sldId="270"/>
        </pc:sldMkLst>
      </pc:sldChg>
      <pc:sldChg chg="add">
        <pc:chgData name="松井 雄大" userId="ce27b73449ee5595" providerId="LiveId" clId="{D4C94DB4-E0A7-4B80-B6A2-A4946C6277EE}" dt="2021-09-14T07:38:10.694" v="79"/>
        <pc:sldMkLst>
          <pc:docMk/>
          <pc:sldMk cId="341562076" sldId="271"/>
        </pc:sldMkLst>
      </pc:sldChg>
      <pc:sldChg chg="add">
        <pc:chgData name="松井 雄大" userId="ce27b73449ee5595" providerId="LiveId" clId="{D4C94DB4-E0A7-4B80-B6A2-A4946C6277EE}" dt="2021-09-14T07:38:10.694" v="79"/>
        <pc:sldMkLst>
          <pc:docMk/>
          <pc:sldMk cId="470421723" sldId="272"/>
        </pc:sldMkLst>
      </pc:sldChg>
      <pc:sldChg chg="add">
        <pc:chgData name="松井 雄大" userId="ce27b73449ee5595" providerId="LiveId" clId="{D4C94DB4-E0A7-4B80-B6A2-A4946C6277EE}" dt="2021-09-14T07:38:10.694" v="79"/>
        <pc:sldMkLst>
          <pc:docMk/>
          <pc:sldMk cId="2592142947" sldId="273"/>
        </pc:sldMkLst>
      </pc:sldChg>
      <pc:sldChg chg="add">
        <pc:chgData name="松井 雄大" userId="ce27b73449ee5595" providerId="LiveId" clId="{D4C94DB4-E0A7-4B80-B6A2-A4946C6277EE}" dt="2021-09-14T07:38:10.694" v="79"/>
        <pc:sldMkLst>
          <pc:docMk/>
          <pc:sldMk cId="1691251105" sldId="274"/>
        </pc:sldMkLst>
      </pc:sldChg>
      <pc:sldChg chg="add">
        <pc:chgData name="松井 雄大" userId="ce27b73449ee5595" providerId="LiveId" clId="{D4C94DB4-E0A7-4B80-B6A2-A4946C6277EE}" dt="2021-09-14T07:38:10.694" v="79"/>
        <pc:sldMkLst>
          <pc:docMk/>
          <pc:sldMk cId="1755734879"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D8D0E-73E7-4E32-9C39-86E645545221}" type="datetimeFigureOut">
              <a:rPr kumimoji="1" lang="ja-JP" altLang="en-US" smtClean="0"/>
              <a:t>2021/9/14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D55C-96C6-474F-B0F4-8D0765D005FF}" type="slidenum">
              <a:rPr kumimoji="1" lang="ja-JP" altLang="en-US" smtClean="0"/>
              <a:t>‹#›</a:t>
            </a:fld>
            <a:endParaRPr kumimoji="1" lang="ja-JP" altLang="en-US"/>
          </a:p>
        </p:txBody>
      </p:sp>
    </p:spTree>
    <p:extLst>
      <p:ext uri="{BB962C8B-B14F-4D97-AF65-F5344CB8AC3E}">
        <p14:creationId xmlns:p14="http://schemas.microsoft.com/office/powerpoint/2010/main" val="14228897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E6ACC-A1EF-42A3-A88C-9BD35E0BC8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9CEAEF-99C4-4406-8600-E295BBE2A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AECA841-F81B-48BC-9282-F35392D02A34}"/>
              </a:ext>
            </a:extLst>
          </p:cNvPr>
          <p:cNvSpPr>
            <a:spLocks noGrp="1"/>
          </p:cNvSpPr>
          <p:nvPr>
            <p:ph type="dt" sz="half" idx="10"/>
          </p:nvPr>
        </p:nvSpPr>
        <p:spPr/>
        <p:txBody>
          <a:bodyPr/>
          <a:lstStyle/>
          <a:p>
            <a:fld id="{354EB7CA-22FB-4E8F-A7FA-7EE6A5DE5D63}"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BA24D0F1-5A58-46B8-B29B-3B26E7177F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B59983-B371-470B-AEFB-CBAB717EDAB3}"/>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D7BEDE8-0EC7-4E07-8497-811029438B07}"/>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3AD686A-95EC-4D75-9D01-CF385DE8F52C}"/>
              </a:ext>
            </a:extLst>
          </p:cNvPr>
          <p:cNvSpPr txBox="1"/>
          <p:nvPr userDrawn="1"/>
        </p:nvSpPr>
        <p:spPr>
          <a:xfrm>
            <a:off x="9222658" y="136525"/>
            <a:ext cx="2684207" cy="646331"/>
          </a:xfrm>
          <a:prstGeom prst="rect">
            <a:avLst/>
          </a:prstGeom>
          <a:noFill/>
        </p:spPr>
        <p:txBody>
          <a:bodyPr wrap="square" rtlCol="0">
            <a:spAutoFit/>
          </a:bodyPr>
          <a:lstStyle/>
          <a:p>
            <a:pPr algn="r"/>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ターム </a:t>
            </a:r>
            <a:r>
              <a:rPr kumimoji="1" lang="en-US" altLang="ja-JP" dirty="0">
                <a:latin typeface="メイリオ" panose="020B0604030504040204" pitchFamily="50" charset="-128"/>
                <a:ea typeface="メイリオ" panose="020B0604030504040204" pitchFamily="50" charset="-128"/>
              </a:rPr>
              <a:t>PBL_02</a:t>
            </a:r>
          </a:p>
          <a:p>
            <a:pPr algn="r"/>
            <a:r>
              <a:rPr kumimoji="1" lang="en-US" altLang="ja-JP" dirty="0">
                <a:latin typeface="メイリオ" panose="020B0604030504040204" pitchFamily="50" charset="-128"/>
                <a:ea typeface="メイリオ" panose="020B0604030504040204" pitchFamily="50" charset="-128"/>
              </a:rPr>
              <a:t>YM-DSKR</a:t>
            </a:r>
          </a:p>
        </p:txBody>
      </p:sp>
      <p:sp>
        <p:nvSpPr>
          <p:cNvPr id="10" name="正方形/長方形 9">
            <a:extLst>
              <a:ext uri="{FF2B5EF4-FFF2-40B4-BE49-F238E27FC236}">
                <a16:creationId xmlns:a16="http://schemas.microsoft.com/office/drawing/2014/main" id="{D34C0068-7D7B-42B4-A6AC-C3C00F5A073A}"/>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775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605DC-15E2-4920-95F2-D3F0C52A8C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452A19-9D34-4A60-BA26-10FC917478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60ECC6-BC06-40AF-9EB2-20CE686CD2A0}"/>
              </a:ext>
            </a:extLst>
          </p:cNvPr>
          <p:cNvSpPr>
            <a:spLocks noGrp="1"/>
          </p:cNvSpPr>
          <p:nvPr>
            <p:ph type="dt" sz="half" idx="10"/>
          </p:nvPr>
        </p:nvSpPr>
        <p:spPr/>
        <p:txBody>
          <a:bodyPr/>
          <a:lstStyle/>
          <a:p>
            <a:fld id="{0306106C-5DDE-4D00-B8C7-0192075309B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672BA1AB-81A5-402C-9500-DC3F04A650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AC1102-9252-411F-ABD5-575EA4A498F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90730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AADCD9-8241-476A-9251-403F271EE23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366B5-958F-44E0-9085-458610C9F8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724278-01A6-4AEE-A445-529FD792CB2E}"/>
              </a:ext>
            </a:extLst>
          </p:cNvPr>
          <p:cNvSpPr>
            <a:spLocks noGrp="1"/>
          </p:cNvSpPr>
          <p:nvPr>
            <p:ph type="dt" sz="half" idx="10"/>
          </p:nvPr>
        </p:nvSpPr>
        <p:spPr/>
        <p:txBody>
          <a:bodyPr/>
          <a:lstStyle/>
          <a:p>
            <a:fld id="{3FC41D07-3C35-4C4C-A580-E1B5CBC5984A}"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CAF34073-7F59-4408-8878-0C4015D706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3F6DAA-A6BE-4932-B2C7-24EFAFE9515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8299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99110-1C01-4E36-A32A-9ECABC08EC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78C322-B9C6-4F8E-BBBB-0082886D29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12D34A-86E5-4FE4-AFE1-DDA713AA35F7}"/>
              </a:ext>
            </a:extLst>
          </p:cNvPr>
          <p:cNvSpPr>
            <a:spLocks noGrp="1"/>
          </p:cNvSpPr>
          <p:nvPr>
            <p:ph type="dt" sz="half" idx="10"/>
          </p:nvPr>
        </p:nvSpPr>
        <p:spPr/>
        <p:txBody>
          <a:bodyPr/>
          <a:lstStyle/>
          <a:p>
            <a:fld id="{6B3B81AE-8D2B-4ADA-AAD3-B83E7EB2B1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22E13505-CE2F-4CCC-979A-0852049473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80D75E-8644-4BEE-9F6E-03859C7230AB}"/>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8AC0088-3852-4F66-B827-FB2A4304A32E}"/>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FF79DBB-977E-4F58-851A-B4ACE17D1E03}"/>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75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937DC-D4E8-4536-BE0D-8856EC58EB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9DBB61-0597-4686-A21D-D3276790A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F8E225-96F5-4C19-91AC-59173D8DC44E}"/>
              </a:ext>
            </a:extLst>
          </p:cNvPr>
          <p:cNvSpPr>
            <a:spLocks noGrp="1"/>
          </p:cNvSpPr>
          <p:nvPr>
            <p:ph type="dt" sz="half" idx="10"/>
          </p:nvPr>
        </p:nvSpPr>
        <p:spPr/>
        <p:txBody>
          <a:bodyPr/>
          <a:lstStyle/>
          <a:p>
            <a:fld id="{A5351311-CF98-40CD-AFFA-3BF50C0EBF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46037BB-44BC-439C-8AC7-45012B444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A2DD4-7A2F-403E-BD14-B190B3235E82}"/>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6476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DDBED-CD4B-4C77-99D3-E407E6850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AD79E-283C-472E-B986-1A86DE763A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4FC651-EEB2-4CF5-BCD9-AC7DF64DFB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2B11F0-1B84-4F36-A849-3854BBE1FE66}"/>
              </a:ext>
            </a:extLst>
          </p:cNvPr>
          <p:cNvSpPr>
            <a:spLocks noGrp="1"/>
          </p:cNvSpPr>
          <p:nvPr>
            <p:ph type="dt" sz="half" idx="10"/>
          </p:nvPr>
        </p:nvSpPr>
        <p:spPr/>
        <p:txBody>
          <a:bodyPr/>
          <a:lstStyle/>
          <a:p>
            <a:fld id="{1AC0F566-74EE-438F-8DE7-B794F953DB02}"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6E005D64-F895-46C8-AF1A-3AB54D7BA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8138C0-07FE-4222-9F0C-04F3CAC1C41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3497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1DD93-2CCA-449A-81A0-AD92DCE9AE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FB1894-AAF6-484A-9145-96D5EBDA2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B1B553C-2BB8-443C-B272-3A16C43C2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A309F19-C77C-4A0F-9AAF-D4C1E2ED2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A7D297-3A8B-4052-8F60-1BE2AB4115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29A1EA-99AD-484E-9AC9-19DCC2222E31}"/>
              </a:ext>
            </a:extLst>
          </p:cNvPr>
          <p:cNvSpPr>
            <a:spLocks noGrp="1"/>
          </p:cNvSpPr>
          <p:nvPr>
            <p:ph type="dt" sz="half" idx="10"/>
          </p:nvPr>
        </p:nvSpPr>
        <p:spPr/>
        <p:txBody>
          <a:bodyPr/>
          <a:lstStyle/>
          <a:p>
            <a:fld id="{23B4F3BC-6127-4836-ACE7-7C7160E664D2}" type="datetime1">
              <a:rPr kumimoji="1" lang="ja-JP" altLang="en-US" smtClean="0"/>
              <a:t>2021/9/14</a:t>
            </a:fld>
            <a:endParaRPr kumimoji="1" lang="ja-JP" altLang="en-US"/>
          </a:p>
        </p:txBody>
      </p:sp>
      <p:sp>
        <p:nvSpPr>
          <p:cNvPr id="8" name="フッター プレースホルダー 7">
            <a:extLst>
              <a:ext uri="{FF2B5EF4-FFF2-40B4-BE49-F238E27FC236}">
                <a16:creationId xmlns:a16="http://schemas.microsoft.com/office/drawing/2014/main" id="{B536A55D-3580-4A97-A05B-9BEB0EC2AD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D1E84A-CD21-4357-8596-2745AB678F26}"/>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22227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B5CFC-A9F3-4815-B456-474DD11F29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E6041CA-ECCE-47B9-B434-AC29CD5B2562}"/>
              </a:ext>
            </a:extLst>
          </p:cNvPr>
          <p:cNvSpPr>
            <a:spLocks noGrp="1"/>
          </p:cNvSpPr>
          <p:nvPr>
            <p:ph type="dt" sz="half" idx="10"/>
          </p:nvPr>
        </p:nvSpPr>
        <p:spPr/>
        <p:txBody>
          <a:bodyPr/>
          <a:lstStyle/>
          <a:p>
            <a:fld id="{889B397E-4BB3-4426-AA19-C18BC2148B19}" type="datetime1">
              <a:rPr kumimoji="1" lang="ja-JP" altLang="en-US" smtClean="0"/>
              <a:t>2021/9/14</a:t>
            </a:fld>
            <a:endParaRPr kumimoji="1" lang="ja-JP" altLang="en-US"/>
          </a:p>
        </p:txBody>
      </p:sp>
      <p:sp>
        <p:nvSpPr>
          <p:cNvPr id="4" name="フッター プレースホルダー 3">
            <a:extLst>
              <a:ext uri="{FF2B5EF4-FFF2-40B4-BE49-F238E27FC236}">
                <a16:creationId xmlns:a16="http://schemas.microsoft.com/office/drawing/2014/main" id="{048DD811-AD34-448C-BEF6-0863022FFE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6240CE-9C84-4720-BEFD-228A1E54C239}"/>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79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4CE1B-F393-4958-A83A-A83FCE52FA53}"/>
              </a:ext>
            </a:extLst>
          </p:cNvPr>
          <p:cNvSpPr>
            <a:spLocks noGrp="1"/>
          </p:cNvSpPr>
          <p:nvPr>
            <p:ph type="dt" sz="half" idx="10"/>
          </p:nvPr>
        </p:nvSpPr>
        <p:spPr/>
        <p:txBody>
          <a:bodyPr/>
          <a:lstStyle/>
          <a:p>
            <a:fld id="{269D642E-C423-4D51-A6AF-802659B52189}" type="datetime1">
              <a:rPr kumimoji="1" lang="ja-JP" altLang="en-US" smtClean="0"/>
              <a:t>2021/9/14</a:t>
            </a:fld>
            <a:endParaRPr kumimoji="1" lang="ja-JP" altLang="en-US"/>
          </a:p>
        </p:txBody>
      </p:sp>
      <p:sp>
        <p:nvSpPr>
          <p:cNvPr id="3" name="フッター プレースホルダー 2">
            <a:extLst>
              <a:ext uri="{FF2B5EF4-FFF2-40B4-BE49-F238E27FC236}">
                <a16:creationId xmlns:a16="http://schemas.microsoft.com/office/drawing/2014/main" id="{D2648C88-F095-4001-90B5-B89CAD0CAF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AAE6B3-B3FA-40BE-8C0D-EA799ABDE1AF}"/>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8119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4C4F4-80B8-4F79-9684-13EE1CCDF7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154700-7E0E-48FD-BE4F-B8A97DA57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FA98FE-9545-4A30-91A9-C7133CE47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7FE374-AC17-4A84-A8B2-B05687C20130}"/>
              </a:ext>
            </a:extLst>
          </p:cNvPr>
          <p:cNvSpPr>
            <a:spLocks noGrp="1"/>
          </p:cNvSpPr>
          <p:nvPr>
            <p:ph type="dt" sz="half" idx="10"/>
          </p:nvPr>
        </p:nvSpPr>
        <p:spPr/>
        <p:txBody>
          <a:bodyPr/>
          <a:lstStyle/>
          <a:p>
            <a:fld id="{802557F7-0813-4E93-A006-556317BCD8BA}"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AF7F91C5-D42C-47F2-9959-609D495E79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084E7-4297-4D29-B987-0A30D110BFAC}"/>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62455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40329-26FD-4CA8-AE22-5AF569963D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361045-A5B1-4213-B7B5-922C932AC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E4C263-9106-4B63-A0E5-7A3787A3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74B030-F473-46AD-ABDE-14E996996892}"/>
              </a:ext>
            </a:extLst>
          </p:cNvPr>
          <p:cNvSpPr>
            <a:spLocks noGrp="1"/>
          </p:cNvSpPr>
          <p:nvPr>
            <p:ph type="dt" sz="half" idx="10"/>
          </p:nvPr>
        </p:nvSpPr>
        <p:spPr/>
        <p:txBody>
          <a:bodyPr/>
          <a:lstStyle/>
          <a:p>
            <a:fld id="{B0D4FB5D-FEDE-4B4D-AE19-71CA1BC22D7B}"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0E02F5E0-9475-48FB-B93E-E9A38109DB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C35F6-4466-4F5E-A88C-0E66E3BEE3B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28309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5215D6-1674-42E0-9810-E53CD9543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A02693-C960-4701-9B7F-7E4F6A6A9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654DBB-F619-4404-B283-9140C3A1E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436-BDE2-418A-A25F-91B475443F32}"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D2AAEA2-11FD-42C1-A155-B2B22E2AA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82F08B-7CF7-4756-B633-EAE2F9EB9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66618657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9903B2D-92B9-468D-BABA-5E03E630D171}"/>
              </a:ext>
            </a:extLst>
          </p:cNvPr>
          <p:cNvSpPr txBox="1"/>
          <p:nvPr/>
        </p:nvSpPr>
        <p:spPr>
          <a:xfrm>
            <a:off x="368339" y="1142952"/>
            <a:ext cx="11455322" cy="4801314"/>
          </a:xfrm>
          <a:prstGeom prst="rect">
            <a:avLst/>
          </a:prstGeom>
          <a:noFill/>
        </p:spPr>
        <p:txBody>
          <a:bodyPr wrap="square" rtlCol="0">
            <a:spAutoFit/>
          </a:bodyPr>
          <a:lstStyle/>
          <a:p>
            <a:pPr marL="285750" indent="-285750">
              <a:buFont typeface="Wingdings" panose="05000000000000000000" pitchFamily="2" charset="2"/>
              <a:buChar char="Ø"/>
            </a:pPr>
            <a:r>
              <a:rPr lang="en-US" altLang="ja-JP" dirty="0">
                <a:latin typeface="メイリオ" panose="020B0604030504040204" pitchFamily="50" charset="-128"/>
                <a:ea typeface="メイリオ" panose="020B0604030504040204" pitchFamily="50" charset="-128"/>
              </a:rPr>
              <a:t>Story</a:t>
            </a:r>
            <a:r>
              <a:rPr lang="ja-JP" altLang="en-US" dirty="0">
                <a:latin typeface="メイリオ" panose="020B0604030504040204" pitchFamily="50" charset="-128"/>
                <a:ea typeface="メイリオ" panose="020B0604030504040204" pitchFamily="50" charset="-128"/>
              </a:rPr>
              <a:t>からわかる</a:t>
            </a:r>
            <a:r>
              <a:rPr lang="en-US" altLang="ja-JP" dirty="0">
                <a:latin typeface="メイリオ" panose="020B0604030504040204" pitchFamily="50" charset="-128"/>
                <a:ea typeface="メイリオ" panose="020B0604030504040204" pitchFamily="50" charset="-128"/>
              </a:rPr>
              <a:t>ABC</a:t>
            </a:r>
            <a:r>
              <a:rPr lang="ja-JP" altLang="en-US" dirty="0">
                <a:latin typeface="メイリオ" panose="020B0604030504040204" pitchFamily="50" charset="-128"/>
                <a:ea typeface="メイリオ" panose="020B0604030504040204" pitchFamily="50" charset="-128"/>
              </a:rPr>
              <a:t>基板の課題ポイント</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利益が伸び悩んでいる。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技術力は評価されており、電子機器メーカー等から支持がある。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グローバル化の波で安い製品が入ってきており、価格を下げざるを得ない環境。</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社長は、以下の理由から「検品作業の効率化」に注目。</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検品には多くの工数がかかっている。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（導通検査・目視検査等の為に、全従業員の</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人）を雇用）</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検品作業者の退職が相次ぎ、人材不足。</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社長は、</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でどのように検査すべきか、導入した場合にどのように工程に組み込むべきかを把握し、実現方法を検討してほしいと考えている。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　</a:t>
            </a:r>
            <a:r>
              <a:rPr lang="en-US" altLang="ja-JP" dirty="0">
                <a:latin typeface="メイリオ" panose="020B0604030504040204" pitchFamily="50" charset="-128"/>
                <a:ea typeface="メイリオ" panose="020B0604030504040204" pitchFamily="50" charset="-128"/>
              </a:rPr>
              <a:t>ABC</a:t>
            </a:r>
            <a:r>
              <a:rPr lang="ja-JP" altLang="en-US" dirty="0">
                <a:latin typeface="メイリオ" panose="020B0604030504040204" pitchFamily="50" charset="-128"/>
                <a:ea typeface="メイリオ" panose="020B0604030504040204" pitchFamily="50" charset="-128"/>
              </a:rPr>
              <a:t>基板は、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「検査工数の削減により人材不足を解消するとともに、製品価格を下げることを目的」としている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5399BCC7-CE10-41AE-BFB7-83E38EF255F6}"/>
              </a:ext>
            </a:extLst>
          </p:cNvPr>
          <p:cNvSpPr>
            <a:spLocks noGrp="1"/>
          </p:cNvSpPr>
          <p:nvPr>
            <p:ph type="sldNum" sz="quarter" idx="12"/>
          </p:nvPr>
        </p:nvSpPr>
        <p:spPr/>
        <p:txBody>
          <a:bodyPr/>
          <a:lstStyle/>
          <a:p>
            <a:fld id="{5670CF56-B7B4-4B3E-A1E7-D8CA57E230A6}" type="slidenum">
              <a:rPr kumimoji="1" lang="ja-JP" altLang="en-US" smtClean="0">
                <a:latin typeface="メイリオ" panose="020B0604030504040204" pitchFamily="50" charset="-128"/>
                <a:ea typeface="メイリオ" panose="020B0604030504040204" pitchFamily="50" charset="-128"/>
              </a:rPr>
              <a:t>1</a:t>
            </a:fld>
            <a:endParaRPr kumimoji="1" lang="ja-JP" altLang="en-US">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04FF04FB-849E-4F07-AC38-E6BD6364FD63}"/>
              </a:ext>
            </a:extLst>
          </p:cNvPr>
          <p:cNvSpPr txBox="1"/>
          <p:nvPr/>
        </p:nvSpPr>
        <p:spPr>
          <a:xfrm>
            <a:off x="137652" y="176981"/>
            <a:ext cx="7982681"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提出課題 </a:t>
            </a:r>
            <a:r>
              <a:rPr lang="en-US" altLang="ja-JP" sz="2400" dirty="0">
                <a:latin typeface="メイリオ" panose="020B0604030504040204" pitchFamily="50" charset="-128"/>
                <a:ea typeface="メイリオ" panose="020B0604030504040204" pitchFamily="50" charset="-128"/>
              </a:rPr>
              <a:t>phase1</a:t>
            </a:r>
            <a:r>
              <a:rPr lang="ja-JP" altLang="en-US" sz="2400" dirty="0">
                <a:latin typeface="メイリオ" panose="020B0604030504040204" pitchFamily="50" charset="-128"/>
                <a:ea typeface="メイリオ" panose="020B0604030504040204" pitchFamily="50" charset="-128"/>
              </a:rPr>
              <a:t> まとめ</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6690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10</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38CA192A-A2A8-4FEB-A657-C83106D672D1}"/>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(3/3)</a:t>
            </a:r>
          </a:p>
        </p:txBody>
      </p:sp>
      <p:sp>
        <p:nvSpPr>
          <p:cNvPr id="10" name="テキスト ボックス 9">
            <a:extLst>
              <a:ext uri="{FF2B5EF4-FFF2-40B4-BE49-F238E27FC236}">
                <a16:creationId xmlns:a16="http://schemas.microsoft.com/office/drawing/2014/main" id="{DCAA4721-05FA-425F-A8B3-FBA553176096}"/>
              </a:ext>
            </a:extLst>
          </p:cNvPr>
          <p:cNvSpPr txBox="1"/>
          <p:nvPr/>
        </p:nvSpPr>
        <p:spPr>
          <a:xfrm>
            <a:off x="368338" y="1702021"/>
            <a:ext cx="11328667" cy="2585323"/>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出荷検査での要求事項は、</a:t>
            </a:r>
            <a:r>
              <a:rPr lang="ja-JP" altLang="en-US" dirty="0">
                <a:solidFill>
                  <a:srgbClr val="FF0000"/>
                </a:solidFill>
                <a:latin typeface="メイリオ" panose="020B0604030504040204" pitchFamily="50" charset="-128"/>
                <a:ea typeface="メイリオ" panose="020B0604030504040204" pitchFamily="50" charset="-128"/>
              </a:rPr>
              <a:t>見逃しをいかに少なくするか</a:t>
            </a:r>
            <a:r>
              <a:rPr lang="ja-JP" altLang="en-US" dirty="0">
                <a:latin typeface="メイリオ" panose="020B0604030504040204" pitchFamily="50" charset="-128"/>
                <a:ea typeface="メイリオ" panose="020B0604030504040204" pitchFamily="50" charset="-128"/>
              </a:rPr>
              <a:t>である。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（品質管理責任者は、不良品出荷は全生産数の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程度に抑えるべきと考えている）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実際の不良品のうち、正しく不良品と判定する割合を重視すべきと考えられることから、評価指標は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Recall(</a:t>
            </a:r>
            <a:r>
              <a:rPr lang="ja-JP" altLang="en-US" dirty="0">
                <a:latin typeface="メイリオ" panose="020B0604030504040204" pitchFamily="50" charset="-128"/>
                <a:ea typeface="メイリオ" panose="020B0604030504040204" pitchFamily="50" charset="-128"/>
              </a:rPr>
              <a:t>再現率</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」を採用する。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現状の人力での検査では、検査一回当たり</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20F32B0-E02D-49DF-B3B6-0A1C3C7BFE59}"/>
                  </a:ext>
                </a:extLst>
              </p:cNvPr>
              <p:cNvSpPr txBox="1"/>
              <p:nvPr/>
            </p:nvSpPr>
            <p:spPr>
              <a:xfrm>
                <a:off x="3650285" y="3850108"/>
                <a:ext cx="3798476"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0.9</m:t>
                          </m:r>
                        </m:num>
                        <m:den>
                          <m:r>
                            <a:rPr kumimoji="1" lang="en-US" altLang="ja-JP" b="0" i="1" smtClean="0">
                              <a:latin typeface="Cambria Math" panose="02040503050406030204" pitchFamily="18" charset="0"/>
                            </a:rPr>
                            <m:t>0.9+0.1</m:t>
                          </m:r>
                        </m:den>
                      </m:f>
                      <m:r>
                        <a:rPr kumimoji="1" lang="en-US" altLang="ja-JP" b="0" i="1" smtClean="0">
                          <a:latin typeface="Cambria Math" panose="02040503050406030204" pitchFamily="18" charset="0"/>
                        </a:rPr>
                        <m:t>=0.9</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120F32B0-E02D-49DF-B3B6-0A1C3C7BFE59}"/>
                  </a:ext>
                </a:extLst>
              </p:cNvPr>
              <p:cNvSpPr txBox="1">
                <a:spLocks noRot="1" noChangeAspect="1" noMove="1" noResize="1" noEditPoints="1" noAdjustHandles="1" noChangeArrowheads="1" noChangeShapeType="1" noTextEdit="1"/>
              </p:cNvSpPr>
              <p:nvPr/>
            </p:nvSpPr>
            <p:spPr>
              <a:xfrm>
                <a:off x="3650285" y="3850108"/>
                <a:ext cx="3798476" cy="525016"/>
              </a:xfrm>
              <a:prstGeom prst="rect">
                <a:avLst/>
              </a:prstGeom>
              <a:blipFill>
                <a:blip r:embed="rId2"/>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06EE818-F595-4C80-BB4F-7ECC6463D35A}"/>
              </a:ext>
            </a:extLst>
          </p:cNvPr>
          <p:cNvSpPr txBox="1"/>
          <p:nvPr/>
        </p:nvSpPr>
        <p:spPr>
          <a:xfrm>
            <a:off x="368338" y="4675515"/>
            <a:ext cx="11738318" cy="646331"/>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であるため、</a:t>
            </a:r>
            <a:r>
              <a:rPr lang="en-US" altLang="ja-JP" dirty="0">
                <a:latin typeface="メイリオ" panose="020B0604030504040204" pitchFamily="50" charset="-128"/>
                <a:ea typeface="メイリオ" panose="020B0604030504040204" pitchFamily="50" charset="-128"/>
              </a:rPr>
              <a:t>PoC</a:t>
            </a:r>
            <a:r>
              <a:rPr lang="ja-JP" altLang="en-US" dirty="0">
                <a:latin typeface="メイリオ" panose="020B0604030504040204" pitchFamily="50" charset="-128"/>
                <a:ea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による精度目標は、人力での精度と同等の</a:t>
            </a:r>
            <a:r>
              <a:rPr lang="en-US" altLang="ja-JP" dirty="0">
                <a:solidFill>
                  <a:srgbClr val="FF0000"/>
                </a:solidFill>
                <a:latin typeface="メイリオ" panose="020B0604030504040204" pitchFamily="50" charset="-128"/>
                <a:ea typeface="メイリオ" panose="020B0604030504040204" pitchFamily="50" charset="-128"/>
              </a:rPr>
              <a:t>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a:t>
            </a:r>
            <a:r>
              <a:rPr lang="ja-JP" altLang="en-US" dirty="0">
                <a:solidFill>
                  <a:srgbClr val="FF0000"/>
                </a:solidFill>
                <a:latin typeface="メイリオ" panose="020B0604030504040204" pitchFamily="50" charset="-128"/>
                <a:ea typeface="メイリオ" panose="020B0604030504040204" pitchFamily="50" charset="-128"/>
              </a:rPr>
              <a:t>を目標</a:t>
            </a:r>
            <a:r>
              <a:rPr lang="ja-JP" altLang="en-US" dirty="0">
                <a:latin typeface="メイリオ" panose="020B0604030504040204" pitchFamily="50" charset="-128"/>
                <a:ea typeface="メイリオ" panose="020B0604030504040204" pitchFamily="50" charset="-128"/>
              </a:rPr>
              <a:t>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795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DF1F1433-0D8B-4EE8-B15A-1D98696F64C0}"/>
              </a:ext>
            </a:extLst>
          </p:cNvPr>
          <p:cNvSpPr txBox="1"/>
          <p:nvPr/>
        </p:nvSpPr>
        <p:spPr>
          <a:xfrm>
            <a:off x="368339" y="1685348"/>
            <a:ext cx="8190445"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角ハンダ・ブリッジ・芋ハンダの外観から検査できる不良を確認</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生産ラインは止められない</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201C111-05C6-433F-A5BA-A97DBAFF80E1}"/>
              </a:ext>
            </a:extLst>
          </p:cNvPr>
          <p:cNvSpPr txBox="1"/>
          <p:nvPr/>
        </p:nvSpPr>
        <p:spPr>
          <a:xfrm>
            <a:off x="1901412" y="5715048"/>
            <a:ext cx="195180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ハンダ不良の種類</a:t>
            </a:r>
          </a:p>
        </p:txBody>
      </p:sp>
      <p:pic>
        <p:nvPicPr>
          <p:cNvPr id="6" name="図 5">
            <a:extLst>
              <a:ext uri="{FF2B5EF4-FFF2-40B4-BE49-F238E27FC236}">
                <a16:creationId xmlns:a16="http://schemas.microsoft.com/office/drawing/2014/main" id="{713BAC85-490D-44E2-936A-88D63F796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12" y="2761031"/>
            <a:ext cx="3810000" cy="2857500"/>
          </a:xfrm>
          <a:prstGeom prst="rect">
            <a:avLst/>
          </a:prstGeom>
        </p:spPr>
      </p:pic>
      <p:sp>
        <p:nvSpPr>
          <p:cNvPr id="10" name="テキスト ボックス 9">
            <a:extLst>
              <a:ext uri="{FF2B5EF4-FFF2-40B4-BE49-F238E27FC236}">
                <a16:creationId xmlns:a16="http://schemas.microsoft.com/office/drawing/2014/main" id="{8D94DDED-56AB-424D-A4B2-2F44C51FF77B}"/>
              </a:ext>
            </a:extLst>
          </p:cNvPr>
          <p:cNvSpPr txBox="1"/>
          <p:nvPr/>
        </p:nvSpPr>
        <p:spPr>
          <a:xfrm>
            <a:off x="703619" y="6200973"/>
            <a:ext cx="5022963"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引用：</a:t>
            </a:r>
            <a:r>
              <a:rPr lang="en-US" altLang="ja-JP" sz="1400" dirty="0">
                <a:latin typeface="メイリオ" panose="020B0604030504040204" pitchFamily="50" charset="-128"/>
                <a:ea typeface="メイリオ" panose="020B0604030504040204" pitchFamily="50" charset="-128"/>
              </a:rPr>
              <a:t> http://sandersonia-elec.com/?tid=3&amp;mode=f1</a:t>
            </a:r>
            <a:endParaRPr lang="ja-JP" altLang="en-US" sz="1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71F2B980-82DB-4552-A56E-2F4A00649C3C}"/>
              </a:ext>
            </a:extLst>
          </p:cNvPr>
          <p:cNvSpPr txBox="1"/>
          <p:nvPr/>
        </p:nvSpPr>
        <p:spPr>
          <a:xfrm>
            <a:off x="5249805" y="2448694"/>
            <a:ext cx="6617958" cy="4278094"/>
          </a:xfrm>
          <a:prstGeom prst="rect">
            <a:avLst/>
          </a:prstGeom>
          <a:noFill/>
        </p:spPr>
        <p:txBody>
          <a:bodyPr wrap="square">
            <a:spAutoFit/>
          </a:bodyPr>
          <a:lstStyle/>
          <a:p>
            <a:pPr marL="285750" indent="-285750">
              <a:buFont typeface="Wingdings" panose="05000000000000000000" pitchFamily="2" charset="2"/>
              <a:buChar char="Ø"/>
            </a:pPr>
            <a:r>
              <a:rPr lang="ja-JP" altLang="en-US" sz="1600" dirty="0">
                <a:latin typeface="メイリオ" panose="020B0604030504040204" pitchFamily="50" charset="-128"/>
                <a:ea typeface="メイリオ" panose="020B0604030504040204" pitchFamily="50" charset="-128"/>
              </a:rPr>
              <a:t>取得データ</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検査日時</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基板画像データ</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上面写真（ハンダ付け面真上から）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斜め写真（上面からわからないハンダ不良を考慮）</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対象品の大きさによりズーム写真が必要であればエリア別に複数枚準備する。</a:t>
            </a:r>
            <a:endParaRPr lang="en-US" altLang="ja-JP" sz="1600" dirty="0">
              <a:latin typeface="メイリオ" panose="020B0604030504040204" pitchFamily="50" charset="-128"/>
              <a:ea typeface="メイリオ" panose="020B0604030504040204" pitchFamily="50" charset="-128"/>
            </a:endParaRPr>
          </a:p>
          <a:p>
            <a:pPr lvl="2"/>
            <a:r>
              <a:rPr lang="en-US" altLang="ja-JP" sz="1600" dirty="0">
                <a:latin typeface="メイリオ" panose="020B0604030504040204" pitchFamily="50" charset="-128"/>
                <a:ea typeface="メイリオ" panose="020B0604030504040204" pitchFamily="50" charset="-128"/>
              </a:rPr>
              <a:t>PoC</a:t>
            </a:r>
            <a:r>
              <a:rPr lang="ja-JP" altLang="en-US" sz="1600" dirty="0">
                <a:latin typeface="メイリオ" panose="020B0604030504040204" pitchFamily="50" charset="-128"/>
                <a:ea typeface="メイリオ" panose="020B0604030504040204" pitchFamily="50" charset="-128"/>
              </a:rPr>
              <a:t>であるため、どちらの角度を用いるかは精度評価結果に基づいて正式導入前に最終決定したい。</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基板固有番号、ロット番号</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対象品の早期確認の為、また他の基板と同様の傾向がある場合の調査時など考慮し、画像データと対応が取れるようにして記録しておく必要がある。</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AI</a:t>
            </a:r>
            <a:r>
              <a:rPr lang="ja-JP" altLang="en-US" sz="1600" dirty="0">
                <a:latin typeface="メイリオ" panose="020B0604030504040204" pitchFamily="50" charset="-128"/>
                <a:ea typeface="メイリオ" panose="020B0604030504040204" pitchFamily="50" charset="-128"/>
              </a:rPr>
              <a:t>精度とは直接関係なし）</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不具合の該否情報、不具合モード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検査作業員に学習データ取得後にラベリングを依頼</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7295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12</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?(2/3)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4801314"/>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「ラインは止められない」というインタビューコメントから、検査対象品は定期的にラインから流れてくる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ような状況と想定。マイコンとカメラを組み合わせたツール</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セット（上面用、斜め用）を作成し、検査</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ラインに配置する。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ハード構成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マイコン（</a:t>
            </a:r>
            <a:r>
              <a:rPr lang="en-US" altLang="ja-JP" dirty="0">
                <a:latin typeface="メイリオ" panose="020B0604030504040204" pitchFamily="50" charset="-128"/>
                <a:ea typeface="メイリオ" panose="020B0604030504040204" pitchFamily="50" charset="-128"/>
              </a:rPr>
              <a:t>Raspberry Pi</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4B</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カメラモジュール（</a:t>
            </a:r>
            <a:r>
              <a:rPr lang="en-US" altLang="ja-JP" dirty="0">
                <a:latin typeface="メイリオ" panose="020B0604030504040204" pitchFamily="50" charset="-128"/>
                <a:ea typeface="メイリオ" panose="020B0604030504040204" pitchFamily="50" charset="-128"/>
              </a:rPr>
              <a:t>Raspberry Pi Camera V2</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長時間の連続稼働が想定されるため、電源は検査</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エリア内の最寄りのプラグから確保する。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ソフト構成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使用言語：</a:t>
            </a:r>
            <a:r>
              <a:rPr lang="en-US" altLang="ja-JP" dirty="0">
                <a:latin typeface="メイリオ" panose="020B0604030504040204" pitchFamily="50" charset="-128"/>
                <a:ea typeface="メイリオ" panose="020B0604030504040204" pitchFamily="50" charset="-128"/>
              </a:rPr>
              <a:t>python</a:t>
            </a:r>
          </a:p>
          <a:p>
            <a:pPr lvl="2"/>
            <a:r>
              <a:rPr lang="ja-JP" altLang="en-US" dirty="0">
                <a:latin typeface="メイリオ" panose="020B0604030504040204" pitchFamily="50" charset="-128"/>
                <a:ea typeface="メイリオ" panose="020B0604030504040204" pitchFamily="50" charset="-128"/>
              </a:rPr>
              <a:t>写真撮影のプログラムをラインスピードに合わせ</a:t>
            </a:r>
            <a:endParaRPr lang="en-US" altLang="ja-JP" dirty="0">
              <a:latin typeface="メイリオ" panose="020B0604030504040204" pitchFamily="50" charset="-128"/>
              <a:ea typeface="メイリオ" panose="020B0604030504040204" pitchFamily="50" charset="-128"/>
            </a:endParaRPr>
          </a:p>
          <a:p>
            <a:pPr lvl="2"/>
            <a:r>
              <a:rPr lang="en-US" altLang="ja-JP" dirty="0">
                <a:latin typeface="メイリオ" panose="020B0604030504040204" pitchFamily="50" charset="-128"/>
                <a:ea typeface="メイリオ" panose="020B0604030504040204" pitchFamily="50" charset="-128"/>
              </a:rPr>
              <a:t>Cron</a:t>
            </a:r>
            <a:r>
              <a:rPr lang="ja-JP" altLang="en-US" dirty="0">
                <a:latin typeface="メイリオ" panose="020B0604030504040204" pitchFamily="50" charset="-128"/>
                <a:ea typeface="メイリオ" panose="020B0604030504040204" pitchFamily="50" charset="-128"/>
              </a:rPr>
              <a:t>により定期実行することで基板画像データを</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大量に収集する。</a:t>
            </a:r>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1A0DCEE2-51AD-4FA7-AFD5-0403A857BBF0}"/>
              </a:ext>
            </a:extLst>
          </p:cNvPr>
          <p:cNvPicPr>
            <a:picLocks noChangeAspect="1"/>
          </p:cNvPicPr>
          <p:nvPr/>
        </p:nvPicPr>
        <p:blipFill rotWithShape="1">
          <a:blip r:embed="rId2">
            <a:extLst>
              <a:ext uri="{28A0092B-C50C-407E-A947-70E740481C1C}">
                <a14:useLocalDpi xmlns:a14="http://schemas.microsoft.com/office/drawing/2010/main" val="0"/>
              </a:ext>
            </a:extLst>
          </a:blip>
          <a:srcRect b="23469"/>
          <a:stretch/>
        </p:blipFill>
        <p:spPr>
          <a:xfrm>
            <a:off x="7936993" y="3570406"/>
            <a:ext cx="3192058" cy="1914831"/>
          </a:xfrm>
          <a:prstGeom prst="rect">
            <a:avLst/>
          </a:prstGeom>
        </p:spPr>
      </p:pic>
      <p:sp>
        <p:nvSpPr>
          <p:cNvPr id="10" name="テキスト ボックス 9">
            <a:extLst>
              <a:ext uri="{FF2B5EF4-FFF2-40B4-BE49-F238E27FC236}">
                <a16:creationId xmlns:a16="http://schemas.microsoft.com/office/drawing/2014/main" id="{411A9937-77F7-49C9-9991-BC6FA53DEC29}"/>
              </a:ext>
            </a:extLst>
          </p:cNvPr>
          <p:cNvSpPr txBox="1"/>
          <p:nvPr/>
        </p:nvSpPr>
        <p:spPr>
          <a:xfrm>
            <a:off x="6905550" y="6122449"/>
            <a:ext cx="5230368" cy="276999"/>
          </a:xfrm>
          <a:prstGeom prst="rect">
            <a:avLst/>
          </a:prstGeom>
          <a:noFill/>
        </p:spPr>
        <p:txBody>
          <a:bodyPr wrap="square">
            <a:spAutoFit/>
          </a:bodyPr>
          <a:lstStyle/>
          <a:p>
            <a:r>
              <a:rPr lang="ja-JP" altLang="en-US" sz="1200" dirty="0"/>
              <a:t>画像引用元：https://www.maruyama-g.co.jp/iwabishi/tsukechi/line/</a:t>
            </a:r>
          </a:p>
        </p:txBody>
      </p:sp>
      <p:sp>
        <p:nvSpPr>
          <p:cNvPr id="11" name="テキスト ボックス 10">
            <a:extLst>
              <a:ext uri="{FF2B5EF4-FFF2-40B4-BE49-F238E27FC236}">
                <a16:creationId xmlns:a16="http://schemas.microsoft.com/office/drawing/2014/main" id="{B942DB68-6F5F-4945-BA2C-0DFD8E47416D}"/>
              </a:ext>
            </a:extLst>
          </p:cNvPr>
          <p:cNvSpPr txBox="1"/>
          <p:nvPr/>
        </p:nvSpPr>
        <p:spPr>
          <a:xfrm>
            <a:off x="8488267" y="5805813"/>
            <a:ext cx="276514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検査ラインイメージ</a:t>
            </a:r>
          </a:p>
        </p:txBody>
      </p:sp>
      <p:sp>
        <p:nvSpPr>
          <p:cNvPr id="12" name="矢印: 右 11">
            <a:extLst>
              <a:ext uri="{FF2B5EF4-FFF2-40B4-BE49-F238E27FC236}">
                <a16:creationId xmlns:a16="http://schemas.microsoft.com/office/drawing/2014/main" id="{C20D800A-A331-4AEE-BD82-F61F332FE194}"/>
              </a:ext>
            </a:extLst>
          </p:cNvPr>
          <p:cNvSpPr/>
          <p:nvPr/>
        </p:nvSpPr>
        <p:spPr>
          <a:xfrm rot="3567798">
            <a:off x="8181754" y="3748686"/>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0C9034F3-CB93-4B23-9D7B-355C182DE197}"/>
              </a:ext>
            </a:extLst>
          </p:cNvPr>
          <p:cNvSpPr/>
          <p:nvPr/>
        </p:nvSpPr>
        <p:spPr>
          <a:xfrm rot="5400000">
            <a:off x="8888151" y="3634228"/>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8FC17998-256B-438D-9822-FC0B8915A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576" y="2798187"/>
            <a:ext cx="485446" cy="485446"/>
          </a:xfrm>
          <a:prstGeom prst="rect">
            <a:avLst/>
          </a:prstGeom>
        </p:spPr>
      </p:pic>
      <p:pic>
        <p:nvPicPr>
          <p:cNvPr id="18" name="図 17">
            <a:extLst>
              <a:ext uri="{FF2B5EF4-FFF2-40B4-BE49-F238E27FC236}">
                <a16:creationId xmlns:a16="http://schemas.microsoft.com/office/drawing/2014/main" id="{C3AE2E3D-785C-4D00-BF8D-C0887A671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153" y="2987208"/>
            <a:ext cx="485446" cy="485446"/>
          </a:xfrm>
          <a:prstGeom prst="rect">
            <a:avLst/>
          </a:prstGeom>
        </p:spPr>
      </p:pic>
    </p:spTree>
    <p:extLst>
      <p:ext uri="{BB962C8B-B14F-4D97-AF65-F5344CB8AC3E}">
        <p14:creationId xmlns:p14="http://schemas.microsoft.com/office/powerpoint/2010/main" val="34156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?(3/3)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2031325"/>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月当たりの出荷検査数が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万台であるので、画像データは</a:t>
            </a: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営業日程度あれば各アングルで</a:t>
            </a:r>
            <a:br>
              <a:rPr lang="en-US" altLang="ja-JP" dirty="0">
                <a:latin typeface="メイリオ" panose="020B0604030504040204" pitchFamily="50" charset="-128"/>
                <a:ea typeface="メイリオ" panose="020B0604030504040204" pitchFamily="50" charset="-128"/>
              </a:rPr>
            </a:b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万</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千枚程度</a:t>
            </a:r>
            <a:r>
              <a:rPr lang="ja-JP" altLang="en-US" dirty="0">
                <a:latin typeface="メイリオ" panose="020B0604030504040204" pitchFamily="50" charset="-128"/>
                <a:ea typeface="メイリオ" panose="020B0604030504040204" pitchFamily="50" charset="-128"/>
              </a:rPr>
              <a:t>集められるため画像分類の総データ量としては十分と考えられる。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一方、不良率を考慮すると不具合データの画像は十分に集まらない可能性もあるため検証が必要。</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品質管理責任者が、不良品出荷は全生産数の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程度にすべきとのコメントをしていることから、現状同程度の不良品出荷が発生していると仮定すると、</a:t>
            </a:r>
            <a:r>
              <a:rPr lang="ja-JP" altLang="en-US" dirty="0">
                <a:solidFill>
                  <a:srgbClr val="FF0000"/>
                </a:solidFill>
                <a:latin typeface="メイリオ" panose="020B0604030504040204" pitchFamily="50" charset="-128"/>
                <a:ea typeface="メイリオ" panose="020B0604030504040204" pitchFamily="50" charset="-128"/>
              </a:rPr>
              <a:t>毎月</a:t>
            </a:r>
            <a:r>
              <a:rPr lang="en-US" altLang="ja-JP" dirty="0">
                <a:solidFill>
                  <a:srgbClr val="FF0000"/>
                </a:solidFill>
                <a:latin typeface="メイリオ" panose="020B0604030504040204" pitchFamily="50" charset="-128"/>
                <a:ea typeface="メイリオ" panose="020B0604030504040204" pitchFamily="50" charset="-128"/>
              </a:rPr>
              <a:t>20</a:t>
            </a:r>
            <a:r>
              <a:rPr lang="ja-JP" altLang="en-US" dirty="0">
                <a:solidFill>
                  <a:srgbClr val="FF0000"/>
                </a:solidFill>
                <a:latin typeface="メイリオ" panose="020B0604030504040204" pitchFamily="50" charset="-128"/>
                <a:ea typeface="メイリオ" panose="020B0604030504040204" pitchFamily="50" charset="-128"/>
              </a:rPr>
              <a:t>台程度の不良品出荷</a:t>
            </a:r>
            <a:r>
              <a:rPr lang="ja-JP" altLang="en-US" dirty="0">
                <a:latin typeface="メイリオ" panose="020B0604030504040204" pitchFamily="50" charset="-128"/>
                <a:ea typeface="メイリオ" panose="020B0604030504040204" pitchFamily="50" charset="-128"/>
              </a:rPr>
              <a:t>である。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不良品判定率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から逆算すると月当たりの出荷検査における全不良品数</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は</a:t>
            </a:r>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E186971-76CE-46CD-BCCD-F6415262DECD}"/>
                  </a:ext>
                </a:extLst>
              </p:cNvPr>
              <p:cNvSpPr txBox="1"/>
              <p:nvPr/>
            </p:nvSpPr>
            <p:spPr>
              <a:xfrm>
                <a:off x="3650284" y="3850108"/>
                <a:ext cx="32772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×0.1×0.1</m:t>
                      </m:r>
                      <m:r>
                        <a:rPr kumimoji="1" lang="en-US" altLang="ja-JP" b="0" i="1" smtClean="0">
                          <a:latin typeface="Cambria Math" panose="02040503050406030204" pitchFamily="18" charset="0"/>
                        </a:rPr>
                        <m:t>=20</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CE186971-76CE-46CD-BCCD-F6415262DECD}"/>
                  </a:ext>
                </a:extLst>
              </p:cNvPr>
              <p:cNvSpPr txBox="1">
                <a:spLocks noRot="1" noChangeAspect="1" noMove="1" noResize="1" noEditPoints="1" noAdjustHandles="1" noChangeArrowheads="1" noChangeShapeType="1" noTextEdit="1"/>
              </p:cNvSpPr>
              <p:nvPr/>
            </p:nvSpPr>
            <p:spPr>
              <a:xfrm>
                <a:off x="3650284" y="3850108"/>
                <a:ext cx="3277209" cy="276999"/>
              </a:xfrm>
              <a:prstGeom prst="rect">
                <a:avLst/>
              </a:prstGeom>
              <a:blipFill>
                <a:blip r:embed="rId2"/>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EA8BC3-5E23-4BA0-9531-B629E9ACD927}"/>
                  </a:ext>
                </a:extLst>
              </p:cNvPr>
              <p:cNvSpPr txBox="1"/>
              <p:nvPr/>
            </p:nvSpPr>
            <p:spPr>
              <a:xfrm>
                <a:off x="4344010" y="4127107"/>
                <a:ext cx="32772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=2000</m:t>
                      </m:r>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22EA8BC3-5E23-4BA0-9531-B629E9ACD927}"/>
                  </a:ext>
                </a:extLst>
              </p:cNvPr>
              <p:cNvSpPr txBox="1">
                <a:spLocks noRot="1" noChangeAspect="1" noMove="1" noResize="1" noEditPoints="1" noAdjustHandles="1" noChangeArrowheads="1" noChangeShapeType="1" noTextEdit="1"/>
              </p:cNvSpPr>
              <p:nvPr/>
            </p:nvSpPr>
            <p:spPr>
              <a:xfrm>
                <a:off x="4344010" y="4127107"/>
                <a:ext cx="3277209" cy="276999"/>
              </a:xfrm>
              <a:prstGeom prst="rect">
                <a:avLst/>
              </a:prstGeom>
              <a:blipFill>
                <a:blip r:embed="rId3"/>
                <a:stretch>
                  <a:fillRect b="-888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E20F05A8-4FD1-4D1C-8409-E33FDAE8D98D}"/>
              </a:ext>
            </a:extLst>
          </p:cNvPr>
          <p:cNvSpPr txBox="1"/>
          <p:nvPr/>
        </p:nvSpPr>
        <p:spPr>
          <a:xfrm>
            <a:off x="6511137" y="4093822"/>
            <a:ext cx="1363536"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
        <p:nvSpPr>
          <p:cNvPr id="21" name="テキスト ボックス 20">
            <a:extLst>
              <a:ext uri="{FF2B5EF4-FFF2-40B4-BE49-F238E27FC236}">
                <a16:creationId xmlns:a16="http://schemas.microsoft.com/office/drawing/2014/main" id="{69790FC2-6611-46C9-A3E2-7289B8C2D12E}"/>
              </a:ext>
            </a:extLst>
          </p:cNvPr>
          <p:cNvSpPr txBox="1"/>
          <p:nvPr/>
        </p:nvSpPr>
        <p:spPr>
          <a:xfrm>
            <a:off x="614477" y="4543619"/>
            <a:ext cx="11482424" cy="1477328"/>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よって、</a:t>
            </a:r>
            <a:r>
              <a:rPr lang="en-US" altLang="ja-JP" dirty="0">
                <a:latin typeface="メイリオ" panose="020B0604030504040204" pitchFamily="50" charset="-128"/>
                <a:ea typeface="メイリオ" panose="020B0604030504040204" pitchFamily="50" charset="-128"/>
              </a:rPr>
              <a:t> 5</a:t>
            </a:r>
            <a:r>
              <a:rPr lang="ja-JP" altLang="en-US" dirty="0">
                <a:latin typeface="メイリオ" panose="020B0604030504040204" pitchFamily="50" charset="-128"/>
                <a:ea typeface="メイリオ" panose="020B0604030504040204" pitchFamily="50" charset="-128"/>
              </a:rPr>
              <a:t>営業日程度だと、</a:t>
            </a:r>
            <a:r>
              <a:rPr lang="en-US" altLang="ja-JP" dirty="0">
                <a:solidFill>
                  <a:srgbClr val="FF0000"/>
                </a:solidFill>
                <a:latin typeface="メイリオ" panose="020B0604030504040204" pitchFamily="50" charset="-128"/>
                <a:ea typeface="メイリオ" panose="020B0604030504040204" pitchFamily="50" charset="-128"/>
              </a:rPr>
              <a:t>500</a:t>
            </a:r>
            <a:r>
              <a:rPr lang="ja-JP" altLang="en-US" dirty="0">
                <a:solidFill>
                  <a:srgbClr val="FF0000"/>
                </a:solidFill>
                <a:latin typeface="メイリオ" panose="020B0604030504040204" pitchFamily="50" charset="-128"/>
                <a:ea typeface="メイリオ" panose="020B0604030504040204" pitchFamily="50" charset="-128"/>
              </a:rPr>
              <a:t>枚程度の不具合データの画像が得られる</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モデル構築に当たって十分な量かどうかは、各不具合のモードがどれだけ収集できているかにもよるため、</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一概には言えないが、可能であれば</a:t>
            </a:r>
            <a:r>
              <a:rPr lang="ja-JP" altLang="en-US" dirty="0">
                <a:solidFill>
                  <a:srgbClr val="FF0000"/>
                </a:solidFill>
                <a:latin typeface="メイリオ" panose="020B0604030504040204" pitchFamily="50" charset="-128"/>
                <a:ea typeface="メイリオ" panose="020B0604030504040204" pitchFamily="50" charset="-128"/>
              </a:rPr>
              <a:t>廃棄品や過去の不具合記録等から収集画像と同様のデータが得られるのであれば別途画像データ収集を依頼しておき、可能な限り不具合画像を多く収集しておくことが望ましい</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7042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14</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3"/>
            </a:pPr>
            <a:r>
              <a:rPr lang="ja-JP" altLang="en-US" dirty="0">
                <a:latin typeface="メイリオ" panose="020B0604030504040204" pitchFamily="50" charset="-128"/>
                <a:ea typeface="メイリオ" panose="020B0604030504040204" pitchFamily="50" charset="-128"/>
              </a:rPr>
              <a:t>どのようなモデル手法を、どのような順序でモデリングを行い、どのように評価するか？</a:t>
            </a:r>
            <a:endParaRPr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B8BCC9B4-47F9-40BA-AFB7-22BEBCD4ABF8}"/>
              </a:ext>
            </a:extLst>
          </p:cNvPr>
          <p:cNvSpPr txBox="1"/>
          <p:nvPr/>
        </p:nvSpPr>
        <p:spPr>
          <a:xfrm>
            <a:off x="368339" y="1675684"/>
            <a:ext cx="11189677" cy="3970318"/>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モデル手法・順序</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出荷検査においては、不具合が発見された段階で廃棄することとなっている。今回はハンダの不良判定が目的であるが、</a:t>
            </a:r>
            <a:r>
              <a:rPr lang="ja-JP" altLang="en-US" dirty="0">
                <a:solidFill>
                  <a:srgbClr val="FF0000"/>
                </a:solidFill>
                <a:latin typeface="メイリオ" panose="020B0604030504040204" pitchFamily="50" charset="-128"/>
                <a:ea typeface="メイリオ" panose="020B0604030504040204" pitchFamily="50" charset="-128"/>
              </a:rPr>
              <a:t>正常な場合と不具合の場合が判定できれば良いと考えられるため最初のモデル候補とする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画像データの多値分類モデル</a:t>
            </a:r>
            <a:endParaRPr lang="en-US" altLang="ja-JP"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値分類モデルで想定精度が出ない場合は多値分類モデルを検証する。</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物体検出</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分類により精度が出ない場合、不具合パターンごとの物体検出モデルの検証に移る。</a:t>
            </a:r>
            <a:endParaRPr lang="en-US" altLang="ja-JP" dirty="0">
              <a:latin typeface="メイリオ" panose="020B0604030504040204" pitchFamily="50" charset="-128"/>
              <a:ea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評価方法</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いずれのモデルにおいても良品、不良品の判定精度（</a:t>
            </a:r>
            <a:r>
              <a:rPr lang="en-US" altLang="ja-JP" dirty="0">
                <a:solidFill>
                  <a:srgbClr val="FF0000"/>
                </a:solidFill>
                <a:latin typeface="メイリオ" panose="020B0604030504040204" pitchFamily="50" charset="-128"/>
                <a:ea typeface="メイリオ" panose="020B0604030504040204" pitchFamily="50" charset="-128"/>
              </a:rPr>
              <a:t> 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 </a:t>
            </a:r>
            <a:r>
              <a:rPr lang="ja-JP" altLang="en-US" dirty="0">
                <a:latin typeface="メイリオ" panose="020B0604030504040204" pitchFamily="50" charset="-128"/>
                <a:ea typeface="メイリオ" panose="020B0604030504040204" pitchFamily="50" charset="-128"/>
              </a:rPr>
              <a:t>）を基準に評価する。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endParaRPr lang="en-US" altLang="ja-JP" dirty="0">
              <a:latin typeface="メイリオ" panose="020B0604030504040204" pitchFamily="50" charset="-128"/>
              <a:ea typeface="メイリオ" panose="020B0604030504040204" pitchFamily="50" charset="-128"/>
            </a:endParaRPr>
          </a:p>
        </p:txBody>
      </p:sp>
      <p:graphicFrame>
        <p:nvGraphicFramePr>
          <p:cNvPr id="6" name="表 21">
            <a:extLst>
              <a:ext uri="{FF2B5EF4-FFF2-40B4-BE49-F238E27FC236}">
                <a16:creationId xmlns:a16="http://schemas.microsoft.com/office/drawing/2014/main" id="{C547F033-55D1-4F97-9D4B-A127B25E427C}"/>
              </a:ext>
            </a:extLst>
          </p:cNvPr>
          <p:cNvGraphicFramePr>
            <a:graphicFrameLocks noGrp="1"/>
          </p:cNvGraphicFramePr>
          <p:nvPr/>
        </p:nvGraphicFramePr>
        <p:xfrm>
          <a:off x="1005809" y="5253142"/>
          <a:ext cx="5585187" cy="1112520"/>
        </p:xfrm>
        <a:graphic>
          <a:graphicData uri="http://schemas.openxmlformats.org/drawingml/2006/table">
            <a:tbl>
              <a:tblPr firstRow="1" bandRow="1">
                <a:tableStyleId>{5C22544A-7EE6-4342-B048-85BDC9FD1C3A}</a:tableStyleId>
              </a:tblPr>
              <a:tblGrid>
                <a:gridCol w="1861729">
                  <a:extLst>
                    <a:ext uri="{9D8B030D-6E8A-4147-A177-3AD203B41FA5}">
                      <a16:colId xmlns:a16="http://schemas.microsoft.com/office/drawing/2014/main" val="3000608568"/>
                    </a:ext>
                  </a:extLst>
                </a:gridCol>
                <a:gridCol w="1861729">
                  <a:extLst>
                    <a:ext uri="{9D8B030D-6E8A-4147-A177-3AD203B41FA5}">
                      <a16:colId xmlns:a16="http://schemas.microsoft.com/office/drawing/2014/main" val="2646726824"/>
                    </a:ext>
                  </a:extLst>
                </a:gridCol>
                <a:gridCol w="1861729">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TP</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FN</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FP</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lang="en-US" altLang="ja-JP" dirty="0">
                          <a:latin typeface="メイリオ" panose="020B0604030504040204" pitchFamily="50" charset="-128"/>
                          <a:ea typeface="メイリオ" panose="020B0604030504040204" pitchFamily="50" charset="-128"/>
                        </a:rPr>
                        <a:t>TN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19356517"/>
                  </a:ext>
                </a:extLst>
              </a:tr>
            </a:tbl>
          </a:graphicData>
        </a:graphic>
      </p:graphicFrame>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173A-C8D2-4CB2-9E9E-B83A15E0A922}"/>
                  </a:ext>
                </a:extLst>
              </p:cNvPr>
              <p:cNvSpPr txBox="1"/>
              <p:nvPr/>
            </p:nvSpPr>
            <p:spPr>
              <a:xfrm>
                <a:off x="7279673" y="5547823"/>
                <a:ext cx="1955022"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D4E2173A-C8D2-4CB2-9E9E-B83A15E0A922}"/>
                  </a:ext>
                </a:extLst>
              </p:cNvPr>
              <p:cNvSpPr txBox="1">
                <a:spLocks noRot="1" noChangeAspect="1" noMove="1" noResize="1" noEditPoints="1" noAdjustHandles="1" noChangeArrowheads="1" noChangeShapeType="1" noTextEdit="1"/>
              </p:cNvSpPr>
              <p:nvPr/>
            </p:nvSpPr>
            <p:spPr>
              <a:xfrm>
                <a:off x="7279673" y="5547823"/>
                <a:ext cx="1955022" cy="523157"/>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214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15</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?(1/2)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C3FC5A9E-E307-4DC1-A0A9-EC9FEBD09DE2}"/>
              </a:ext>
            </a:extLst>
          </p:cNvPr>
          <p:cNvSpPr txBox="1"/>
          <p:nvPr/>
        </p:nvSpPr>
        <p:spPr>
          <a:xfrm>
            <a:off x="368339" y="1675684"/>
            <a:ext cx="11455322" cy="4247317"/>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モデルが所望の精度を得られた場合、以下の変更を提案する。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ダブルチェック体制の解除</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人力と同程度の精度が得られることから、</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回目の目視検査を</a:t>
            </a:r>
            <a:r>
              <a:rPr lang="en-US" altLang="ja-JP" dirty="0">
                <a:solidFill>
                  <a:srgbClr val="FF0000"/>
                </a:solidFill>
                <a:latin typeface="メイリオ" panose="020B0604030504040204" pitchFamily="50" charset="-128"/>
                <a:ea typeface="メイリオ" panose="020B0604030504040204" pitchFamily="50" charset="-128"/>
              </a:rPr>
              <a:t>AI</a:t>
            </a:r>
            <a:r>
              <a:rPr lang="ja-JP" altLang="en-US" dirty="0">
                <a:solidFill>
                  <a:srgbClr val="FF0000"/>
                </a:solidFill>
                <a:latin typeface="メイリオ" panose="020B0604030504040204" pitchFamily="50" charset="-128"/>
                <a:ea typeface="メイリオ" panose="020B0604030504040204" pitchFamily="50" charset="-128"/>
              </a:rPr>
              <a:t>に代替</a:t>
            </a:r>
            <a:r>
              <a:rPr lang="ja-JP" altLang="en-US" dirty="0">
                <a:latin typeface="メイリオ" panose="020B0604030504040204" pitchFamily="50" charset="-128"/>
                <a:ea typeface="メイリオ" panose="020B0604030504040204" pitchFamily="50" charset="-128"/>
              </a:rPr>
              <a:t>する。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現在</a:t>
            </a:r>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人で行っている</a:t>
            </a:r>
            <a:r>
              <a:rPr lang="ja-JP" altLang="en-US" dirty="0">
                <a:solidFill>
                  <a:srgbClr val="FF0000"/>
                </a:solidFill>
                <a:latin typeface="メイリオ" panose="020B0604030504040204" pitchFamily="50" charset="-128"/>
                <a:ea typeface="メイリオ" panose="020B0604030504040204" pitchFamily="50" charset="-128"/>
              </a:rPr>
              <a:t>目視検査を</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回目のみ、検査人員は</a:t>
            </a:r>
            <a:r>
              <a:rPr lang="en-US" altLang="ja-JP" dirty="0">
                <a:solidFill>
                  <a:srgbClr val="FF0000"/>
                </a:solidFill>
                <a:latin typeface="メイリオ" panose="020B0604030504040204" pitchFamily="50" charset="-128"/>
                <a:ea typeface="メイリオ" panose="020B0604030504040204" pitchFamily="50" charset="-128"/>
              </a:rPr>
              <a:t>8</a:t>
            </a:r>
            <a:r>
              <a:rPr lang="ja-JP" altLang="en-US" dirty="0">
                <a:solidFill>
                  <a:srgbClr val="FF0000"/>
                </a:solidFill>
                <a:latin typeface="メイリオ" panose="020B0604030504040204" pitchFamily="50" charset="-128"/>
                <a:ea typeface="メイリオ" panose="020B0604030504040204" pitchFamily="50" charset="-128"/>
              </a:rPr>
              <a:t>名に変更</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これにより、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回の検査にかけられる</a:t>
            </a:r>
            <a:r>
              <a:rPr lang="ja-JP" altLang="en-US" dirty="0">
                <a:solidFill>
                  <a:srgbClr val="FF0000"/>
                </a:solidFill>
                <a:latin typeface="メイリオ" panose="020B0604030504040204" pitchFamily="50" charset="-128"/>
                <a:ea typeface="メイリオ" panose="020B0604030504040204" pitchFamily="50" charset="-128"/>
              </a:rPr>
              <a:t>人員が</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名増</a:t>
            </a:r>
            <a:r>
              <a:rPr lang="ja-JP" altLang="en-US" dirty="0">
                <a:latin typeface="メイリオ" panose="020B0604030504040204" pitchFamily="50" charset="-128"/>
                <a:ea typeface="メイリオ" panose="020B0604030504040204" pitchFamily="50" charset="-128"/>
              </a:rPr>
              <a:t>となり、</a:t>
            </a:r>
            <a:r>
              <a:rPr lang="ja-JP" altLang="en-US" dirty="0">
                <a:solidFill>
                  <a:srgbClr val="FF0000"/>
                </a:solidFill>
                <a:latin typeface="メイリオ" panose="020B0604030504040204" pitchFamily="50" charset="-128"/>
                <a:ea typeface="メイリオ" panose="020B0604030504040204" pitchFamily="50" charset="-128"/>
              </a:rPr>
              <a:t>出荷検査の負荷を低減</a:t>
            </a:r>
            <a:r>
              <a:rPr lang="ja-JP" altLang="en-US" dirty="0">
                <a:latin typeface="メイリオ" panose="020B0604030504040204" pitchFamily="50" charset="-128"/>
                <a:ea typeface="メイリオ" panose="020B0604030504040204" pitchFamily="50" charset="-128"/>
              </a:rPr>
              <a:t>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削減した検査員の配置転換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回目の検査人員は、以下部門へ</a:t>
            </a:r>
            <a:r>
              <a:rPr lang="ja-JP" altLang="en-US" dirty="0">
                <a:solidFill>
                  <a:srgbClr val="FF0000"/>
                </a:solidFill>
                <a:latin typeface="メイリオ" panose="020B0604030504040204" pitchFamily="50" charset="-128"/>
                <a:ea typeface="メイリオ" panose="020B0604030504040204" pitchFamily="50" charset="-128"/>
              </a:rPr>
              <a:t>２名ずつ配置転換</a:t>
            </a:r>
            <a:r>
              <a:rPr lang="ja-JP" altLang="en-US" dirty="0">
                <a:latin typeface="メイリオ" panose="020B0604030504040204" pitchFamily="50" charset="-128"/>
                <a:ea typeface="メイリオ" panose="020B0604030504040204" pitchFamily="50" charset="-128"/>
              </a:rPr>
              <a:t>する。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土台作成部門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常に稼働がひっ迫している。</a:t>
            </a:r>
            <a:r>
              <a:rPr lang="ja-JP" altLang="en-US" dirty="0">
                <a:solidFill>
                  <a:srgbClr val="FF0000"/>
                </a:solidFill>
                <a:latin typeface="メイリオ" panose="020B0604030504040204" pitchFamily="50" charset="-128"/>
                <a:ea typeface="メイリオ" panose="020B0604030504040204" pitchFamily="50" charset="-128"/>
              </a:rPr>
              <a:t>追加人員により負荷の分散</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プリント基板回路作成部門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熟練技術が必要。追加人員を新規教育対象として、</a:t>
            </a:r>
            <a:r>
              <a:rPr lang="ja-JP" altLang="en-US" dirty="0">
                <a:solidFill>
                  <a:srgbClr val="FF0000"/>
                </a:solidFill>
                <a:latin typeface="メイリオ" panose="020B0604030504040204" pitchFamily="50" charset="-128"/>
                <a:ea typeface="メイリオ" panose="020B0604030504040204" pitchFamily="50" charset="-128"/>
              </a:rPr>
              <a:t>短期離職を防ぎ長期的な人材確保</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9125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16</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?(2/2)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74BCD8-6C03-480D-995D-FF508635C0C2}"/>
                  </a:ext>
                </a:extLst>
              </p:cNvPr>
              <p:cNvSpPr txBox="1"/>
              <p:nvPr/>
            </p:nvSpPr>
            <p:spPr>
              <a:xfrm>
                <a:off x="368339" y="1674863"/>
                <a:ext cx="11043373" cy="369331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想定効果</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出荷検査部門の残業費用削減。</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土台作成部門の稼働ひっ迫の低減。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出荷検査部門と土台作成部門合わせて、現状</a:t>
                </a:r>
                <a:r>
                  <a:rPr lang="en-US" altLang="ja-JP" dirty="0">
                    <a:latin typeface="メイリオ" panose="020B0604030504040204" pitchFamily="50" charset="-128"/>
                    <a:ea typeface="メイリオ" panose="020B0604030504040204" pitchFamily="50" charset="-128"/>
                  </a:rPr>
                  <a:t>12+10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22</a:t>
                </a:r>
                <a:r>
                  <a:rPr lang="ja-JP" altLang="en-US" dirty="0">
                    <a:latin typeface="メイリオ" panose="020B0604030504040204" pitchFamily="50" charset="-128"/>
                    <a:ea typeface="メイリオ" panose="020B0604030504040204" pitchFamily="50" charset="-128"/>
                  </a:rPr>
                  <a:t>名。</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人員配置転換による負荷低減により、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人月当たり</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時間の残業抑制につながると仮定。</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さらに、一人当たりの残業時間単価 </a:t>
                </a:r>
                <a:r>
                  <a:rPr lang="en-US" altLang="ja-JP" dirty="0">
                    <a:latin typeface="メイリオ" panose="020B0604030504040204" pitchFamily="50" charset="-128"/>
                    <a:ea typeface="メイリオ" panose="020B0604030504040204" pitchFamily="50" charset="-128"/>
                  </a:rPr>
                  <a:t>2000</a:t>
                </a:r>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時　と仮定すると、</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lvl="2"/>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メイリオ" panose="020B0604030504040204" pitchFamily="50" charset="-128"/>
                        </a:rPr>
                        <m:t>2000 </m:t>
                      </m:r>
                      <m:r>
                        <a:rPr lang="en-US" altLang="ja-JP" b="0" i="1" smtClean="0">
                          <a:latin typeface="Cambria Math" panose="02040503050406030204" pitchFamily="18" charset="0"/>
                          <a:ea typeface="Cambria Math" panose="02040503050406030204" pitchFamily="18" charset="0"/>
                        </a:rPr>
                        <m:t>×20 ×22=880,000 </m:t>
                      </m:r>
                    </m:oMath>
                  </m:oMathPara>
                </a14:m>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月当たり</a:t>
                </a:r>
                <a:r>
                  <a:rPr lang="en-US" altLang="ja-JP" dirty="0">
                    <a:latin typeface="メイリオ" panose="020B0604030504040204" pitchFamily="50" charset="-128"/>
                    <a:ea typeface="メイリオ" panose="020B0604030504040204" pitchFamily="50" charset="-128"/>
                  </a:rPr>
                  <a:t>880,000</a:t>
                </a:r>
                <a:r>
                  <a:rPr lang="ja-JP" altLang="en-US" dirty="0">
                    <a:latin typeface="メイリオ" panose="020B0604030504040204" pitchFamily="50" charset="-128"/>
                    <a:ea typeface="メイリオ" panose="020B0604030504040204" pitchFamily="50" charset="-128"/>
                  </a:rPr>
                  <a:t>円、年間</a:t>
                </a:r>
                <a:r>
                  <a:rPr lang="en-US" altLang="ja-JP" dirty="0">
                    <a:latin typeface="メイリオ" panose="020B0604030504040204" pitchFamily="50" charset="-128"/>
                    <a:ea typeface="メイリオ" panose="020B0604030504040204" pitchFamily="50" charset="-128"/>
                  </a:rPr>
                  <a:t>10,560,000</a:t>
                </a:r>
                <a:r>
                  <a:rPr lang="ja-JP" altLang="en-US" dirty="0">
                    <a:latin typeface="メイリオ" panose="020B0604030504040204" pitchFamily="50" charset="-128"/>
                    <a:ea typeface="メイリオ" panose="020B0604030504040204" pitchFamily="50" charset="-128"/>
                  </a:rPr>
                  <a:t>円のコスト効果が想定できる。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熟練技術を持つ人材の定着（プリント基板回路作成部門）</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全社的な短期離職の抑制。</a:t>
                </a:r>
                <a:endParaRPr lang="en-US" altLang="ja-JP"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2D74BCD8-6C03-480D-995D-FF508635C0C2}"/>
                  </a:ext>
                </a:extLst>
              </p:cNvPr>
              <p:cNvSpPr txBox="1">
                <a:spLocks noRot="1" noChangeAspect="1" noMove="1" noResize="1" noEditPoints="1" noAdjustHandles="1" noChangeArrowheads="1" noChangeShapeType="1" noTextEdit="1"/>
              </p:cNvSpPr>
              <p:nvPr/>
            </p:nvSpPr>
            <p:spPr>
              <a:xfrm>
                <a:off x="368339" y="1674863"/>
                <a:ext cx="11043373" cy="3693319"/>
              </a:xfrm>
              <a:prstGeom prst="rect">
                <a:avLst/>
              </a:prstGeom>
              <a:blipFill>
                <a:blip r:embed="rId2"/>
                <a:stretch>
                  <a:fillRect l="-331" t="-990" b="-1815"/>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4F6664F4-E64B-4241-BE39-59EE0FE680AD}"/>
              </a:ext>
            </a:extLst>
          </p:cNvPr>
          <p:cNvSpPr txBox="1"/>
          <p:nvPr/>
        </p:nvSpPr>
        <p:spPr>
          <a:xfrm>
            <a:off x="6815939" y="3619237"/>
            <a:ext cx="1428292"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Tree>
    <p:extLst>
      <p:ext uri="{BB962C8B-B14F-4D97-AF65-F5344CB8AC3E}">
        <p14:creationId xmlns:p14="http://schemas.microsoft.com/office/powerpoint/2010/main" val="175573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17</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参考情報</a:t>
            </a:r>
          </a:p>
        </p:txBody>
      </p:sp>
      <p:pic>
        <p:nvPicPr>
          <p:cNvPr id="8" name="図 7">
            <a:extLst>
              <a:ext uri="{FF2B5EF4-FFF2-40B4-BE49-F238E27FC236}">
                <a16:creationId xmlns:a16="http://schemas.microsoft.com/office/drawing/2014/main" id="{B8001C80-BC4C-4856-84B8-F65A5699D252}"/>
              </a:ext>
            </a:extLst>
          </p:cNvPr>
          <p:cNvPicPr>
            <a:picLocks noChangeAspect="1"/>
          </p:cNvPicPr>
          <p:nvPr/>
        </p:nvPicPr>
        <p:blipFill>
          <a:blip r:embed="rId2"/>
          <a:stretch>
            <a:fillRect/>
          </a:stretch>
        </p:blipFill>
        <p:spPr>
          <a:xfrm>
            <a:off x="1043448" y="1506223"/>
            <a:ext cx="10105104" cy="4895039"/>
          </a:xfrm>
          <a:prstGeom prst="rect">
            <a:avLst/>
          </a:prstGeom>
        </p:spPr>
      </p:pic>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参考情報①：企業概要／製品情報</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9921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18</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a:t>
            </a:r>
            <a:r>
              <a:rPr lang="ja-JP" altLang="en-US" dirty="0">
                <a:latin typeface="メイリオ" panose="020B0604030504040204" pitchFamily="50" charset="-128"/>
                <a:ea typeface="メイリオ" panose="020B0604030504040204" pitchFamily="50" charset="-128"/>
              </a:rPr>
              <a:t>②</a:t>
            </a:r>
            <a:r>
              <a:rPr lang="zh-TW"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製造工程の全体像</a:t>
            </a:r>
            <a:endParaRPr kumimoji="1" lang="en-US" altLang="ja-JP"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873C9F73-D33C-43B1-A2E5-46B067BCD017}"/>
              </a:ext>
            </a:extLst>
          </p:cNvPr>
          <p:cNvPicPr>
            <a:picLocks noChangeAspect="1"/>
          </p:cNvPicPr>
          <p:nvPr/>
        </p:nvPicPr>
        <p:blipFill>
          <a:blip r:embed="rId2"/>
          <a:stretch>
            <a:fillRect/>
          </a:stretch>
        </p:blipFill>
        <p:spPr>
          <a:xfrm>
            <a:off x="1143000" y="1631372"/>
            <a:ext cx="9906000" cy="4605889"/>
          </a:xfrm>
          <a:prstGeom prst="rect">
            <a:avLst/>
          </a:prstGeom>
        </p:spPr>
      </p:pic>
      <p:sp>
        <p:nvSpPr>
          <p:cNvPr id="10" name="テキスト ボックス 9">
            <a:extLst>
              <a:ext uri="{FF2B5EF4-FFF2-40B4-BE49-F238E27FC236}">
                <a16:creationId xmlns:a16="http://schemas.microsoft.com/office/drawing/2014/main" id="{6AEEC141-1B3A-41EC-A838-B1D3D1488A34}"/>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参考情報</a:t>
            </a:r>
          </a:p>
        </p:txBody>
      </p:sp>
    </p:spTree>
    <p:extLst>
      <p:ext uri="{BB962C8B-B14F-4D97-AF65-F5344CB8AC3E}">
        <p14:creationId xmlns:p14="http://schemas.microsoft.com/office/powerpoint/2010/main" val="2904666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19</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参考情報③：検品工程の詳細</a:t>
            </a:r>
            <a:endParaRPr kumimoji="1"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F1CDD557-1287-455C-8FC8-702ABC35DBDE}"/>
              </a:ext>
            </a:extLst>
          </p:cNvPr>
          <p:cNvPicPr>
            <a:picLocks noChangeAspect="1"/>
          </p:cNvPicPr>
          <p:nvPr/>
        </p:nvPicPr>
        <p:blipFill>
          <a:blip r:embed="rId2"/>
          <a:stretch>
            <a:fillRect/>
          </a:stretch>
        </p:blipFill>
        <p:spPr>
          <a:xfrm>
            <a:off x="1171575" y="1512284"/>
            <a:ext cx="9848850" cy="5010470"/>
          </a:xfrm>
          <a:prstGeom prst="rect">
            <a:avLst/>
          </a:prstGeom>
        </p:spPr>
      </p:pic>
      <p:sp>
        <p:nvSpPr>
          <p:cNvPr id="8" name="テキスト ボックス 7">
            <a:extLst>
              <a:ext uri="{FF2B5EF4-FFF2-40B4-BE49-F238E27FC236}">
                <a16:creationId xmlns:a16="http://schemas.microsoft.com/office/drawing/2014/main" id="{60F3DE12-1FC1-4C45-97C0-0598E67F1CD3}"/>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参考情報</a:t>
            </a:r>
          </a:p>
        </p:txBody>
      </p:sp>
    </p:spTree>
    <p:extLst>
      <p:ext uri="{BB962C8B-B14F-4D97-AF65-F5344CB8AC3E}">
        <p14:creationId xmlns:p14="http://schemas.microsoft.com/office/powerpoint/2010/main" val="429056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2</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3693319"/>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その他</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社長は、無人化の暁には、どの工程に現在の</a:t>
            </a:r>
            <a:r>
              <a:rPr lang="ja-JP" altLang="en-US" dirty="0">
                <a:solidFill>
                  <a:srgbClr val="FF0000"/>
                </a:solidFill>
                <a:latin typeface="メイリオ" panose="020B0604030504040204" pitchFamily="50" charset="-128"/>
                <a:ea typeface="メイリオ" panose="020B0604030504040204" pitchFamily="50" charset="-128"/>
              </a:rPr>
              <a:t>検査担当従業員を配置すればいいかも案が欲しい。</a:t>
            </a:r>
            <a:endParaRPr lang="en-US" altLang="ja-JP" dirty="0">
              <a:solidFill>
                <a:srgbClr val="FF0000"/>
              </a:solidFill>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清掃部長は、ラインを止めることはできないため、</a:t>
            </a:r>
            <a:r>
              <a:rPr lang="ja-JP" altLang="en-US" dirty="0">
                <a:solidFill>
                  <a:srgbClr val="FF0000"/>
                </a:solidFill>
                <a:latin typeface="メイリオ" panose="020B0604030504040204" pitchFamily="50" charset="-128"/>
                <a:ea typeface="メイリオ" panose="020B0604030504040204" pitchFamily="50" charset="-128"/>
              </a:rPr>
              <a:t>検品の画像データ取得をどのように行うべき</a:t>
            </a:r>
            <a:r>
              <a:rPr lang="ja-JP" altLang="en-US" dirty="0">
                <a:latin typeface="メイリオ" panose="020B0604030504040204" pitchFamily="50" charset="-128"/>
                <a:ea typeface="メイリオ" panose="020B0604030504040204" pitchFamily="50" charset="-128"/>
              </a:rPr>
              <a:t>か検討が必要と考えている。</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品質管理責任者は、</a:t>
            </a:r>
            <a:r>
              <a:rPr lang="ja-JP" altLang="en-US" dirty="0">
                <a:solidFill>
                  <a:srgbClr val="FF0000"/>
                </a:solidFill>
                <a:latin typeface="メイリオ" panose="020B0604030504040204" pitchFamily="50" charset="-128"/>
                <a:ea typeface="メイリオ" panose="020B0604030504040204" pitchFamily="50" charset="-128"/>
              </a:rPr>
              <a:t>不良品出荷は少なくとも全生産数の</a:t>
            </a:r>
            <a:r>
              <a:rPr lang="en-US" altLang="ja-JP" dirty="0">
                <a:solidFill>
                  <a:srgbClr val="FF0000"/>
                </a:solidFill>
                <a:latin typeface="メイリオ" panose="020B0604030504040204" pitchFamily="50" charset="-128"/>
                <a:ea typeface="メイリオ" panose="020B0604030504040204" pitchFamily="50" charset="-128"/>
              </a:rPr>
              <a:t>0.02%</a:t>
            </a:r>
            <a:r>
              <a:rPr lang="ja-JP" altLang="en-US" dirty="0">
                <a:solidFill>
                  <a:srgbClr val="FF0000"/>
                </a:solidFill>
                <a:latin typeface="メイリオ" panose="020B0604030504040204" pitchFamily="50" charset="-128"/>
                <a:ea typeface="メイリオ" panose="020B0604030504040204" pitchFamily="50" charset="-128"/>
              </a:rPr>
              <a:t>程度に抑えるべき</a:t>
            </a:r>
            <a:r>
              <a:rPr lang="ja-JP" altLang="en-US" dirty="0">
                <a:latin typeface="メイリオ" panose="020B0604030504040204" pitchFamily="50" charset="-128"/>
                <a:ea typeface="メイリオ" panose="020B0604030504040204" pitchFamily="50" charset="-128"/>
              </a:rPr>
              <a:t>と考えている。</a:t>
            </a:r>
            <a:endParaRPr lang="en-US" altLang="ja-JP"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工場全体の各部署の稼働状況はシステムで見える化されている。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従業員の出勤状況に寄り生産量調整が必要。目視点検もあり、突発欠勤は計画に支障あり。</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基板設計は社員代替が難しく、有給取得もむずかしい。</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製造工程は、製造・検品・梱包・出荷の４プロセス。</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08B63CF-0DA2-4D16-B132-A97E0F801158}"/>
              </a:ext>
            </a:extLst>
          </p:cNvPr>
          <p:cNvSpPr txBox="1"/>
          <p:nvPr/>
        </p:nvSpPr>
        <p:spPr>
          <a:xfrm>
            <a:off x="137652" y="176981"/>
            <a:ext cx="7982681"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提出課題 </a:t>
            </a:r>
            <a:r>
              <a:rPr lang="en-US" altLang="ja-JP" sz="2400" dirty="0">
                <a:latin typeface="メイリオ" panose="020B0604030504040204" pitchFamily="50" charset="-128"/>
                <a:ea typeface="メイリオ" panose="020B0604030504040204" pitchFamily="50" charset="-128"/>
              </a:rPr>
              <a:t>phase1</a:t>
            </a:r>
            <a:r>
              <a:rPr lang="ja-JP" altLang="en-US" sz="2400" dirty="0">
                <a:latin typeface="メイリオ" panose="020B0604030504040204" pitchFamily="50" charset="-128"/>
                <a:ea typeface="メイリオ" panose="020B0604030504040204" pitchFamily="50" charset="-128"/>
              </a:rPr>
              <a:t> まとめ</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09718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20</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参考情報④：現場視点の開発要求</a:t>
            </a:r>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9E74545-7E3E-40F4-A53B-19D4EBB72E40}"/>
              </a:ext>
            </a:extLst>
          </p:cNvPr>
          <p:cNvPicPr>
            <a:picLocks noChangeAspect="1"/>
          </p:cNvPicPr>
          <p:nvPr/>
        </p:nvPicPr>
        <p:blipFill>
          <a:blip r:embed="rId2"/>
          <a:stretch>
            <a:fillRect/>
          </a:stretch>
        </p:blipFill>
        <p:spPr>
          <a:xfrm>
            <a:off x="844652" y="1685027"/>
            <a:ext cx="10313436" cy="4190048"/>
          </a:xfrm>
          <a:prstGeom prst="rect">
            <a:avLst/>
          </a:prstGeom>
        </p:spPr>
      </p:pic>
      <p:sp>
        <p:nvSpPr>
          <p:cNvPr id="9" name="テキスト ボックス 8">
            <a:extLst>
              <a:ext uri="{FF2B5EF4-FFF2-40B4-BE49-F238E27FC236}">
                <a16:creationId xmlns:a16="http://schemas.microsoft.com/office/drawing/2014/main" id="{4696BE24-D531-4119-AB8F-6AC6819E3B44}"/>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参考情報</a:t>
            </a:r>
          </a:p>
        </p:txBody>
      </p:sp>
    </p:spTree>
    <p:extLst>
      <p:ext uri="{BB962C8B-B14F-4D97-AF65-F5344CB8AC3E}">
        <p14:creationId xmlns:p14="http://schemas.microsoft.com/office/powerpoint/2010/main" val="195902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3</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製造工程（続き）</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土台作成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土台素材の切断</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穴開け、溶けた樹脂の除去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穴径に合わせたパーツ交換は人力、</a:t>
            </a:r>
            <a:r>
              <a:rPr lang="en-US" altLang="ja-JP" dirty="0">
                <a:solidFill>
                  <a:srgbClr val="FF0000"/>
                </a:solidFill>
                <a:latin typeface="メイリオ" panose="020B0604030504040204" pitchFamily="50" charset="-128"/>
                <a:ea typeface="メイリオ" panose="020B0604030504040204" pitchFamily="50" charset="-128"/>
              </a:rPr>
              <a:t>10</a:t>
            </a:r>
            <a:r>
              <a:rPr lang="ja-JP" altLang="en-US" dirty="0">
                <a:solidFill>
                  <a:srgbClr val="FF0000"/>
                </a:solidFill>
                <a:latin typeface="メイリオ" panose="020B0604030504040204" pitchFamily="50" charset="-128"/>
                <a:ea typeface="メイリオ" panose="020B0604030504040204" pitchFamily="50" charset="-128"/>
              </a:rPr>
              <a:t>人程度かかりっきり。</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パターンが多いときは取替・設定がおいつかない。</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銅メッキ、導通に必要なメッキ、厚みの追加</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プリント基板回路作成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チリ、ゴミ混入防止でクリーンルームへ移動</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フィルム貼り付け、感光によりパターン転写、現像。</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回路以外の銅を溶かすことで、回路作成。</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時間に</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度程度、目視によるサンプリング検査。</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ゴミや傷があると致命的。熟練工</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名程度で実施。</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回路のコーティング</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部品位置、ロット等の印字</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表面処理</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基板カット整形</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3D09F645-8066-42BC-91D2-E9D94DADA030}"/>
              </a:ext>
            </a:extLst>
          </p:cNvPr>
          <p:cNvSpPr txBox="1"/>
          <p:nvPr/>
        </p:nvSpPr>
        <p:spPr>
          <a:xfrm>
            <a:off x="137652" y="176981"/>
            <a:ext cx="7982681"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提出課題 </a:t>
            </a:r>
            <a:r>
              <a:rPr lang="en-US" altLang="ja-JP" sz="2400" dirty="0">
                <a:latin typeface="メイリオ" panose="020B0604030504040204" pitchFamily="50" charset="-128"/>
                <a:ea typeface="メイリオ" panose="020B0604030504040204" pitchFamily="50" charset="-128"/>
              </a:rPr>
              <a:t>phase1</a:t>
            </a:r>
            <a:r>
              <a:rPr lang="ja-JP" altLang="en-US" sz="2400" dirty="0">
                <a:latin typeface="メイリオ" panose="020B0604030504040204" pitchFamily="50" charset="-128"/>
                <a:ea typeface="メイリオ" panose="020B0604030504040204" pitchFamily="50" charset="-128"/>
              </a:rPr>
              <a:t> まとめ</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2789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4</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632311"/>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検査工程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導通検査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電流が流れない</a:t>
            </a:r>
            <a:r>
              <a:rPr lang="en-US" altLang="ja-JP" dirty="0">
                <a:solidFill>
                  <a:srgbClr val="FF0000"/>
                </a:solidFill>
                <a:latin typeface="メイリオ" panose="020B0604030504040204" pitchFamily="50" charset="-128"/>
                <a:ea typeface="メイリオ" panose="020B0604030504040204" pitchFamily="50" charset="-128"/>
              </a:rPr>
              <a:t>3000</a:t>
            </a:r>
            <a:r>
              <a:rPr lang="ja-JP" altLang="en-US" dirty="0">
                <a:solidFill>
                  <a:srgbClr val="FF0000"/>
                </a:solidFill>
                <a:latin typeface="メイリオ" panose="020B0604030504040204" pitchFamily="50" charset="-128"/>
                <a:ea typeface="メイリオ" panose="020B0604030504040204" pitchFamily="50" charset="-128"/>
              </a:rPr>
              <a:t>台</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月程度を廃棄。</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大量生産品は専用チェッカーで実施</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検査自体は数秒。設置作業のみで作業員は</a:t>
            </a:r>
            <a:r>
              <a:rPr lang="en-US" altLang="ja-JP" dirty="0">
                <a:latin typeface="メイリオ" panose="020B0604030504040204" pitchFamily="50" charset="-128"/>
                <a:ea typeface="メイリオ" panose="020B0604030504040204" pitchFamily="50" charset="-128"/>
              </a:rPr>
              <a:t>4</a:t>
            </a:r>
            <a:r>
              <a:rPr lang="ja-JP" altLang="en-US" dirty="0">
                <a:latin typeface="メイリオ" panose="020B0604030504040204" pitchFamily="50" charset="-128"/>
                <a:ea typeface="メイリオ" panose="020B0604030504040204" pitchFamily="50" charset="-128"/>
              </a:rPr>
              <a:t>名程度で済む。</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基板のランドにピンを接触させ電流を流し、抵抗値から良否判定。</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少数品は人力で検査。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点数は少ないが、大量生産品と同じく</a:t>
            </a:r>
            <a:r>
              <a:rPr lang="en-US" altLang="ja-JP" dirty="0">
                <a:solidFill>
                  <a:srgbClr val="FF0000"/>
                </a:solidFill>
                <a:latin typeface="メイリオ" panose="020B0604030504040204" pitchFamily="50" charset="-128"/>
                <a:ea typeface="メイリオ" panose="020B0604030504040204" pitchFamily="50" charset="-128"/>
              </a:rPr>
              <a:t>4</a:t>
            </a:r>
            <a:r>
              <a:rPr lang="ja-JP" altLang="en-US" dirty="0">
                <a:solidFill>
                  <a:srgbClr val="FF0000"/>
                </a:solidFill>
                <a:latin typeface="メイリオ" panose="020B0604030504040204" pitchFamily="50" charset="-128"/>
                <a:ea typeface="メイリオ" panose="020B0604030504040204" pitchFamily="50" charset="-128"/>
              </a:rPr>
              <a:t>名体制。</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ピンを始点終点にあて導通を抵抗値から判定。</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枚あたり</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秒程度。</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部品有無やブリッジ不良が多い。角ハンダやブリッジは目視で検査可。</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出荷検査（目視検査）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完成品の全数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製造台数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月から導通検査不良</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千台を除く</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a:t>
            </a:r>
            <a:r>
              <a:rPr lang="ja-JP" altLang="en-US" dirty="0">
                <a:solidFill>
                  <a:srgbClr val="FF0000"/>
                </a:solidFill>
                <a:latin typeface="メイリオ" panose="020B0604030504040204" pitchFamily="50" charset="-128"/>
                <a:ea typeface="メイリオ" panose="020B0604030504040204" pitchFamily="50" charset="-128"/>
              </a:rPr>
              <a:t>目視で検査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枚につき</a:t>
            </a:r>
            <a:r>
              <a:rPr lang="en-US" altLang="ja-JP" dirty="0">
                <a:solidFill>
                  <a:srgbClr val="FF0000"/>
                </a:solidFill>
                <a:latin typeface="メイリオ" panose="020B0604030504040204" pitchFamily="50" charset="-128"/>
                <a:ea typeface="メイリオ" panose="020B0604030504040204" pitchFamily="50" charset="-128"/>
              </a:rPr>
              <a:t>30</a:t>
            </a:r>
            <a:r>
              <a:rPr lang="ja-JP" altLang="en-US" dirty="0">
                <a:solidFill>
                  <a:srgbClr val="FF0000"/>
                </a:solidFill>
                <a:latin typeface="メイリオ" panose="020B0604030504040204" pitchFamily="50" charset="-128"/>
                <a:ea typeface="メイリオ" panose="020B0604030504040204" pitchFamily="50" charset="-128"/>
              </a:rPr>
              <a:t>秒程度。拡大鏡による細かな検査。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検査自体の負担も大きく、作業員が定着しない。しわ寄せは他の作業員に。</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作業員に寄り、スピードと質に差が出やすい工程。</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ダブルチェック</a:t>
            </a:r>
            <a:r>
              <a:rPr lang="ja-JP" altLang="en-US" dirty="0">
                <a:latin typeface="メイリオ" panose="020B0604030504040204" pitchFamily="50" charset="-128"/>
                <a:ea typeface="メイリオ" panose="020B0604030504040204" pitchFamily="50" charset="-128"/>
              </a:rPr>
              <a:t>体制</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良品判定はほぼ</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％。不良品の判定率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回目の検査では、１回ごとに不良品に気づき次第廃棄。</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回目それぞれ</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名ずつで、計</a:t>
            </a:r>
            <a:r>
              <a:rPr lang="en-US" altLang="ja-JP" dirty="0">
                <a:solidFill>
                  <a:srgbClr val="FF0000"/>
                </a:solidFill>
                <a:latin typeface="メイリオ" panose="020B0604030504040204" pitchFamily="50" charset="-128"/>
                <a:ea typeface="メイリオ" panose="020B0604030504040204" pitchFamily="50" charset="-128"/>
              </a:rPr>
              <a:t>12</a:t>
            </a:r>
            <a:r>
              <a:rPr lang="ja-JP" altLang="en-US" dirty="0">
                <a:solidFill>
                  <a:srgbClr val="FF0000"/>
                </a:solidFill>
                <a:latin typeface="メイリオ" panose="020B0604030504040204" pitchFamily="50" charset="-128"/>
                <a:ea typeface="メイリオ" panose="020B0604030504040204" pitchFamily="50" charset="-128"/>
              </a:rPr>
              <a:t>名</a:t>
            </a:r>
            <a:r>
              <a:rPr lang="ja-JP" altLang="en-US" dirty="0">
                <a:latin typeface="メイリオ" panose="020B0604030504040204" pitchFamily="50" charset="-128"/>
                <a:ea typeface="メイリオ" panose="020B0604030504040204" pitchFamily="50" charset="-128"/>
              </a:rPr>
              <a:t>で担当</a:t>
            </a: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6E15F76-5DC2-4190-AE09-6A5690F3212F}"/>
              </a:ext>
            </a:extLst>
          </p:cNvPr>
          <p:cNvSpPr txBox="1"/>
          <p:nvPr/>
        </p:nvSpPr>
        <p:spPr>
          <a:xfrm>
            <a:off x="137652" y="176981"/>
            <a:ext cx="7982681"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提出課題 </a:t>
            </a:r>
            <a:r>
              <a:rPr lang="en-US" altLang="ja-JP" sz="2400" dirty="0">
                <a:latin typeface="メイリオ" panose="020B0604030504040204" pitchFamily="50" charset="-128"/>
                <a:ea typeface="メイリオ" panose="020B0604030504040204" pitchFamily="50" charset="-128"/>
              </a:rPr>
              <a:t>phase1</a:t>
            </a:r>
            <a:r>
              <a:rPr lang="ja-JP" altLang="en-US" sz="2400" dirty="0">
                <a:latin typeface="メイリオ" panose="020B0604030504040204" pitchFamily="50" charset="-128"/>
                <a:ea typeface="メイリオ" panose="020B0604030504040204" pitchFamily="50" charset="-128"/>
              </a:rPr>
              <a:t> まとめ</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6230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34D71E8E-6E14-4D56-B135-BAD964AB642A}"/>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演習①　必要情報の洗い出し・情報の取得方法の検討</a:t>
            </a:r>
          </a:p>
        </p:txBody>
      </p:sp>
      <p:graphicFrame>
        <p:nvGraphicFramePr>
          <p:cNvPr id="15" name="表 15">
            <a:extLst>
              <a:ext uri="{FF2B5EF4-FFF2-40B4-BE49-F238E27FC236}">
                <a16:creationId xmlns:a16="http://schemas.microsoft.com/office/drawing/2014/main" id="{783B6619-9883-4F0C-96F2-0EF9E00E27E1}"/>
              </a:ext>
            </a:extLst>
          </p:cNvPr>
          <p:cNvGraphicFramePr>
            <a:graphicFrameLocks noGrp="1"/>
          </p:cNvGraphicFramePr>
          <p:nvPr>
            <p:extLst>
              <p:ext uri="{D42A27DB-BD31-4B8C-83A1-F6EECF244321}">
                <p14:modId xmlns:p14="http://schemas.microsoft.com/office/powerpoint/2010/main" val="4278477914"/>
              </p:ext>
            </p:extLst>
          </p:nvPr>
        </p:nvGraphicFramePr>
        <p:xfrm>
          <a:off x="774138" y="1512284"/>
          <a:ext cx="10579662" cy="4738623"/>
        </p:xfrm>
        <a:graphic>
          <a:graphicData uri="http://schemas.openxmlformats.org/drawingml/2006/table">
            <a:tbl>
              <a:tblPr firstRow="1" bandRow="1">
                <a:tableStyleId>{5C22544A-7EE6-4342-B048-85BDC9FD1C3A}</a:tableStyleId>
              </a:tblPr>
              <a:tblGrid>
                <a:gridCol w="562748">
                  <a:extLst>
                    <a:ext uri="{9D8B030D-6E8A-4147-A177-3AD203B41FA5}">
                      <a16:colId xmlns:a16="http://schemas.microsoft.com/office/drawing/2014/main" val="933551801"/>
                    </a:ext>
                  </a:extLst>
                </a:gridCol>
                <a:gridCol w="3038839">
                  <a:extLst>
                    <a:ext uri="{9D8B030D-6E8A-4147-A177-3AD203B41FA5}">
                      <a16:colId xmlns:a16="http://schemas.microsoft.com/office/drawing/2014/main" val="3576380172"/>
                    </a:ext>
                  </a:extLst>
                </a:gridCol>
                <a:gridCol w="4510640">
                  <a:extLst>
                    <a:ext uri="{9D8B030D-6E8A-4147-A177-3AD203B41FA5}">
                      <a16:colId xmlns:a16="http://schemas.microsoft.com/office/drawing/2014/main" val="3403415609"/>
                    </a:ext>
                  </a:extLst>
                </a:gridCol>
                <a:gridCol w="2467435">
                  <a:extLst>
                    <a:ext uri="{9D8B030D-6E8A-4147-A177-3AD203B41FA5}">
                      <a16:colId xmlns:a16="http://schemas.microsoft.com/office/drawing/2014/main" val="26255385"/>
                    </a:ext>
                  </a:extLst>
                </a:gridCol>
              </a:tblGrid>
              <a:tr h="277874">
                <a:tc>
                  <a:txBody>
                    <a:bodyPr/>
                    <a:lstStyle/>
                    <a:p>
                      <a:pPr algn="l" fontAlgn="ctr"/>
                      <a:r>
                        <a:rPr lang="en-US" altLang="ja-JP" sz="1200" b="0" i="0" u="none" strike="noStrike" dirty="0">
                          <a:solidFill>
                            <a:schemeClr val="bg1"/>
                          </a:solidFill>
                          <a:effectLst/>
                          <a:latin typeface="メイリオ" panose="020B0604030504040204" pitchFamily="50" charset="-128"/>
                          <a:ea typeface="メイリオ" panose="020B0604030504040204" pitchFamily="50" charset="-128"/>
                        </a:rPr>
                        <a:t>#</a:t>
                      </a:r>
                    </a:p>
                  </a:txBody>
                  <a:tcPr marL="6350" marR="6350" marT="6350" marB="0" anchor="ctr"/>
                </a:tc>
                <a:tc>
                  <a:txBody>
                    <a:bodyPr/>
                    <a:lstStyle/>
                    <a:p>
                      <a:pPr algn="ctr" fontAlgn="ctr"/>
                      <a:r>
                        <a:rPr lang="ja-JP" altLang="en-US" sz="1200" b="0" i="0" u="none" strike="noStrike" dirty="0">
                          <a:solidFill>
                            <a:schemeClr val="bg1"/>
                          </a:solidFill>
                          <a:effectLst/>
                          <a:latin typeface="メイリオ" panose="020B0604030504040204" pitchFamily="50" charset="-128"/>
                          <a:ea typeface="メイリオ" panose="020B0604030504040204" pitchFamily="50" charset="-128"/>
                        </a:rPr>
                        <a:t>取得項目</a:t>
                      </a:r>
                    </a:p>
                  </a:txBody>
                  <a:tcPr marL="6350" marR="6350" marT="6350" marB="0" anchor="ctr"/>
                </a:tc>
                <a:tc>
                  <a:txBody>
                    <a:bodyPr/>
                    <a:lstStyle/>
                    <a:p>
                      <a:pPr algn="ctr" fontAlgn="ctr"/>
                      <a:r>
                        <a:rPr lang="ja-JP" altLang="en-US" sz="1200" b="0" i="0" u="none" strike="noStrike" dirty="0">
                          <a:solidFill>
                            <a:schemeClr val="bg1"/>
                          </a:solidFill>
                          <a:effectLst/>
                          <a:latin typeface="メイリオ" panose="020B0604030504040204" pitchFamily="50" charset="-128"/>
                          <a:ea typeface="メイリオ" panose="020B0604030504040204" pitchFamily="50" charset="-128"/>
                        </a:rPr>
                        <a:t>取得目的</a:t>
                      </a:r>
                    </a:p>
                  </a:txBody>
                  <a:tcPr marL="6350" marR="6350" marT="6350" marB="0" anchor="ctr"/>
                </a:tc>
                <a:tc>
                  <a:txBody>
                    <a:bodyPr/>
                    <a:lstStyle/>
                    <a:p>
                      <a:pPr algn="ctr" fontAlgn="ctr"/>
                      <a:r>
                        <a:rPr lang="ja-JP" altLang="en-US" sz="1200" b="0" i="0" u="none" strike="noStrike" dirty="0">
                          <a:solidFill>
                            <a:schemeClr val="bg1"/>
                          </a:solidFill>
                          <a:effectLst/>
                          <a:latin typeface="メイリオ" panose="020B0604030504040204" pitchFamily="50" charset="-128"/>
                          <a:ea typeface="メイリオ" panose="020B0604030504040204" pitchFamily="50" charset="-128"/>
                        </a:rPr>
                        <a:t>取得先</a:t>
                      </a:r>
                    </a:p>
                  </a:txBody>
                  <a:tcPr marL="6350" marR="6350" marT="6350" marB="0" anchor="ctr"/>
                </a:tc>
                <a:extLst>
                  <a:ext uri="{0D108BD9-81ED-4DB2-BD59-A6C34878D82A}">
                    <a16:rowId xmlns:a16="http://schemas.microsoft.com/office/drawing/2014/main" val="1409642136"/>
                  </a:ext>
                </a:extLst>
              </a:tr>
              <a:tr h="277874">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1</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製造現場における製造工程の全体像</a:t>
                      </a:r>
                    </a:p>
                  </a:txBody>
                  <a:tcPr marL="6350" marR="6350" marT="6350" marB="0" anchor="ctr"/>
                </a:tc>
                <a:tc>
                  <a:txBody>
                    <a:bodyPr/>
                    <a:lstStyle/>
                    <a:p>
                      <a:pPr algn="l"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実装後の業務プロセスを検討するため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製造部長・製造各課担当者</a:t>
                      </a:r>
                    </a:p>
                  </a:txBody>
                  <a:tcPr marL="6350" marR="6350" marT="6350" marB="0" anchor="ctr"/>
                </a:tc>
                <a:extLst>
                  <a:ext uri="{0D108BD9-81ED-4DB2-BD59-A6C34878D82A}">
                    <a16:rowId xmlns:a16="http://schemas.microsoft.com/office/drawing/2014/main" val="1022640457"/>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2</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検査工程の工数・人材不足の課題感</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社長の見解と現場の見解に差異がないかを確認するため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br>
                        <a:rPr lang="ja-JP" altLang="en-US" sz="1200" b="0" i="0" u="none" strike="noStrike">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総務・人事課</a:t>
                      </a:r>
                    </a:p>
                  </a:txBody>
                  <a:tcPr marL="6350" marR="6350" marT="6350" marB="0" anchor="ctr"/>
                </a:tc>
                <a:extLst>
                  <a:ext uri="{0D108BD9-81ED-4DB2-BD59-A6C34878D82A}">
                    <a16:rowId xmlns:a16="http://schemas.microsoft.com/office/drawing/2014/main" val="1299443203"/>
                  </a:ext>
                </a:extLst>
              </a:tr>
              <a:tr h="632831">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3</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顧客からの製品価格に対する評判</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効率化により価格を下げる事が求めるべきゴールかどうかの確認のため。（品質やマーケティングの課題である可能性の排除）</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営業部</a:t>
                      </a:r>
                      <a:br>
                        <a:rPr lang="ja-JP" altLang="en-US" sz="1200" b="0" i="0" u="none" strike="noStrike">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管理部・経理課</a:t>
                      </a:r>
                    </a:p>
                  </a:txBody>
                  <a:tcPr marL="6350" marR="6350" marT="6350" marB="0" anchor="ctr"/>
                </a:tc>
                <a:extLst>
                  <a:ext uri="{0D108BD9-81ED-4DB2-BD59-A6C34878D82A}">
                    <a16:rowId xmlns:a16="http://schemas.microsoft.com/office/drawing/2014/main" val="2955337087"/>
                  </a:ext>
                </a:extLst>
              </a:tr>
              <a:tr h="758445">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4</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検査対象品毎の検査目的・製造工程</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製造品における重要な機能の理解の為。検査と製造工程の関係性把握の為。（検査対象品毎の製造工程を知らないと検査目的も十分な把握ができないと考えるため。）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製造部長・製造課</a:t>
                      </a:r>
                    </a:p>
                  </a:txBody>
                  <a:tcPr marL="6350" marR="6350" marT="6350" marB="0" anchor="ctr"/>
                </a:tc>
                <a:extLst>
                  <a:ext uri="{0D108BD9-81ED-4DB2-BD59-A6C34878D82A}">
                    <a16:rowId xmlns:a16="http://schemas.microsoft.com/office/drawing/2014/main" val="2563471177"/>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5</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検査対象品毎の製造に必要な工数・人員</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最終的な効果算出のため。</a:t>
                      </a:r>
                      <a:b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現状把握のため。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製造部長・製造課</a:t>
                      </a:r>
                    </a:p>
                  </a:txBody>
                  <a:tcPr marL="6350" marR="6350" marT="6350" marB="0" anchor="ctr"/>
                </a:tc>
                <a:extLst>
                  <a:ext uri="{0D108BD9-81ED-4DB2-BD59-A6C34878D82A}">
                    <a16:rowId xmlns:a16="http://schemas.microsoft.com/office/drawing/2014/main" val="1526885319"/>
                  </a:ext>
                </a:extLst>
              </a:tr>
              <a:tr h="277874">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6</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検査対象品毎の検査目的・検査工程</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検査において重要なポイントの理解のため。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2791640178"/>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7</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検査対象品毎の検査に必要な工数・人員</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最終的な効果算出のため。</a:t>
                      </a:r>
                      <a:b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現状把握のため。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1399281566"/>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8</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検査時の具体的な不適切事例</a:t>
                      </a:r>
                    </a:p>
                  </a:txBody>
                  <a:tcPr marL="6350" marR="6350" marT="6350" marB="0" anchor="ctr"/>
                </a:tc>
                <a:tc>
                  <a:txBody>
                    <a:bodyPr/>
                    <a:lstStyle/>
                    <a:p>
                      <a:pPr algn="l"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導入の実現可能性と効果把握のため。</a:t>
                      </a:r>
                      <a:b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構築時のモデル候補検討のため。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1961501011"/>
                  </a:ext>
                </a:extLst>
              </a:tr>
              <a:tr h="607607">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9</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各種不適切事例の原因</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どのような工程で不適合が発生しうるのかの把握のため。</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（検査の効率化が根本課題であるかどうかの確認のため）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br>
                        <a:rPr lang="ja-JP" altLang="en-US" sz="1200" b="0" i="0" u="none" strike="noStrike">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（必要により製造部全課）</a:t>
                      </a:r>
                    </a:p>
                  </a:txBody>
                  <a:tcPr marL="6350" marR="6350" marT="6350" marB="0" anchor="ctr"/>
                </a:tc>
                <a:extLst>
                  <a:ext uri="{0D108BD9-81ED-4DB2-BD59-A6C34878D82A}">
                    <a16:rowId xmlns:a16="http://schemas.microsoft.com/office/drawing/2014/main" val="1312415032"/>
                  </a:ext>
                </a:extLst>
              </a:tr>
              <a:tr h="277874">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10</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検査対象品毎の現状の検査精度</a:t>
                      </a:r>
                    </a:p>
                  </a:txBody>
                  <a:tcPr marL="6350" marR="6350" marT="6350" marB="0" anchor="ctr"/>
                </a:tc>
                <a:tc>
                  <a:txBody>
                    <a:bodyPr/>
                    <a:lstStyle/>
                    <a:p>
                      <a:pPr algn="l"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導入時の目標設定のため。</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4002768131"/>
                  </a:ext>
                </a:extLst>
              </a:tr>
            </a:tbl>
          </a:graphicData>
        </a:graphic>
      </p:graphicFrame>
      <p:sp>
        <p:nvSpPr>
          <p:cNvPr id="16" name="テキスト ボックス 15">
            <a:extLst>
              <a:ext uri="{FF2B5EF4-FFF2-40B4-BE49-F238E27FC236}">
                <a16:creationId xmlns:a16="http://schemas.microsoft.com/office/drawing/2014/main" id="{3A0FF4E9-890D-4831-9CB5-9D532B10A57F}"/>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検査工程</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導入検討に当たっての取得情報項目・取得目的</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7050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latin typeface="メイリオ" panose="020B0604030504040204" pitchFamily="50" charset="-128"/>
                <a:ea typeface="メイリオ" panose="020B0604030504040204" pitchFamily="50" charset="-128"/>
              </a:rPr>
              <a:t>AI</a:t>
            </a:r>
            <a:r>
              <a:rPr kumimoji="1" lang="ja-JP" altLang="en-US" dirty="0">
                <a:latin typeface="メイリオ" panose="020B0604030504040204" pitchFamily="50" charset="-128"/>
                <a:ea typeface="メイリオ" panose="020B0604030504040204" pitchFamily="50" charset="-128"/>
              </a:rPr>
              <a:t>化業務の具体化／</a:t>
            </a:r>
            <a:r>
              <a:rPr kumimoji="1" lang="en-US" altLang="ja-JP" dirty="0">
                <a:latin typeface="メイリオ" panose="020B0604030504040204" pitchFamily="50" charset="-128"/>
                <a:ea typeface="メイリオ" panose="020B0604030504040204" pitchFamily="50" charset="-128"/>
              </a:rPr>
              <a:t>PoC</a:t>
            </a:r>
            <a:r>
              <a:rPr kumimoji="1" lang="ja-JP" altLang="en-US" dirty="0">
                <a:latin typeface="メイリオ" panose="020B0604030504040204" pitchFamily="50" charset="-128"/>
                <a:ea typeface="メイリオ" panose="020B0604030504040204" pitchFamily="50" charset="-128"/>
              </a:rPr>
              <a:t>における要件定義項目の列挙</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r>
              <a:rPr kumimoji="1" lang="ja-JP" altLang="en-US" dirty="0">
                <a:latin typeface="メイリオ" panose="020B0604030504040204" pitchFamily="50" charset="-128"/>
                <a:ea typeface="メイリオ" panose="020B0604030504040204" pitchFamily="50" charset="-128"/>
              </a:rPr>
              <a:t>実際の検品工程を踏まえた上で、どの業務を</a:t>
            </a:r>
            <a:r>
              <a:rPr kumimoji="1" lang="en-US" altLang="ja-JP" dirty="0">
                <a:latin typeface="メイリオ" panose="020B0604030504040204" pitchFamily="50" charset="-128"/>
                <a:ea typeface="メイリオ" panose="020B0604030504040204" pitchFamily="50" charset="-128"/>
              </a:rPr>
              <a:t>AI</a:t>
            </a:r>
            <a:r>
              <a:rPr kumimoji="1" lang="ja-JP" altLang="en-US" dirty="0">
                <a:latin typeface="メイリオ" panose="020B0604030504040204" pitchFamily="50" charset="-128"/>
                <a:ea typeface="メイリオ" panose="020B0604030504040204" pitchFamily="50" charset="-128"/>
              </a:rPr>
              <a:t>化するのか。およびその理由。</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出荷検査</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＜理由＞</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検査工程の中で最も、人数をかけている。（</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回目トータル</a:t>
            </a:r>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名）</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検査工程の中で最も、検査</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件当たりの検査時間が長い（</a:t>
            </a:r>
            <a:r>
              <a:rPr lang="en-US" altLang="ja-JP" dirty="0">
                <a:latin typeface="メイリオ" panose="020B0604030504040204" pitchFamily="50" charset="-128"/>
                <a:ea typeface="メイリオ" panose="020B0604030504040204" pitchFamily="50" charset="-128"/>
              </a:rPr>
              <a:t>30</a:t>
            </a:r>
            <a:r>
              <a:rPr lang="ja-JP" altLang="en-US" dirty="0">
                <a:latin typeface="メイリオ" panose="020B0604030504040204" pitchFamily="50" charset="-128"/>
                <a:ea typeface="メイリオ" panose="020B0604030504040204" pitchFamily="50" charset="-128"/>
              </a:rPr>
              <a:t>秒）</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目視検査の為、</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による検査画像分類により良否分類ができる可能性がある。</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全数検査の為、</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に判定させる前の処理や判断が不要。</a:t>
            </a:r>
            <a:endParaRPr lang="en-US" altLang="ja-JP" dirty="0">
              <a:latin typeface="メイリオ" panose="020B0604030504040204" pitchFamily="50" charset="-128"/>
              <a:ea typeface="メイリオ" panose="020B0604030504040204" pitchFamily="50" charset="-128"/>
            </a:endParaRPr>
          </a:p>
          <a:p>
            <a:pPr marL="1714500" lvl="3"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により課題解決した場合以下のような効果が見込める</a:t>
            </a:r>
            <a:endParaRPr lang="en-US" altLang="ja-JP" dirty="0">
              <a:latin typeface="メイリオ" panose="020B0604030504040204" pitchFamily="50" charset="-128"/>
              <a:ea typeface="メイリオ" panose="020B0604030504040204" pitchFamily="50" charset="-128"/>
            </a:endParaRPr>
          </a:p>
          <a:p>
            <a:pPr marL="2171700" lvl="4" indent="-342900">
              <a:buFont typeface="+mj-lt"/>
              <a:buAutoNum type="alphaLcPeriod"/>
            </a:pPr>
            <a:r>
              <a:rPr lang="ja-JP" altLang="en-US" dirty="0">
                <a:latin typeface="メイリオ" panose="020B0604030504040204" pitchFamily="50" charset="-128"/>
                <a:ea typeface="メイリオ" panose="020B0604030504040204" pitchFamily="50" charset="-128"/>
              </a:rPr>
              <a:t>作業員によるスピードや質の違いが統一化される。</a:t>
            </a:r>
            <a:endParaRPr lang="en-US" altLang="ja-JP" dirty="0">
              <a:latin typeface="メイリオ" panose="020B0604030504040204" pitchFamily="50" charset="-128"/>
              <a:ea typeface="メイリオ" panose="020B0604030504040204" pitchFamily="50" charset="-128"/>
            </a:endParaRPr>
          </a:p>
          <a:p>
            <a:pPr marL="2171700" lvl="4" indent="-342900">
              <a:buFont typeface="+mj-lt"/>
              <a:buAutoNum type="alphaLcPeriod"/>
            </a:pPr>
            <a:r>
              <a:rPr lang="ja-JP" altLang="en-US" dirty="0">
                <a:latin typeface="メイリオ" panose="020B0604030504040204" pitchFamily="50" charset="-128"/>
                <a:ea typeface="メイリオ" panose="020B0604030504040204" pitchFamily="50" charset="-128"/>
              </a:rPr>
              <a:t>人員によるダブルチェック体制を解除できる可能性がある。</a:t>
            </a:r>
            <a:endParaRPr lang="en-US" altLang="ja-JP" dirty="0">
              <a:latin typeface="メイリオ" panose="020B0604030504040204" pitchFamily="50" charset="-128"/>
              <a:ea typeface="メイリオ" panose="020B0604030504040204" pitchFamily="50" charset="-128"/>
            </a:endParaRPr>
          </a:p>
          <a:p>
            <a:pPr marL="2171700" lvl="4" indent="-342900">
              <a:buFont typeface="+mj-lt"/>
              <a:buAutoNum type="alphaLcPeriod"/>
            </a:pPr>
            <a:r>
              <a:rPr lang="ja-JP" altLang="en-US" dirty="0">
                <a:latin typeface="メイリオ" panose="020B0604030504040204" pitchFamily="50" charset="-128"/>
                <a:ea typeface="メイリオ" panose="020B0604030504040204" pitchFamily="50" charset="-128"/>
              </a:rPr>
              <a:t>効率化により、ひっ迫している工程や長期の教育が必要な工程に人員を移管できる。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（社長の人員配置提案要望にもマッチする）</a:t>
            </a:r>
            <a:endParaRPr lang="en-US" altLang="ja-JP" dirty="0">
              <a:latin typeface="メイリオ" panose="020B0604030504040204" pitchFamily="50" charset="-128"/>
              <a:ea typeface="メイリオ" panose="020B0604030504040204" pitchFamily="50" charset="-128"/>
            </a:endParaRPr>
          </a:p>
          <a:p>
            <a:pPr marL="2628900" lvl="5"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土台作成工程</a:t>
            </a:r>
            <a:endParaRPr lang="en-US" altLang="ja-JP" dirty="0">
              <a:latin typeface="メイリオ" panose="020B0604030504040204" pitchFamily="50" charset="-128"/>
              <a:ea typeface="メイリオ" panose="020B0604030504040204" pitchFamily="50" charset="-128"/>
            </a:endParaRPr>
          </a:p>
          <a:p>
            <a:pPr marL="2628900" lvl="5"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プリント基板回路作成工程</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158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7</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演習②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における要件定義項目の列挙</a:t>
            </a:r>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800100" lvl="1" indent="-342900">
              <a:buFont typeface="+mj-lt"/>
              <a:buAutoNum type="arabicPeriod" startAt="2"/>
            </a:pPr>
            <a:r>
              <a:rPr kumimoji="1" lang="en-US" altLang="ja-JP" dirty="0">
                <a:latin typeface="メイリオ" panose="020B0604030504040204" pitchFamily="50" charset="-128"/>
                <a:ea typeface="メイリオ" panose="020B0604030504040204" pitchFamily="50" charset="-128"/>
              </a:rPr>
              <a:t>PoC</a:t>
            </a:r>
            <a:r>
              <a:rPr kumimoji="1" lang="ja-JP" altLang="en-US" dirty="0">
                <a:latin typeface="メイリオ" panose="020B0604030504040204" pitchFamily="50" charset="-128"/>
                <a:ea typeface="メイリオ" panose="020B0604030504040204" pitchFamily="50" charset="-128"/>
              </a:rPr>
              <a:t>実施に向け、要件定義が必要な項目。</a:t>
            </a:r>
            <a:br>
              <a:rPr kumimoji="1" lang="en-US" altLang="ja-JP" dirty="0">
                <a:latin typeface="メイリオ" panose="020B0604030504040204" pitchFamily="50" charset="-128"/>
                <a:ea typeface="メイリオ" panose="020B0604030504040204" pitchFamily="50" charset="-128"/>
              </a:rPr>
            </a:br>
            <a:endParaRPr kumimoji="1" lang="en-US" altLang="ja-JP" dirty="0">
              <a:latin typeface="メイリオ" panose="020B0604030504040204" pitchFamily="50" charset="-128"/>
              <a:ea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rPr>
              <a:t>　　最終的な投資判断材料を集められる最小限かつ小規模なスタートを前提。</a:t>
            </a:r>
            <a:endParaRPr kumimoji="1"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システム要件</a:t>
            </a: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ハードウェア構成（</a:t>
            </a: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、センサー、カメラ、電源構成等）</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ソフトウェア構成（使用言語、</a:t>
            </a:r>
            <a:r>
              <a:rPr lang="en-US" altLang="ja-JP" dirty="0">
                <a:latin typeface="メイリオ" panose="020B0604030504040204" pitchFamily="50" charset="-128"/>
                <a:ea typeface="メイリオ" panose="020B0604030504040204" pitchFamily="50" charset="-128"/>
              </a:rPr>
              <a:t>GUI</a:t>
            </a:r>
            <a:r>
              <a:rPr lang="ja-JP" altLang="en-US" dirty="0">
                <a:latin typeface="メイリオ" panose="020B0604030504040204" pitchFamily="50" charset="-128"/>
                <a:ea typeface="メイリオ" panose="020B0604030504040204" pitchFamily="50" charset="-128"/>
              </a:rPr>
              <a:t>フレームワーク等）</a:t>
            </a: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性能要件</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処理能力（要求検査数と検査時間を考慮した判定スピード）</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処理データ量</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必要端末台数</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インターフェース</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判定結果の画面</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機能要件</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検査画像の良否判定</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判定状況・結果表示、通知</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運用要件</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監視方法</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障害時の対応、組織運用体制</a:t>
            </a:r>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2145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3379"/>
            <a:ext cx="11455322"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取得した参考情報をもとに、以下について要件定義してください。</a:t>
            </a:r>
            <a:endParaRPr lang="en-US" altLang="ja-JP" dirty="0">
              <a:latin typeface="メイリオ" panose="020B0604030504040204" pitchFamily="50" charset="-128"/>
              <a:ea typeface="メイリオ" panose="020B0604030504040204" pitchFamily="50" charset="-128"/>
            </a:endParaRPr>
          </a:p>
          <a:p>
            <a:pPr marL="800100" lvl="1"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2" name="楕円 1">
            <a:extLst>
              <a:ext uri="{FF2B5EF4-FFF2-40B4-BE49-F238E27FC236}">
                <a16:creationId xmlns:a16="http://schemas.microsoft.com/office/drawing/2014/main" id="{E931A901-E18A-496C-9B93-9B3F5AB3A56A}"/>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3" name="テキスト ボックス 2">
            <a:extLst>
              <a:ext uri="{FF2B5EF4-FFF2-40B4-BE49-F238E27FC236}">
                <a16:creationId xmlns:a16="http://schemas.microsoft.com/office/drawing/2014/main" id="{E886363E-D753-44B1-81B9-656973A4222A}"/>
              </a:ext>
            </a:extLst>
          </p:cNvPr>
          <p:cNvSpPr txBox="1"/>
          <p:nvPr/>
        </p:nvSpPr>
        <p:spPr>
          <a:xfrm>
            <a:off x="8115619" y="2153520"/>
            <a:ext cx="2670050"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10</a:t>
            </a:r>
            <a:r>
              <a:rPr kumimoji="1" lang="ja-JP" altLang="en-US" dirty="0">
                <a:latin typeface="メイリオ" panose="020B0604030504040204" pitchFamily="50" charset="-128"/>
                <a:ea typeface="メイリオ" panose="020B0604030504040204" pitchFamily="50" charset="-128"/>
              </a:rPr>
              <a:t>万台</a:t>
            </a:r>
          </a:p>
        </p:txBody>
      </p:sp>
      <p:sp>
        <p:nvSpPr>
          <p:cNvPr id="5" name="楕円 4">
            <a:extLst>
              <a:ext uri="{FF2B5EF4-FFF2-40B4-BE49-F238E27FC236}">
                <a16:creationId xmlns:a16="http://schemas.microsoft.com/office/drawing/2014/main" id="{39BC93CB-9529-4196-AB93-585C359E3FEF}"/>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5CC2317-C8FD-43AA-98CE-F4F68AC9DD58}"/>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1000</a:t>
            </a:r>
            <a:r>
              <a:rPr kumimoji="1" lang="ja-JP" altLang="en-US" dirty="0">
                <a:latin typeface="メイリオ" panose="020B0604030504040204" pitchFamily="50" charset="-128"/>
                <a:ea typeface="メイリオ" panose="020B0604030504040204" pitchFamily="50" charset="-128"/>
              </a:rPr>
              <a:t>台</a:t>
            </a:r>
          </a:p>
        </p:txBody>
      </p:sp>
      <p:sp>
        <p:nvSpPr>
          <p:cNvPr id="11" name="テキスト ボックス 10">
            <a:extLst>
              <a:ext uri="{FF2B5EF4-FFF2-40B4-BE49-F238E27FC236}">
                <a16:creationId xmlns:a16="http://schemas.microsoft.com/office/drawing/2014/main" id="{6698BF6D-3737-41DC-B6A5-6857BB4996A6}"/>
              </a:ext>
            </a:extLst>
          </p:cNvPr>
          <p:cNvSpPr txBox="1"/>
          <p:nvPr/>
        </p:nvSpPr>
        <p:spPr>
          <a:xfrm>
            <a:off x="366708" y="1808544"/>
            <a:ext cx="6612941"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1000</a:t>
            </a:r>
            <a:r>
              <a:rPr lang="ja-JP" altLang="en-US" dirty="0">
                <a:latin typeface="メイリオ" panose="020B0604030504040204" pitchFamily="50" charset="-128"/>
                <a:ea typeface="メイリオ" panose="020B0604030504040204" pitchFamily="50" charset="-128"/>
              </a:rPr>
              <a:t>台不良品が含まれていると仮定した場合の例＞</a:t>
            </a:r>
            <a:endParaRPr lang="en-US" altLang="ja-JP"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09FFD417-AE67-47BC-8F0C-F84345E9F51B}"/>
              </a:ext>
            </a:extLst>
          </p:cNvPr>
          <p:cNvSpPr txBox="1"/>
          <p:nvPr/>
        </p:nvSpPr>
        <p:spPr>
          <a:xfrm>
            <a:off x="366708" y="2153776"/>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14" name="左中かっこ 13">
            <a:extLst>
              <a:ext uri="{FF2B5EF4-FFF2-40B4-BE49-F238E27FC236}">
                <a16:creationId xmlns:a16="http://schemas.microsoft.com/office/drawing/2014/main" id="{5EF817CA-4B86-40C4-8152-49005303C9AA}"/>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CD09B547-4189-4464-9829-A51DB0FC1E0F}"/>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F20E2E4-D3FD-425D-B99F-9A25422A2D6F}"/>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17" name="テキスト ボックス 16">
            <a:extLst>
              <a:ext uri="{FF2B5EF4-FFF2-40B4-BE49-F238E27FC236}">
                <a16:creationId xmlns:a16="http://schemas.microsoft.com/office/drawing/2014/main" id="{1428A608-A807-4C2E-80C6-1DEDEEC38CE4}"/>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18" name="テキスト ボックス 17">
            <a:extLst>
              <a:ext uri="{FF2B5EF4-FFF2-40B4-BE49-F238E27FC236}">
                <a16:creationId xmlns:a16="http://schemas.microsoft.com/office/drawing/2014/main" id="{21AF42BE-4B75-4F72-B320-BB2B68DEB284}"/>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99000</a:t>
            </a:r>
          </a:p>
        </p:txBody>
      </p:sp>
      <p:sp>
        <p:nvSpPr>
          <p:cNvPr id="19" name="テキスト ボックス 18">
            <a:extLst>
              <a:ext uri="{FF2B5EF4-FFF2-40B4-BE49-F238E27FC236}">
                <a16:creationId xmlns:a16="http://schemas.microsoft.com/office/drawing/2014/main" id="{048F5161-C430-4498-BDB5-DD08F5C861C7}"/>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100</a:t>
            </a:r>
          </a:p>
        </p:txBody>
      </p:sp>
      <p:sp>
        <p:nvSpPr>
          <p:cNvPr id="20" name="テキスト ボックス 19">
            <a:extLst>
              <a:ext uri="{FF2B5EF4-FFF2-40B4-BE49-F238E27FC236}">
                <a16:creationId xmlns:a16="http://schemas.microsoft.com/office/drawing/2014/main" id="{263A49C2-1E25-4ABB-9380-DC0732BA19E0}"/>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900</a:t>
            </a:r>
          </a:p>
        </p:txBody>
      </p:sp>
      <p:graphicFrame>
        <p:nvGraphicFramePr>
          <p:cNvPr id="21" name="表 21">
            <a:extLst>
              <a:ext uri="{FF2B5EF4-FFF2-40B4-BE49-F238E27FC236}">
                <a16:creationId xmlns:a16="http://schemas.microsoft.com/office/drawing/2014/main" id="{DE60B2B9-2012-4D94-86F2-B777F851A715}"/>
              </a:ext>
            </a:extLst>
          </p:cNvPr>
          <p:cNvGraphicFramePr>
            <a:graphicFrameLocks noGrp="1"/>
          </p:cNvGraphicFramePr>
          <p:nvPr/>
        </p:nvGraphicFramePr>
        <p:xfrm>
          <a:off x="461963" y="3864822"/>
          <a:ext cx="6495852" cy="1112520"/>
        </p:xfrm>
        <a:graphic>
          <a:graphicData uri="http://schemas.openxmlformats.org/drawingml/2006/table">
            <a:tbl>
              <a:tblPr firstRow="1" bandRow="1">
                <a:tableStyleId>{5C22544A-7EE6-4342-B048-85BDC9FD1C3A}</a:tableStyleId>
              </a:tblPr>
              <a:tblGrid>
                <a:gridCol w="1988629">
                  <a:extLst>
                    <a:ext uri="{9D8B030D-6E8A-4147-A177-3AD203B41FA5}">
                      <a16:colId xmlns:a16="http://schemas.microsoft.com/office/drawing/2014/main" val="3000608568"/>
                    </a:ext>
                  </a:extLst>
                </a:gridCol>
                <a:gridCol w="2245766">
                  <a:extLst>
                    <a:ext uri="{9D8B030D-6E8A-4147-A177-3AD203B41FA5}">
                      <a16:colId xmlns:a16="http://schemas.microsoft.com/office/drawing/2014/main" val="2646726824"/>
                    </a:ext>
                  </a:extLst>
                </a:gridCol>
                <a:gridCol w="2261457">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9900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23" name="テキスト ボックス 22">
            <a:extLst>
              <a:ext uri="{FF2B5EF4-FFF2-40B4-BE49-F238E27FC236}">
                <a16:creationId xmlns:a16="http://schemas.microsoft.com/office/drawing/2014/main" id="{898BB25B-1D49-41CD-BD14-D56E0394CBCC}"/>
              </a:ext>
            </a:extLst>
          </p:cNvPr>
          <p:cNvSpPr txBox="1"/>
          <p:nvPr/>
        </p:nvSpPr>
        <p:spPr>
          <a:xfrm>
            <a:off x="431359" y="3447103"/>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a:t>
            </a:r>
            <a:endParaRPr lang="en-US" altLang="ja-JP"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BA13B962-20C3-4CF2-A319-4F0EA5DE89AD}"/>
              </a:ext>
            </a:extLst>
          </p:cNvPr>
          <p:cNvSpPr txBox="1"/>
          <p:nvPr/>
        </p:nvSpPr>
        <p:spPr>
          <a:xfrm>
            <a:off x="461964" y="5279403"/>
            <a:ext cx="6097218" cy="1200329"/>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台が</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回目の検査へ向かう。</a:t>
            </a:r>
            <a:endParaRPr lang="en-US" altLang="ja-JP"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2C07EDDC-DD8D-4A49-B200-A248974CF6CE}"/>
              </a:ext>
            </a:extLst>
          </p:cNvPr>
          <p:cNvSpPr/>
          <p:nvPr/>
        </p:nvSpPr>
        <p:spPr>
          <a:xfrm>
            <a:off x="8348319" y="4880858"/>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6661470-51A4-4B03-9696-88AF109766DE}"/>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下 32">
            <a:extLst>
              <a:ext uri="{FF2B5EF4-FFF2-40B4-BE49-F238E27FC236}">
                <a16:creationId xmlns:a16="http://schemas.microsoft.com/office/drawing/2014/main" id="{980B0686-791F-4AEA-8F4E-8C2D3FCE4A67}"/>
              </a:ext>
            </a:extLst>
          </p:cNvPr>
          <p:cNvSpPr/>
          <p:nvPr/>
        </p:nvSpPr>
        <p:spPr>
          <a:xfrm>
            <a:off x="9043421" y="563017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8133C31E-AC89-4E2E-B454-534611CD89E8}"/>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36497C2-80DD-49B7-B95D-FD5F768ACBDF}"/>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3D9D345-B5F6-452A-AAAC-A2DCE63ED41C}"/>
              </a:ext>
            </a:extLst>
          </p:cNvPr>
          <p:cNvSpPr txBox="1"/>
          <p:nvPr/>
        </p:nvSpPr>
        <p:spPr>
          <a:xfrm>
            <a:off x="366708" y="2153520"/>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3739AA72-938D-45CB-8748-3A03FBD9DBF6}"/>
              </a:ext>
            </a:extLst>
          </p:cNvPr>
          <p:cNvSpPr txBox="1"/>
          <p:nvPr/>
        </p:nvSpPr>
        <p:spPr>
          <a:xfrm>
            <a:off x="8681944" y="5894685"/>
            <a:ext cx="1955755" cy="369332"/>
          </a:xfrm>
          <a:prstGeom prst="rect">
            <a:avLst/>
          </a:prstGeom>
          <a:noFill/>
        </p:spPr>
        <p:txBody>
          <a:bodyPr wrap="square">
            <a:spAutoFit/>
          </a:bodyPr>
          <a:lstStyle/>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回目検査へ</a:t>
            </a:r>
            <a:endParaRPr lang="en-US" altLang="ja-JP"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523A9C81-9FE0-4563-95C9-D353DF50D942}"/>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443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a:xfrm>
            <a:off x="8616858" y="6382823"/>
            <a:ext cx="2743200" cy="365125"/>
          </a:xfrm>
        </p:spPr>
        <p:txBody>
          <a:bodyPr/>
          <a:lstStyle/>
          <a:p>
            <a:fld id="{5670CF56-B7B4-4B3E-A1E7-D8CA57E230A6}"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(2/3)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graphicFrame>
        <p:nvGraphicFramePr>
          <p:cNvPr id="16" name="表 21">
            <a:extLst>
              <a:ext uri="{FF2B5EF4-FFF2-40B4-BE49-F238E27FC236}">
                <a16:creationId xmlns:a16="http://schemas.microsoft.com/office/drawing/2014/main" id="{967349FD-3CA8-4860-AB01-5E75A318961F}"/>
              </a:ext>
            </a:extLst>
          </p:cNvPr>
          <p:cNvGraphicFramePr>
            <a:graphicFrameLocks noGrp="1"/>
          </p:cNvGraphicFramePr>
          <p:nvPr/>
        </p:nvGraphicFramePr>
        <p:xfrm>
          <a:off x="398944" y="2064977"/>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17" name="テキスト ボックス 16">
            <a:extLst>
              <a:ext uri="{FF2B5EF4-FFF2-40B4-BE49-F238E27FC236}">
                <a16:creationId xmlns:a16="http://schemas.microsoft.com/office/drawing/2014/main" id="{0A826F76-656C-4D36-9DC9-DC98A48C2471}"/>
              </a:ext>
            </a:extLst>
          </p:cNvPr>
          <p:cNvSpPr txBox="1"/>
          <p:nvPr/>
        </p:nvSpPr>
        <p:spPr>
          <a:xfrm>
            <a:off x="368339" y="1647258"/>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p:txBody>
      </p:sp>
      <p:sp>
        <p:nvSpPr>
          <p:cNvPr id="18" name="楕円 17">
            <a:extLst>
              <a:ext uri="{FF2B5EF4-FFF2-40B4-BE49-F238E27FC236}">
                <a16:creationId xmlns:a16="http://schemas.microsoft.com/office/drawing/2014/main" id="{E943EF97-B474-484B-A21A-B081CEB95AC3}"/>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19" name="テキスト ボックス 18">
            <a:extLst>
              <a:ext uri="{FF2B5EF4-FFF2-40B4-BE49-F238E27FC236}">
                <a16:creationId xmlns:a16="http://schemas.microsoft.com/office/drawing/2014/main" id="{A303A686-2D5A-487A-A3D9-2CD56156ED82}"/>
              </a:ext>
            </a:extLst>
          </p:cNvPr>
          <p:cNvSpPr txBox="1"/>
          <p:nvPr/>
        </p:nvSpPr>
        <p:spPr>
          <a:xfrm>
            <a:off x="7918109" y="2153520"/>
            <a:ext cx="3238181"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9</a:t>
            </a:r>
            <a:r>
              <a:rPr kumimoji="1" lang="ja-JP" altLang="en-US" dirty="0">
                <a:latin typeface="メイリオ" panose="020B0604030504040204" pitchFamily="50" charset="-128"/>
                <a:ea typeface="メイリオ" panose="020B0604030504040204" pitchFamily="50" charset="-128"/>
              </a:rPr>
              <a:t>万</a:t>
            </a:r>
            <a:r>
              <a:rPr kumimoji="1" lang="en-US" altLang="ja-JP" dirty="0">
                <a:latin typeface="メイリオ" panose="020B0604030504040204" pitchFamily="50" charset="-128"/>
                <a:ea typeface="メイリオ" panose="020B0604030504040204" pitchFamily="50" charset="-128"/>
              </a:rPr>
              <a:t>9100</a:t>
            </a:r>
            <a:r>
              <a:rPr kumimoji="1" lang="ja-JP" altLang="en-US" dirty="0">
                <a:latin typeface="メイリオ" panose="020B0604030504040204" pitchFamily="50" charset="-128"/>
                <a:ea typeface="メイリオ" panose="020B0604030504040204" pitchFamily="50" charset="-128"/>
              </a:rPr>
              <a:t>台</a:t>
            </a:r>
          </a:p>
        </p:txBody>
      </p:sp>
      <p:sp>
        <p:nvSpPr>
          <p:cNvPr id="20" name="楕円 19">
            <a:extLst>
              <a:ext uri="{FF2B5EF4-FFF2-40B4-BE49-F238E27FC236}">
                <a16:creationId xmlns:a16="http://schemas.microsoft.com/office/drawing/2014/main" id="{4CBA543E-8D7F-4174-9EEB-04A9B850C766}"/>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CE8F60F-52BC-4C4D-8D93-FB1022AC5183}"/>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a:t>
            </a:r>
            <a:r>
              <a:rPr kumimoji="1" lang="ja-JP" altLang="en-US" dirty="0">
                <a:latin typeface="メイリオ" panose="020B0604030504040204" pitchFamily="50" charset="-128"/>
                <a:ea typeface="メイリオ" panose="020B0604030504040204" pitchFamily="50" charset="-128"/>
              </a:rPr>
              <a:t>台</a:t>
            </a:r>
          </a:p>
        </p:txBody>
      </p:sp>
      <p:sp>
        <p:nvSpPr>
          <p:cNvPr id="22" name="左中かっこ 21">
            <a:extLst>
              <a:ext uri="{FF2B5EF4-FFF2-40B4-BE49-F238E27FC236}">
                <a16:creationId xmlns:a16="http://schemas.microsoft.com/office/drawing/2014/main" id="{3636CBA2-1019-4EB8-B20A-DA12A160650D}"/>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54835E10-9C50-43B6-98AA-768EEAE0F082}"/>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42689E9-DA5F-4C38-A247-564B21F9F57D}"/>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25" name="テキスト ボックス 24">
            <a:extLst>
              <a:ext uri="{FF2B5EF4-FFF2-40B4-BE49-F238E27FC236}">
                <a16:creationId xmlns:a16="http://schemas.microsoft.com/office/drawing/2014/main" id="{E7ED1678-A0F4-49A0-B227-B574BBFA9603}"/>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26" name="テキスト ボックス 25">
            <a:extLst>
              <a:ext uri="{FF2B5EF4-FFF2-40B4-BE49-F238E27FC236}">
                <a16:creationId xmlns:a16="http://schemas.microsoft.com/office/drawing/2014/main" id="{A6D769B1-9F33-404A-BECE-394D40DC76F7}"/>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99000</a:t>
            </a:r>
          </a:p>
        </p:txBody>
      </p:sp>
      <p:sp>
        <p:nvSpPr>
          <p:cNvPr id="27" name="テキスト ボックス 26">
            <a:extLst>
              <a:ext uri="{FF2B5EF4-FFF2-40B4-BE49-F238E27FC236}">
                <a16:creationId xmlns:a16="http://schemas.microsoft.com/office/drawing/2014/main" id="{248B2E93-72C5-4BF7-8234-E842358E93B1}"/>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10</a:t>
            </a:r>
          </a:p>
        </p:txBody>
      </p:sp>
      <p:sp>
        <p:nvSpPr>
          <p:cNvPr id="28" name="テキスト ボックス 27">
            <a:extLst>
              <a:ext uri="{FF2B5EF4-FFF2-40B4-BE49-F238E27FC236}">
                <a16:creationId xmlns:a16="http://schemas.microsoft.com/office/drawing/2014/main" id="{14DCA4B4-1C1E-4379-A761-00E34B55B473}"/>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a:t>
            </a:r>
          </a:p>
        </p:txBody>
      </p:sp>
      <p:sp>
        <p:nvSpPr>
          <p:cNvPr id="29" name="正方形/長方形 28">
            <a:extLst>
              <a:ext uri="{FF2B5EF4-FFF2-40B4-BE49-F238E27FC236}">
                <a16:creationId xmlns:a16="http://schemas.microsoft.com/office/drawing/2014/main" id="{0D7B5D3B-B8C7-4187-916C-CE4D809A1996}"/>
              </a:ext>
            </a:extLst>
          </p:cNvPr>
          <p:cNvSpPr/>
          <p:nvPr/>
        </p:nvSpPr>
        <p:spPr>
          <a:xfrm>
            <a:off x="8348319" y="4878640"/>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EA56650-C7E7-4F3E-97BB-7E3C80385F47}"/>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D90A77B3-42AC-47C0-94BF-DAE3E61B3F38}"/>
              </a:ext>
            </a:extLst>
          </p:cNvPr>
          <p:cNvSpPr/>
          <p:nvPr/>
        </p:nvSpPr>
        <p:spPr>
          <a:xfrm>
            <a:off x="9043421" y="5641105"/>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下 31">
            <a:extLst>
              <a:ext uri="{FF2B5EF4-FFF2-40B4-BE49-F238E27FC236}">
                <a16:creationId xmlns:a16="http://schemas.microsoft.com/office/drawing/2014/main" id="{C5DD1EF7-FDE2-45B8-B8BF-A703502FAB0E}"/>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DD87B02-D141-4233-8B09-E8FBA21FA453}"/>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0CECDDC-69A7-46F7-A566-A3271569305D}"/>
              </a:ext>
            </a:extLst>
          </p:cNvPr>
          <p:cNvSpPr txBox="1"/>
          <p:nvPr/>
        </p:nvSpPr>
        <p:spPr>
          <a:xfrm>
            <a:off x="8997249" y="5894685"/>
            <a:ext cx="703458"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a:t>
            </a:r>
            <a:endParaRPr lang="en-US" altLang="ja-JP"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352746CE-185E-437B-9B80-B6B81480840F}"/>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1615EF59-3E8C-4275-A1B6-ABA7C08222BD}"/>
              </a:ext>
            </a:extLst>
          </p:cNvPr>
          <p:cNvSpPr txBox="1"/>
          <p:nvPr/>
        </p:nvSpPr>
        <p:spPr>
          <a:xfrm>
            <a:off x="393103" y="3369887"/>
            <a:ext cx="6097218" cy="2031325"/>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見逃し品</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台を含む残りの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9010</a:t>
            </a:r>
            <a:r>
              <a:rPr lang="ja-JP" altLang="en-US" dirty="0">
                <a:latin typeface="メイリオ" panose="020B0604030504040204" pitchFamily="50" charset="-128"/>
                <a:ea typeface="メイリオ" panose="020B0604030504040204" pitchFamily="50" charset="-128"/>
              </a:rPr>
              <a:t>台が出荷される。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全生産品数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万台のうち、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台は不良品として出荷されている事となる。</a:t>
            </a:r>
            <a:endParaRPr lang="en-US" altLang="ja-JP" dirty="0">
              <a:latin typeface="メイリオ" panose="020B0604030504040204" pitchFamily="50" charset="-128"/>
              <a:ea typeface="メイリオ" panose="020B0604030504040204" pitchFamily="50" charset="-128"/>
            </a:endParaRPr>
          </a:p>
        </p:txBody>
      </p:sp>
      <p:graphicFrame>
        <p:nvGraphicFramePr>
          <p:cNvPr id="37" name="表 21">
            <a:extLst>
              <a:ext uri="{FF2B5EF4-FFF2-40B4-BE49-F238E27FC236}">
                <a16:creationId xmlns:a16="http://schemas.microsoft.com/office/drawing/2014/main" id="{563E1939-1CB0-4EEC-B50E-D634599CC935}"/>
              </a:ext>
            </a:extLst>
          </p:cNvPr>
          <p:cNvGraphicFramePr>
            <a:graphicFrameLocks noGrp="1"/>
          </p:cNvGraphicFramePr>
          <p:nvPr/>
        </p:nvGraphicFramePr>
        <p:xfrm>
          <a:off x="393103" y="2072871"/>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Tree>
    <p:extLst>
      <p:ext uri="{BB962C8B-B14F-4D97-AF65-F5344CB8AC3E}">
        <p14:creationId xmlns:p14="http://schemas.microsoft.com/office/powerpoint/2010/main" val="3754382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TotalTime>
  <Words>3255</Words>
  <Application>Microsoft Office PowerPoint</Application>
  <PresentationFormat>ワイド画面</PresentationFormat>
  <Paragraphs>355</Paragraphs>
  <Slides>20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松井 雄大</dc:creator>
  <cp:lastModifiedBy>松井 雄大</cp:lastModifiedBy>
  <cp:revision>4</cp:revision>
  <dcterms:created xsi:type="dcterms:W3CDTF">2021-09-12T06:00:15Z</dcterms:created>
  <dcterms:modified xsi:type="dcterms:W3CDTF">2021-09-14T07:39:00Z</dcterms:modified>
</cp:coreProperties>
</file>