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notesMasterIdLst>
    <p:notesMasterId r:id="rId23"/>
  </p:notesMasterIdLst>
  <p:sldIdLst>
    <p:sldId id="256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6" r:id="rId11"/>
    <p:sldId id="309" r:id="rId12"/>
    <p:sldId id="297" r:id="rId13"/>
    <p:sldId id="298" r:id="rId14"/>
    <p:sldId id="299" r:id="rId15"/>
    <p:sldId id="300" r:id="rId16"/>
    <p:sldId id="305" r:id="rId17"/>
    <p:sldId id="308" r:id="rId18"/>
    <p:sldId id="302" r:id="rId19"/>
    <p:sldId id="303" r:id="rId20"/>
    <p:sldId id="304" r:id="rId21"/>
    <p:sldId id="285" r:id="rId22"/>
  </p:sldIdLst>
  <p:sldSz cx="9144000" cy="5143500" type="screen16x9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DCDCD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0404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0404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0404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4F4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FBFBF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FBFB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FBFB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0404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04040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1"/>
    <p:restoredTop sz="94740"/>
  </p:normalViewPr>
  <p:slideViewPr>
    <p:cSldViewPr snapToGrid="0" snapToObjects="1">
      <p:cViewPr varScale="1">
        <p:scale>
          <a:sx n="165" d="100"/>
          <a:sy n="165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76384558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2pPr>
            <a:lvl3pPr marL="1081164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3pPr>
            <a:lvl4pPr marL="1513629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4pPr>
            <a:lvl5pPr marL="1946095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5pPr>
            <a:lvl6pPr marL="2378560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6pPr>
            <a:lvl7pPr marL="2811026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7pPr>
            <a:lvl8pPr marL="3243491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8pPr>
            <a:lvl9pPr marL="3675957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F9E6D0-DA62-F54A-916F-2A88B954CE98}" type="slidenum">
              <a:rPr lang="en-US" sz="1200" b="0">
                <a:solidFill>
                  <a:schemeClr val="bg1"/>
                </a:solidFill>
              </a:rPr>
              <a:pPr eaLnBrk="1" hangingPunct="1"/>
              <a:t>3</a:t>
            </a:fld>
            <a:endParaRPr lang="en-US" sz="1200" b="0">
              <a:solidFill>
                <a:schemeClr val="bg1"/>
              </a:solidFill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74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SGNS does is take the context words around “</a:t>
            </a:r>
            <a:r>
              <a:rPr lang="en-US" dirty="0" err="1" smtClean="0"/>
              <a:t>wampimuk</a:t>
            </a:r>
            <a:r>
              <a:rPr lang="en-US" dirty="0" smtClean="0"/>
              <a:t>”,</a:t>
            </a:r>
          </a:p>
          <a:p>
            <a:r>
              <a:rPr lang="en-US" dirty="0" smtClean="0"/>
              <a:t>And</a:t>
            </a:r>
            <a:r>
              <a:rPr lang="en-US" baseline="0" dirty="0" smtClean="0"/>
              <a:t> in this way</a:t>
            </a:r>
            <a:r>
              <a:rPr lang="en-GB" baseline="0" dirty="0" smtClean="0"/>
              <a:t>,</a:t>
            </a:r>
          </a:p>
          <a:p>
            <a:r>
              <a:rPr lang="en-US" baseline="0" dirty="0" smtClean="0"/>
              <a:t>Constructs a dataset of word-context pairs, 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A287F05-FCD8-4F5C-AFF0-93765CD6FDBF}" type="slidenum">
              <a:rPr lang="en-GB" smtClean="0">
                <a:solidFill>
                  <a:prstClr val="black"/>
                </a:solidFill>
                <a:latin typeface="Calibri" panose="020F0502020204030204"/>
                <a:ea typeface=""/>
                <a:cs typeface=""/>
              </a:rPr>
              <a:pPr/>
              <a:t>13</a:t>
            </a:fld>
            <a:endParaRPr lang="en-GB">
              <a:solidFill>
                <a:prstClr val="black"/>
              </a:solidFill>
              <a:latin typeface="Calibri" panose="020F0502020204030204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620676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using D,</a:t>
            </a:r>
          </a:p>
          <a:p>
            <a:endParaRPr lang="en-US" dirty="0" smtClean="0"/>
          </a:p>
          <a:p>
            <a:r>
              <a:rPr lang="en-US" dirty="0" smtClean="0"/>
              <a:t>SGNS is going to learn a vector for</a:t>
            </a:r>
            <a:r>
              <a:rPr lang="en-US" baseline="0" dirty="0" smtClean="0"/>
              <a:t> each word in the vocabulary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vector of say… 100 latent dimensions.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Effectively, it’s learning a matrix W,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Where each row is a vector that represents a specific word.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Now, a key point in understanding SGNS,</a:t>
            </a:r>
          </a:p>
          <a:p>
            <a:r>
              <a:rPr lang="en-US" baseline="0" dirty="0" smtClean="0"/>
              <a:t>Is that it also learns an auxiliary matrix C of context vectors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in fact, each word has two different embeddings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Which are not necessarily similar.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A287F05-FCD8-4F5C-AFF0-93765CD6FDBF}" type="slidenum">
              <a:rPr lang="en-GB" smtClean="0">
                <a:solidFill>
                  <a:prstClr val="black"/>
                </a:solidFill>
                <a:latin typeface="Calibri" panose="020F0502020204030204"/>
                <a:ea typeface=""/>
                <a:cs typeface=""/>
              </a:rPr>
              <a:pPr/>
              <a:t>14</a:t>
            </a:fld>
            <a:endParaRPr lang="en-GB">
              <a:solidFill>
                <a:prstClr val="black"/>
              </a:solidFill>
              <a:latin typeface="Calibri" panose="020F0502020204030204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926900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…SGNS maximizes the similarity between word</a:t>
            </a:r>
            <a:r>
              <a:rPr lang="en-US" baseline="0" dirty="0" smtClean="0"/>
              <a:t> and context vectors that were </a:t>
            </a:r>
            <a:r>
              <a:rPr lang="en-US" b="1" baseline="0" dirty="0" smtClean="0"/>
              <a:t>observed together</a:t>
            </a:r>
            <a:r>
              <a:rPr lang="en-US" baseline="0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A287F05-FCD8-4F5C-AFF0-93765CD6FDBF}" type="slidenum">
              <a:rPr lang="en-GB" smtClean="0">
                <a:solidFill>
                  <a:prstClr val="black"/>
                </a:solidFill>
                <a:latin typeface="Calibri" panose="020F0502020204030204"/>
                <a:ea typeface=""/>
                <a:cs typeface=""/>
              </a:rPr>
              <a:pPr/>
              <a:t>17</a:t>
            </a:fld>
            <a:endParaRPr lang="en-GB">
              <a:solidFill>
                <a:prstClr val="black"/>
              </a:solidFill>
              <a:latin typeface="Calibri" panose="020F0502020204030204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32369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…and</a:t>
            </a:r>
            <a:r>
              <a:rPr lang="en-US" baseline="0" dirty="0" smtClean="0"/>
              <a:t> minimizes the similarity between word and context vectors </a:t>
            </a:r>
            <a:r>
              <a:rPr lang="en-US" b="1" baseline="0" dirty="0" smtClean="0"/>
              <a:t>hallucinated together</a:t>
            </a:r>
            <a:r>
              <a:rPr lang="en-US" baseline="0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A287F05-FCD8-4F5C-AFF0-93765CD6FDBF}" type="slidenum">
              <a:rPr lang="en-GB" smtClean="0">
                <a:solidFill>
                  <a:prstClr val="black"/>
                </a:solidFill>
                <a:latin typeface="Calibri" panose="020F0502020204030204"/>
                <a:ea typeface=""/>
                <a:cs typeface=""/>
              </a:rPr>
              <a:pPr/>
              <a:t>18</a:t>
            </a:fld>
            <a:endParaRPr lang="en-GB">
              <a:solidFill>
                <a:prstClr val="black"/>
              </a:solidFill>
              <a:latin typeface="Calibri" panose="020F0502020204030204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2174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the way SGNS hallucinates is really important.</a:t>
            </a:r>
          </a:p>
          <a:p>
            <a:endParaRPr lang="en-US" dirty="0" smtClean="0"/>
          </a:p>
          <a:p>
            <a:r>
              <a:rPr lang="en-US" dirty="0" smtClean="0"/>
              <a:t>It’s actually where it</a:t>
            </a:r>
            <a:r>
              <a:rPr lang="en-US" baseline="0" dirty="0" smtClean="0"/>
              <a:t> gets its name from.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each observed word-context pair,</a:t>
            </a:r>
          </a:p>
          <a:p>
            <a:r>
              <a:rPr lang="en-US" baseline="0" dirty="0" smtClean="0"/>
              <a:t>SGNS samples k contexts at random,</a:t>
            </a:r>
          </a:p>
          <a:p>
            <a:r>
              <a:rPr lang="en-US" baseline="0" dirty="0" smtClean="0"/>
              <a:t>As negative examples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Now, when we say random, we mean the unigram distribution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Spoiler Alert: changing this distribution has quite a significant effect.</a:t>
            </a:r>
          </a:p>
          <a:p>
            <a:endParaRPr lang="en-US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A287F05-FCD8-4F5C-AFF0-93765CD6FDBF}" type="slidenum">
              <a:rPr lang="en-GB" smtClean="0">
                <a:solidFill>
                  <a:prstClr val="black"/>
                </a:solidFill>
                <a:latin typeface="Calibri" panose="020F0502020204030204"/>
                <a:ea typeface=""/>
                <a:cs typeface=""/>
              </a:rPr>
              <a:pPr/>
              <a:t>19</a:t>
            </a:fld>
            <a:endParaRPr lang="en-GB">
              <a:solidFill>
                <a:prstClr val="black"/>
              </a:solidFill>
              <a:latin typeface="Calibri" panose="020F0502020204030204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26123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2pPr>
            <a:lvl3pPr marL="1081164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3pPr>
            <a:lvl4pPr marL="1513629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4pPr>
            <a:lvl5pPr marL="1946095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5pPr>
            <a:lvl6pPr marL="2378560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6pPr>
            <a:lvl7pPr marL="2811026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7pPr>
            <a:lvl8pPr marL="3243491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8pPr>
            <a:lvl9pPr marL="3675957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F9E6D0-DA62-F54A-916F-2A88B954CE98}" type="slidenum">
              <a:rPr lang="en-US" sz="1200" b="0">
                <a:solidFill>
                  <a:schemeClr val="bg1"/>
                </a:solidFill>
              </a:rPr>
              <a:pPr eaLnBrk="1" hangingPunct="1"/>
              <a:t>4</a:t>
            </a:fld>
            <a:endParaRPr lang="en-US" sz="1200" b="0">
              <a:solidFill>
                <a:schemeClr val="bg1"/>
              </a:solidFill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713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2pPr>
            <a:lvl3pPr marL="1081164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3pPr>
            <a:lvl4pPr marL="1513629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4pPr>
            <a:lvl5pPr marL="1946095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5pPr>
            <a:lvl6pPr marL="2378560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6pPr>
            <a:lvl7pPr marL="2811026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7pPr>
            <a:lvl8pPr marL="3243491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8pPr>
            <a:lvl9pPr marL="3675957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F9E6D0-DA62-F54A-916F-2A88B954CE98}" type="slidenum">
              <a:rPr lang="en-US" sz="1200" b="0">
                <a:solidFill>
                  <a:schemeClr val="bg1"/>
                </a:solidFill>
              </a:rPr>
              <a:pPr eaLnBrk="1" hangingPunct="1"/>
              <a:t>5</a:t>
            </a:fld>
            <a:endParaRPr lang="en-US" sz="1200" b="0">
              <a:solidFill>
                <a:schemeClr val="bg1"/>
              </a:solidFill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187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2pPr>
            <a:lvl3pPr marL="1081164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3pPr>
            <a:lvl4pPr marL="1513629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4pPr>
            <a:lvl5pPr marL="1946095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5pPr>
            <a:lvl6pPr marL="2378560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6pPr>
            <a:lvl7pPr marL="2811026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7pPr>
            <a:lvl8pPr marL="3243491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8pPr>
            <a:lvl9pPr marL="3675957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F9E6D0-DA62-F54A-916F-2A88B954CE98}" type="slidenum">
              <a:rPr lang="en-US" sz="1200" b="0">
                <a:solidFill>
                  <a:schemeClr val="bg1"/>
                </a:solidFill>
              </a:rPr>
              <a:pPr eaLnBrk="1" hangingPunct="1"/>
              <a:t>6</a:t>
            </a:fld>
            <a:endParaRPr lang="en-US" sz="1200" b="0">
              <a:solidFill>
                <a:schemeClr val="bg1"/>
              </a:solidFill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649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2pPr>
            <a:lvl3pPr marL="1081164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3pPr>
            <a:lvl4pPr marL="1513629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4pPr>
            <a:lvl5pPr marL="1946095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5pPr>
            <a:lvl6pPr marL="2378560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6pPr>
            <a:lvl7pPr marL="2811026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7pPr>
            <a:lvl8pPr marL="3243491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8pPr>
            <a:lvl9pPr marL="3675957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F9E6D0-DA62-F54A-916F-2A88B954CE98}" type="slidenum">
              <a:rPr lang="en-US" sz="1200" b="0">
                <a:solidFill>
                  <a:schemeClr val="bg1"/>
                </a:solidFill>
              </a:rPr>
              <a:pPr eaLnBrk="1" hangingPunct="1"/>
              <a:t>7</a:t>
            </a:fld>
            <a:endParaRPr lang="en-US" sz="1200" b="0">
              <a:solidFill>
                <a:schemeClr val="bg1"/>
              </a:solidFill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44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2pPr>
            <a:lvl3pPr marL="1081164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3pPr>
            <a:lvl4pPr marL="1513629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4pPr>
            <a:lvl5pPr marL="1946095" indent="-216233" defTabSz="914485" eaLnBrk="0" hangingPunct="0"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5pPr>
            <a:lvl6pPr marL="2378560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6pPr>
            <a:lvl7pPr marL="2811026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7pPr>
            <a:lvl8pPr marL="3243491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8pPr>
            <a:lvl9pPr marL="3675957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sz="11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F9E6D0-DA62-F54A-916F-2A88B954CE98}" type="slidenum">
              <a:rPr lang="en-US" sz="1200" b="0">
                <a:solidFill>
                  <a:schemeClr val="bg1"/>
                </a:solidFill>
              </a:rPr>
              <a:pPr eaLnBrk="1" hangingPunct="1"/>
              <a:t>8</a:t>
            </a:fld>
            <a:endParaRPr lang="en-US" sz="1200" b="0">
              <a:solidFill>
                <a:schemeClr val="bg1"/>
              </a:solidFill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422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we’re going to focus on Skip-Grams</a:t>
            </a:r>
            <a:r>
              <a:rPr lang="en-US" baseline="0" dirty="0" smtClean="0"/>
              <a:t> with Negative Sampling,</a:t>
            </a:r>
          </a:p>
          <a:p>
            <a:r>
              <a:rPr lang="en-US" baseline="0" dirty="0" smtClean="0"/>
              <a:t>Which is considered the state-of-the-art.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A287F05-FCD8-4F5C-AFF0-93765CD6FDBF}" type="slidenum">
              <a:rPr lang="en-GB" smtClean="0">
                <a:solidFill>
                  <a:prstClr val="black"/>
                </a:solidFill>
                <a:latin typeface="Calibri" panose="020F0502020204030204"/>
                <a:ea typeface=""/>
                <a:cs typeface=""/>
              </a:rPr>
              <a:pPr/>
              <a:t>9</a:t>
            </a:fld>
            <a:endParaRPr lang="en-GB">
              <a:solidFill>
                <a:prstClr val="black"/>
              </a:solidFill>
              <a:latin typeface="Calibri" panose="020F0502020204030204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750979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</a:t>
            </a:r>
            <a:r>
              <a:rPr lang="en-US" baseline="0" dirty="0" smtClean="0"/>
              <a:t> how does SGNS work?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say we have this sentence,</a:t>
            </a:r>
          </a:p>
          <a:p>
            <a:r>
              <a:rPr lang="en-US" dirty="0" smtClean="0"/>
              <a:t>(This example was shamelessly taken from Marco </a:t>
            </a:r>
            <a:r>
              <a:rPr lang="en-US" dirty="0" err="1" smtClean="0"/>
              <a:t>Baroni</a:t>
            </a:r>
            <a:r>
              <a:rPr lang="en-US" dirty="0" smtClean="0"/>
              <a:t>)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A287F05-FCD8-4F5C-AFF0-93765CD6FDBF}" type="slidenum">
              <a:rPr lang="en-GB" smtClean="0">
                <a:solidFill>
                  <a:prstClr val="black"/>
                </a:solidFill>
                <a:latin typeface="Calibri" panose="020F0502020204030204"/>
                <a:ea typeface=""/>
                <a:cs typeface=""/>
              </a:rPr>
              <a:pPr/>
              <a:t>11</a:t>
            </a:fld>
            <a:endParaRPr lang="en-GB">
              <a:solidFill>
                <a:prstClr val="black"/>
              </a:solidFill>
              <a:latin typeface="Calibri" panose="020F0502020204030204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40770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we want to understand what a </a:t>
            </a:r>
            <a:r>
              <a:rPr lang="en-US" dirty="0" err="1" smtClean="0"/>
              <a:t>wampimuk</a:t>
            </a:r>
            <a:r>
              <a:rPr lang="en-US" dirty="0" smtClean="0"/>
              <a:t>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A287F05-FCD8-4F5C-AFF0-93765CD6FDBF}" type="slidenum">
              <a:rPr lang="en-GB" smtClean="0">
                <a:solidFill>
                  <a:prstClr val="black"/>
                </a:solidFill>
                <a:latin typeface="Calibri" panose="020F0502020204030204"/>
                <a:ea typeface=""/>
                <a:cs typeface=""/>
              </a:rPr>
              <a:pPr/>
              <a:t>12</a:t>
            </a:fld>
            <a:endParaRPr lang="en-GB">
              <a:solidFill>
                <a:prstClr val="black"/>
              </a:solidFill>
              <a:latin typeface="Calibri" panose="020F0502020204030204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668953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sted-image.png"/>
          <p:cNvPicPr/>
          <p:nvPr/>
        </p:nvPicPr>
        <p:blipFill>
          <a:blip r:embed="rId2">
            <a:alphaModFix amt="10839"/>
            <a:extLst/>
          </a:blip>
          <a:srcRect l="11804" t="22310" b="2478"/>
          <a:stretch>
            <a:fillRect/>
          </a:stretch>
        </p:blipFill>
        <p:spPr>
          <a:xfrm>
            <a:off x="-69850" y="-6276"/>
            <a:ext cx="4680310" cy="3991254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8"/>
          <p:cNvSpPr/>
          <p:nvPr/>
        </p:nvSpPr>
        <p:spPr>
          <a:xfrm>
            <a:off x="260350" y="1973579"/>
            <a:ext cx="8623300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3400">
                <a:solidFill>
                  <a:srgbClr val="2153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215380"/>
                </a:solidFill>
              </a:rPr>
              <a:t>CS6501: </a:t>
            </a:r>
            <a:r>
              <a:rPr lang="en-US" sz="3600" dirty="0" smtClean="0">
                <a:solidFill>
                  <a:srgbClr val="215380"/>
                </a:solidFill>
              </a:rPr>
              <a:t>Vision</a:t>
            </a:r>
            <a:r>
              <a:rPr lang="en-US" sz="3600" baseline="0" dirty="0" smtClean="0">
                <a:solidFill>
                  <a:srgbClr val="215380"/>
                </a:solidFill>
              </a:rPr>
              <a:t> and Language</a:t>
            </a:r>
            <a:endParaRPr sz="3600" dirty="0">
              <a:solidFill>
                <a:srgbClr val="21538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DC1A-3F15-498B-8921-CA2251D19316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F5E7-F3CF-43AF-B4E2-2C01AA081923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96F4-F866-4A2A-8111-D04E87D1DD6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7BF2-58B0-4D3E-9F30-1E659AE2957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613-5301-4BA6-97EA-7DDEF75D3972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25AC-97C4-447B-BBDA-D9F7903AB56C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solidFill>
                  <a:schemeClr val="tx1"/>
                </a:solidFill>
              </a:defRPr>
            </a:lvl1pPr>
            <a:lvl2pPr algn="l">
              <a:defRPr sz="2000" b="0">
                <a:solidFill>
                  <a:schemeClr val="tx1"/>
                </a:solidFill>
              </a:defRPr>
            </a:lvl2pPr>
            <a:lvl3pPr algn="l">
              <a:defRPr sz="2000" b="0">
                <a:solidFill>
                  <a:schemeClr val="tx1"/>
                </a:solidFill>
              </a:defRPr>
            </a:lvl3pPr>
            <a:lvl4pPr algn="l">
              <a:defRPr sz="2000" b="0">
                <a:solidFill>
                  <a:schemeClr val="tx1"/>
                </a:solidFill>
              </a:defRPr>
            </a:lvl4pPr>
            <a:lvl5pPr algn="l">
              <a:defRPr sz="20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solidFill>
                  <a:schemeClr val="tx1"/>
                </a:solidFill>
              </a:defRPr>
            </a:lvl1pPr>
            <a:lvl2pPr algn="l">
              <a:defRPr sz="2000" b="0">
                <a:solidFill>
                  <a:schemeClr val="tx1"/>
                </a:solidFill>
              </a:defRPr>
            </a:lvl2pPr>
            <a:lvl3pPr algn="l">
              <a:defRPr sz="2000" b="0">
                <a:solidFill>
                  <a:schemeClr val="tx1"/>
                </a:solidFill>
              </a:defRPr>
            </a:lvl3pPr>
            <a:lvl4pPr algn="l">
              <a:defRPr sz="2000" b="0">
                <a:solidFill>
                  <a:schemeClr val="tx1"/>
                </a:solidFill>
              </a:defRPr>
            </a:lvl4pPr>
            <a:lvl5pPr algn="l">
              <a:defRPr sz="20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solidFill>
                  <a:schemeClr val="tx1"/>
                </a:solidFill>
              </a:defRPr>
            </a:lvl1pPr>
            <a:lvl2pPr algn="l">
              <a:defRPr sz="2000" b="0">
                <a:solidFill>
                  <a:schemeClr val="tx1"/>
                </a:solidFill>
              </a:defRPr>
            </a:lvl2pPr>
            <a:lvl3pPr algn="l">
              <a:defRPr sz="2000" b="0">
                <a:solidFill>
                  <a:schemeClr val="tx1"/>
                </a:solidFill>
              </a:defRPr>
            </a:lvl3pPr>
            <a:lvl4pPr algn="l">
              <a:defRPr sz="2000" b="0">
                <a:solidFill>
                  <a:schemeClr val="tx1"/>
                </a:solidFill>
              </a:defRPr>
            </a:lvl4pPr>
            <a:lvl5pPr algn="l">
              <a:defRPr sz="20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43704-4C2F-0A40-A52A-DAFAC5B5B055}" type="datetime1">
              <a:rPr lang="en-US"/>
              <a:pPr>
                <a:defRPr/>
              </a:pPr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7AD6-8E16-FA4E-94A5-5194ACC7E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05C3-065D-4928-994F-88E9DCF4F29B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DDA3-D297-42FF-914E-30E0DF8C26C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6ACC-B6F6-4272-BEEC-47D5CA372D63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944A-D244-47BF-B1C6-C46970BBC34F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A2E5-4C5D-47FE-A6D2-65F3F505D6D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4855209"/>
            <a:ext cx="9144001" cy="294641"/>
          </a:xfrm>
          <a:prstGeom prst="rect">
            <a:avLst/>
          </a:prstGeom>
          <a:solidFill>
            <a:srgbClr val="215381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" name="Shape 5"/>
          <p:cNvSpPr/>
          <p:nvPr/>
        </p:nvSpPr>
        <p:spPr>
          <a:xfrm>
            <a:off x="101722" y="4848859"/>
            <a:ext cx="1982915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 dirty="0">
                <a:solidFill>
                  <a:srgbClr val="FFFFFF"/>
                </a:solidFill>
              </a:rPr>
              <a:t>CS6501: </a:t>
            </a:r>
            <a:r>
              <a:rPr lang="en-US" sz="1300" dirty="0" smtClean="0">
                <a:solidFill>
                  <a:srgbClr val="FFFFFF"/>
                </a:solidFill>
              </a:rPr>
              <a:t>Vision and Language</a:t>
            </a:r>
            <a:endParaRPr sz="1300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457200">
        <a:defRPr sz="3300" b="1">
          <a:solidFill>
            <a:srgbClr val="205382"/>
          </a:solidFill>
          <a:latin typeface="+mn-lt"/>
          <a:ea typeface="+mn-ea"/>
          <a:cs typeface="+mn-cs"/>
          <a:sym typeface="Helvetica"/>
        </a:defRPr>
      </a:lvl1pPr>
      <a:lvl2pPr algn="ctr" defTabSz="457200">
        <a:defRPr sz="3300" b="1">
          <a:solidFill>
            <a:srgbClr val="205382"/>
          </a:solidFill>
          <a:latin typeface="+mn-lt"/>
          <a:ea typeface="+mn-ea"/>
          <a:cs typeface="+mn-cs"/>
          <a:sym typeface="Helvetica"/>
        </a:defRPr>
      </a:lvl2pPr>
      <a:lvl3pPr algn="ctr" defTabSz="457200">
        <a:defRPr sz="3300" b="1">
          <a:solidFill>
            <a:srgbClr val="205382"/>
          </a:solidFill>
          <a:latin typeface="+mn-lt"/>
          <a:ea typeface="+mn-ea"/>
          <a:cs typeface="+mn-cs"/>
          <a:sym typeface="Helvetica"/>
        </a:defRPr>
      </a:lvl3pPr>
      <a:lvl4pPr algn="ctr" defTabSz="457200">
        <a:defRPr sz="3300" b="1">
          <a:solidFill>
            <a:srgbClr val="205382"/>
          </a:solidFill>
          <a:latin typeface="+mn-lt"/>
          <a:ea typeface="+mn-ea"/>
          <a:cs typeface="+mn-cs"/>
          <a:sym typeface="Helvetica"/>
        </a:defRPr>
      </a:lvl4pPr>
      <a:lvl5pPr algn="ctr" defTabSz="457200">
        <a:defRPr sz="3300" b="1">
          <a:solidFill>
            <a:srgbClr val="205382"/>
          </a:solidFill>
          <a:latin typeface="+mn-lt"/>
          <a:ea typeface="+mn-ea"/>
          <a:cs typeface="+mn-cs"/>
          <a:sym typeface="Helvetica"/>
        </a:defRPr>
      </a:lvl5pPr>
      <a:lvl6pPr algn="ctr" defTabSz="457200">
        <a:defRPr sz="3300" b="1">
          <a:solidFill>
            <a:srgbClr val="205382"/>
          </a:solidFill>
          <a:latin typeface="+mn-lt"/>
          <a:ea typeface="+mn-ea"/>
          <a:cs typeface="+mn-cs"/>
          <a:sym typeface="Helvetica"/>
        </a:defRPr>
      </a:lvl6pPr>
      <a:lvl7pPr algn="ctr" defTabSz="457200">
        <a:defRPr sz="3300" b="1">
          <a:solidFill>
            <a:srgbClr val="205382"/>
          </a:solidFill>
          <a:latin typeface="+mn-lt"/>
          <a:ea typeface="+mn-ea"/>
          <a:cs typeface="+mn-cs"/>
          <a:sym typeface="Helvetica"/>
        </a:defRPr>
      </a:lvl7pPr>
      <a:lvl8pPr algn="ctr" defTabSz="457200">
        <a:defRPr sz="3300" b="1">
          <a:solidFill>
            <a:srgbClr val="205382"/>
          </a:solidFill>
          <a:latin typeface="+mn-lt"/>
          <a:ea typeface="+mn-ea"/>
          <a:cs typeface="+mn-cs"/>
          <a:sym typeface="Helvetica"/>
        </a:defRPr>
      </a:lvl8pPr>
      <a:lvl9pPr algn="ctr" defTabSz="457200">
        <a:defRPr sz="3300" b="1">
          <a:solidFill>
            <a:srgbClr val="205382"/>
          </a:solidFill>
          <a:latin typeface="+mn-lt"/>
          <a:ea typeface="+mn-ea"/>
          <a:cs typeface="+mn-cs"/>
          <a:sym typeface="Helvetica"/>
        </a:defRPr>
      </a:lvl9pPr>
    </p:titleStyle>
    <p:bodyStyle>
      <a:lvl1pPr algn="ctr" defTabSz="457200">
        <a:lnSpc>
          <a:spcPts val="3000"/>
        </a:lnSpc>
        <a:defRPr sz="2900" b="1">
          <a:solidFill>
            <a:srgbClr val="D88C2A"/>
          </a:solidFill>
          <a:latin typeface="+mn-lt"/>
          <a:ea typeface="+mn-ea"/>
          <a:cs typeface="+mn-cs"/>
          <a:sym typeface="Helvetica"/>
        </a:defRPr>
      </a:lvl1pPr>
      <a:lvl2pPr indent="457200" algn="ctr" defTabSz="457200">
        <a:lnSpc>
          <a:spcPts val="3000"/>
        </a:lnSpc>
        <a:defRPr sz="2900" b="1">
          <a:solidFill>
            <a:srgbClr val="D88C2A"/>
          </a:solidFill>
          <a:latin typeface="+mn-lt"/>
          <a:ea typeface="+mn-ea"/>
          <a:cs typeface="+mn-cs"/>
          <a:sym typeface="Helvetica"/>
        </a:defRPr>
      </a:lvl2pPr>
      <a:lvl3pPr indent="914400" algn="ctr" defTabSz="457200">
        <a:lnSpc>
          <a:spcPts val="3000"/>
        </a:lnSpc>
        <a:defRPr sz="2900" b="1">
          <a:solidFill>
            <a:srgbClr val="D88C2A"/>
          </a:solidFill>
          <a:latin typeface="+mn-lt"/>
          <a:ea typeface="+mn-ea"/>
          <a:cs typeface="+mn-cs"/>
          <a:sym typeface="Helvetica"/>
        </a:defRPr>
      </a:lvl3pPr>
      <a:lvl4pPr indent="1371600" algn="ctr" defTabSz="457200">
        <a:lnSpc>
          <a:spcPts val="3000"/>
        </a:lnSpc>
        <a:defRPr sz="2900" b="1">
          <a:solidFill>
            <a:srgbClr val="D88C2A"/>
          </a:solidFill>
          <a:latin typeface="+mn-lt"/>
          <a:ea typeface="+mn-ea"/>
          <a:cs typeface="+mn-cs"/>
          <a:sym typeface="Helvetica"/>
        </a:defRPr>
      </a:lvl4pPr>
      <a:lvl5pPr indent="1828800" algn="ctr" defTabSz="457200">
        <a:lnSpc>
          <a:spcPts val="3000"/>
        </a:lnSpc>
        <a:defRPr sz="2900" b="1">
          <a:solidFill>
            <a:srgbClr val="D88C2A"/>
          </a:solidFill>
          <a:latin typeface="+mn-lt"/>
          <a:ea typeface="+mn-ea"/>
          <a:cs typeface="+mn-cs"/>
          <a:sym typeface="Helvetica"/>
        </a:defRPr>
      </a:lvl5pPr>
      <a:lvl6pPr indent="2286000" algn="ctr" defTabSz="457200">
        <a:lnSpc>
          <a:spcPts val="3000"/>
        </a:lnSpc>
        <a:defRPr sz="2900" b="1">
          <a:solidFill>
            <a:srgbClr val="D88C2A"/>
          </a:solidFill>
          <a:latin typeface="+mn-lt"/>
          <a:ea typeface="+mn-ea"/>
          <a:cs typeface="+mn-cs"/>
          <a:sym typeface="Helvetica"/>
        </a:defRPr>
      </a:lvl6pPr>
      <a:lvl7pPr indent="2743200" algn="ctr" defTabSz="457200">
        <a:lnSpc>
          <a:spcPts val="3000"/>
        </a:lnSpc>
        <a:defRPr sz="2900" b="1">
          <a:solidFill>
            <a:srgbClr val="D88C2A"/>
          </a:solidFill>
          <a:latin typeface="+mn-lt"/>
          <a:ea typeface="+mn-ea"/>
          <a:cs typeface="+mn-cs"/>
          <a:sym typeface="Helvetica"/>
        </a:defRPr>
      </a:lvl7pPr>
      <a:lvl8pPr indent="3200400" algn="ctr" defTabSz="457200">
        <a:lnSpc>
          <a:spcPts val="3000"/>
        </a:lnSpc>
        <a:defRPr sz="2900" b="1">
          <a:solidFill>
            <a:srgbClr val="D88C2A"/>
          </a:solidFill>
          <a:latin typeface="+mn-lt"/>
          <a:ea typeface="+mn-ea"/>
          <a:cs typeface="+mn-cs"/>
          <a:sym typeface="Helvetica"/>
        </a:defRPr>
      </a:lvl8pPr>
      <a:lvl9pPr indent="3657600" algn="ctr" defTabSz="457200">
        <a:lnSpc>
          <a:spcPts val="3000"/>
        </a:lnSpc>
        <a:defRPr sz="2900" b="1">
          <a:solidFill>
            <a:srgbClr val="D88C2A"/>
          </a:solidFill>
          <a:latin typeface="+mn-lt"/>
          <a:ea typeface="+mn-ea"/>
          <a:cs typeface="+mn-cs"/>
          <a:sym typeface="Helvetica"/>
        </a:defRPr>
      </a:lvl9pPr>
    </p:bodyStyle>
    <p:otherStyle>
      <a:lvl1pPr algn="r" defTabSz="457200">
        <a:defRPr sz="13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3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3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3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3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3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3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3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3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rtl="0"/>
            <a:fld id="{1DEE369F-E1FF-49C5-95F1-F626CB8238E8}" type="datetime1">
              <a:rPr lang="en-GB" kern="1200" smtClean="0">
                <a:solidFill>
                  <a:prstClr val="black">
                    <a:tint val="75000"/>
                  </a:prstClr>
                </a:solidFill>
                <a:ea typeface=""/>
                <a:cs typeface=""/>
              </a:rPr>
              <a:pPr defTabSz="685800" rtl="0"/>
              <a:t>15/02/2017</a:t>
            </a:fld>
            <a:endParaRPr lang="en-GB" kern="1200">
              <a:solidFill>
                <a:prstClr val="black">
                  <a:tint val="75000"/>
                </a:prstClr>
              </a:solidFill>
              <a:ea typeface=""/>
              <a:cs typeface="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rtl="0"/>
            <a:endParaRPr lang="en-GB" kern="1200">
              <a:solidFill>
                <a:prstClr val="black">
                  <a:tint val="75000"/>
                </a:prstClr>
              </a:solidFill>
              <a:ea typeface=""/>
              <a:cs typeface="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rtl="0"/>
            <a:fld id="{7F92B3FB-2F82-4CB9-93A4-1640FC20E3CE}" type="slidenum">
              <a:rPr lang="en-GB" kern="1200" smtClean="0">
                <a:solidFill>
                  <a:prstClr val="black">
                    <a:tint val="75000"/>
                  </a:prstClr>
                </a:solidFill>
                <a:ea typeface=""/>
                <a:cs typeface=""/>
              </a:rPr>
              <a:pPr defTabSz="685800" rtl="0"/>
              <a:t>‹#›</a:t>
            </a:fld>
            <a:endParaRPr lang="en-GB" kern="1200">
              <a:solidFill>
                <a:prstClr val="black">
                  <a:tint val="75000"/>
                </a:prstClr>
              </a:solidFill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2434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2.png"/><Relationship Id="rId3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10.png"/><Relationship Id="rId5" Type="http://schemas.openxmlformats.org/officeDocument/2006/relationships/image" Target="../media/image120.png"/><Relationship Id="rId6" Type="http://schemas.openxmlformats.org/officeDocument/2006/relationships/image" Target="../media/image130.png"/><Relationship Id="rId7" Type="http://schemas.openxmlformats.org/officeDocument/2006/relationships/image" Target="../media/image30.png"/><Relationship Id="rId8" Type="http://schemas.openxmlformats.org/officeDocument/2006/relationships/image" Target="../media/image150.png"/><Relationship Id="rId9" Type="http://schemas.openxmlformats.org/officeDocument/2006/relationships/image" Target="../media/image160.png"/><Relationship Id="rId10" Type="http://schemas.openxmlformats.org/officeDocument/2006/relationships/image" Target="../media/image17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2259209" y="2592070"/>
            <a:ext cx="4625624" cy="754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300">
                <a:solidFill>
                  <a:srgbClr val="2153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300" dirty="0" smtClean="0">
                <a:solidFill>
                  <a:srgbClr val="215380"/>
                </a:solidFill>
              </a:rPr>
              <a:t>Word </a:t>
            </a:r>
            <a:r>
              <a:rPr lang="en-US" sz="4300" dirty="0" err="1" smtClean="0">
                <a:solidFill>
                  <a:srgbClr val="215380"/>
                </a:solidFill>
              </a:rPr>
              <a:t>Embeddings</a:t>
            </a:r>
            <a:endParaRPr sz="4300" dirty="0">
              <a:solidFill>
                <a:srgbClr val="21538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5579" y="2237874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Embeddings</a:t>
            </a:r>
            <a:r>
              <a:rPr lang="en-US" dirty="0" smtClean="0"/>
              <a:t> capture relational meaning!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52550"/>
                <a:ext cx="8686800" cy="33337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vector(</a:t>
                </a:r>
                <a:r>
                  <a:rPr lang="en-US" i="1" dirty="0"/>
                  <a:t>‘king’</a:t>
                </a:r>
                <a:r>
                  <a:rPr lang="en-US" dirty="0"/>
                  <a:t>) - vector(</a:t>
                </a:r>
                <a:r>
                  <a:rPr lang="en-US" i="1" dirty="0"/>
                  <a:t>‘man’</a:t>
                </a:r>
                <a:r>
                  <a:rPr lang="en-US" dirty="0"/>
                  <a:t>) + vector(</a:t>
                </a:r>
                <a:r>
                  <a:rPr lang="en-US" i="1" dirty="0"/>
                  <a:t>‘woman’</a:t>
                </a:r>
                <a:r>
                  <a:rPr lang="en-US" dirty="0"/>
                  <a:t>)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vector(‘queen’)</a:t>
                </a:r>
              </a:p>
              <a:p>
                <a:pPr marL="0" indent="0">
                  <a:buNone/>
                </a:pPr>
                <a:r>
                  <a:rPr lang="en-US" dirty="0"/>
                  <a:t>vector(</a:t>
                </a:r>
                <a:r>
                  <a:rPr lang="en-US" i="1" dirty="0"/>
                  <a:t>‘Paris’</a:t>
                </a:r>
                <a:r>
                  <a:rPr lang="en-US" dirty="0"/>
                  <a:t>) - vector(</a:t>
                </a:r>
                <a:r>
                  <a:rPr lang="en-US" i="1" dirty="0"/>
                  <a:t>‘France’</a:t>
                </a:r>
                <a:r>
                  <a:rPr lang="en-US" dirty="0"/>
                  <a:t>) + vector(</a:t>
                </a:r>
                <a:r>
                  <a:rPr lang="en-US" i="1" dirty="0"/>
                  <a:t>‘Italy’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en-US" dirty="0" smtClean="0"/>
                  <a:t> vector(‘Rome’)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52550"/>
                <a:ext cx="8686800" cy="3333750"/>
              </a:xfrm>
              <a:blipFill rotWithShape="0">
                <a:blip r:embed="rId2"/>
                <a:stretch>
                  <a:fillRect l="-1053" t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43" y="2318802"/>
            <a:ext cx="6312031" cy="22477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70847" y="4700710"/>
            <a:ext cx="2138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1200" dirty="0" smtClean="0">
                <a:solidFill>
                  <a:prstClr val="black"/>
                </a:solidFill>
                <a:ea typeface=""/>
                <a:cs typeface=""/>
              </a:rPr>
              <a:t>Slide by Dan </a:t>
            </a:r>
            <a:r>
              <a:rPr lang="en-US" kern="1200" dirty="0" err="1" smtClean="0">
                <a:solidFill>
                  <a:prstClr val="black"/>
                </a:solidFill>
                <a:ea typeface=""/>
                <a:cs typeface=""/>
              </a:rPr>
              <a:t>Jurafsky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Skip-Grams with Negative Sampling (SGNS)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Marco saw a furry little </a:t>
            </a:r>
            <a:r>
              <a:rPr lang="en-US" dirty="0" err="1" smtClean="0"/>
              <a:t>wampimuk</a:t>
            </a:r>
            <a:r>
              <a:rPr lang="en-US" dirty="0" smtClean="0"/>
              <a:t> hiding in the tree.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714000" y="4168226"/>
            <a:ext cx="2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685800" rtl="0"/>
            <a:r>
              <a:rPr lang="en-GB" kern="1200" dirty="0" smtClean="0">
                <a:solidFill>
                  <a:prstClr val="black"/>
                </a:solidFill>
                <a:ea typeface=""/>
                <a:cs typeface=""/>
              </a:rPr>
              <a:t>“word2vec Explained…”</a:t>
            </a:r>
          </a:p>
          <a:p>
            <a:pPr algn="l" defTabSz="685800" rtl="0"/>
            <a:r>
              <a:rPr lang="en-US" kern="1200" dirty="0" smtClean="0">
                <a:solidFill>
                  <a:prstClr val="black"/>
                </a:solidFill>
                <a:ea typeface=""/>
                <a:cs typeface=""/>
              </a:rPr>
              <a:t>Goldberg &amp; Levy, </a:t>
            </a:r>
            <a:r>
              <a:rPr lang="en-US" kern="1200" dirty="0" err="1" smtClean="0">
                <a:solidFill>
                  <a:prstClr val="black"/>
                </a:solidFill>
                <a:ea typeface=""/>
                <a:cs typeface=""/>
              </a:rPr>
              <a:t>arXiv</a:t>
            </a:r>
            <a:r>
              <a:rPr lang="en-US" kern="1200" dirty="0" smtClean="0">
                <a:solidFill>
                  <a:prstClr val="black"/>
                </a:solidFill>
                <a:ea typeface=""/>
                <a:cs typeface=""/>
              </a:rPr>
              <a:t> 2014</a:t>
            </a:r>
            <a:endParaRPr lang="en-GB" kern="1200" dirty="0">
              <a:solidFill>
                <a:prstClr val="black"/>
              </a:solidFill>
              <a:ea typeface=""/>
              <a:cs typeface="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92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Skip-Grams with Negative Sampling (SGNS)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Marco saw a furry little </a:t>
            </a:r>
            <a:r>
              <a:rPr lang="en-US" dirty="0" err="1" smtClean="0">
                <a:solidFill>
                  <a:schemeClr val="accent5"/>
                </a:solidFill>
              </a:rPr>
              <a:t>wampimuk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hiding in the tree.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714000" y="4220170"/>
            <a:ext cx="2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685800" rtl="0"/>
            <a:r>
              <a:rPr lang="en-GB" kern="1200" dirty="0" smtClean="0">
                <a:solidFill>
                  <a:prstClr val="black"/>
                </a:solidFill>
                <a:ea typeface=""/>
                <a:cs typeface=""/>
              </a:rPr>
              <a:t>“word2vec Explained…”</a:t>
            </a:r>
          </a:p>
          <a:p>
            <a:pPr algn="l" defTabSz="685800" rtl="0"/>
            <a:r>
              <a:rPr lang="en-US" kern="1200" dirty="0" smtClean="0">
                <a:solidFill>
                  <a:prstClr val="black"/>
                </a:solidFill>
                <a:ea typeface=""/>
                <a:cs typeface=""/>
              </a:rPr>
              <a:t>Goldberg &amp; Levy, </a:t>
            </a:r>
            <a:r>
              <a:rPr lang="en-US" kern="1200" dirty="0" err="1" smtClean="0">
                <a:solidFill>
                  <a:prstClr val="black"/>
                </a:solidFill>
                <a:ea typeface=""/>
                <a:cs typeface=""/>
              </a:rPr>
              <a:t>arXiv</a:t>
            </a:r>
            <a:r>
              <a:rPr lang="en-US" kern="1200" dirty="0" smtClean="0">
                <a:solidFill>
                  <a:prstClr val="black"/>
                </a:solidFill>
                <a:ea typeface=""/>
                <a:cs typeface=""/>
              </a:rPr>
              <a:t> 2014</a:t>
            </a:r>
            <a:endParaRPr lang="en-GB" kern="1200" dirty="0">
              <a:solidFill>
                <a:prstClr val="black"/>
              </a:solidFill>
              <a:ea typeface=""/>
              <a:cs typeface="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98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634" y="0"/>
            <a:ext cx="7886700" cy="994172"/>
          </a:xfrm>
        </p:spPr>
        <p:txBody>
          <a:bodyPr/>
          <a:lstStyle/>
          <a:p>
            <a:r>
              <a:rPr lang="en-US" dirty="0" smtClean="0"/>
              <a:t>Skip-Grams with Negative Sampling (SGNS)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34" y="1095375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Marco saw a </a:t>
            </a:r>
            <a:r>
              <a:rPr lang="en-US" dirty="0" smtClean="0">
                <a:solidFill>
                  <a:schemeClr val="accent2"/>
                </a:solidFill>
              </a:rPr>
              <a:t>furry little </a:t>
            </a:r>
            <a:r>
              <a:rPr lang="en-US" dirty="0" err="1" smtClean="0">
                <a:solidFill>
                  <a:schemeClr val="accent5"/>
                </a:solidFill>
              </a:rPr>
              <a:t>wampimuk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hiding in </a:t>
            </a:r>
            <a:r>
              <a:rPr lang="en-US" dirty="0" smtClean="0"/>
              <a:t>the tree.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words</a:t>
            </a:r>
            <a:r>
              <a:rPr lang="en-US" b="1" dirty="0" smtClean="0"/>
              <a:t>			</a:t>
            </a:r>
            <a:r>
              <a:rPr lang="en-US" b="1" u="sng" dirty="0" smtClean="0"/>
              <a:t>contexts</a:t>
            </a:r>
          </a:p>
          <a:p>
            <a:pPr marL="0" indent="0">
              <a:buNone/>
            </a:pPr>
            <a:r>
              <a:rPr lang="en-US" dirty="0" err="1" smtClean="0"/>
              <a:t>wampimuk</a:t>
            </a:r>
            <a:r>
              <a:rPr lang="en-US" dirty="0" smtClean="0"/>
              <a:t>		furry</a:t>
            </a:r>
          </a:p>
          <a:p>
            <a:pPr marL="0" indent="0">
              <a:buNone/>
            </a:pPr>
            <a:r>
              <a:rPr lang="en-US" dirty="0" err="1" smtClean="0"/>
              <a:t>wampimuk</a:t>
            </a:r>
            <a:r>
              <a:rPr lang="en-US" dirty="0" smtClean="0"/>
              <a:t>		little</a:t>
            </a:r>
            <a:endParaRPr lang="en-GB" dirty="0" smtClean="0"/>
          </a:p>
          <a:p>
            <a:pPr marL="0" indent="0">
              <a:buNone/>
            </a:pPr>
            <a:r>
              <a:rPr lang="en-US" dirty="0" err="1" smtClean="0"/>
              <a:t>wampimuk</a:t>
            </a:r>
            <a:r>
              <a:rPr lang="en-US" dirty="0" smtClean="0"/>
              <a:t>		hiding</a:t>
            </a:r>
            <a:endParaRPr lang="en-GB" dirty="0" smtClean="0"/>
          </a:p>
          <a:p>
            <a:pPr marL="0" indent="0">
              <a:buNone/>
            </a:pPr>
            <a:r>
              <a:rPr lang="en-US" dirty="0" err="1" smtClean="0"/>
              <a:t>wampimuk</a:t>
            </a:r>
            <a:r>
              <a:rPr lang="en-US" dirty="0" smtClean="0"/>
              <a:t>		in</a:t>
            </a:r>
            <a:endParaRPr lang="en-GB" dirty="0" smtClean="0"/>
          </a:p>
          <a:p>
            <a:pPr marL="0" indent="0">
              <a:buNone/>
            </a:pPr>
            <a:r>
              <a:rPr lang="en-US" dirty="0" smtClean="0"/>
              <a:t>…			…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600984" y="4327317"/>
            <a:ext cx="2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685800" rtl="0"/>
            <a:r>
              <a:rPr lang="en-GB" kern="1200" dirty="0" smtClean="0">
                <a:solidFill>
                  <a:prstClr val="black"/>
                </a:solidFill>
                <a:ea typeface=""/>
                <a:cs typeface=""/>
              </a:rPr>
              <a:t>“word2vec Explained…”</a:t>
            </a:r>
          </a:p>
          <a:p>
            <a:pPr algn="l" defTabSz="685800" rtl="0"/>
            <a:r>
              <a:rPr lang="en-US" kern="1200" dirty="0" smtClean="0">
                <a:solidFill>
                  <a:prstClr val="black"/>
                </a:solidFill>
                <a:ea typeface=""/>
                <a:cs typeface=""/>
              </a:rPr>
              <a:t>Goldberg &amp; Levy, </a:t>
            </a:r>
            <a:r>
              <a:rPr lang="en-US" kern="1200" dirty="0" err="1" smtClean="0">
                <a:solidFill>
                  <a:prstClr val="black"/>
                </a:solidFill>
                <a:ea typeface=""/>
                <a:cs typeface=""/>
              </a:rPr>
              <a:t>arXiv</a:t>
            </a:r>
            <a:r>
              <a:rPr lang="en-US" kern="1200" dirty="0" smtClean="0">
                <a:solidFill>
                  <a:prstClr val="black"/>
                </a:solidFill>
                <a:ea typeface=""/>
                <a:cs typeface=""/>
              </a:rPr>
              <a:t> 2014</a:t>
            </a:r>
            <a:endParaRPr lang="en-GB" kern="1200" dirty="0">
              <a:solidFill>
                <a:prstClr val="black"/>
              </a:solidFill>
              <a:ea typeface=""/>
              <a:cs typeface="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3666984" y="1886156"/>
            <a:ext cx="810000" cy="2295000"/>
          </a:xfrm>
          <a:prstGeom prst="rightBrace">
            <a:avLst>
              <a:gd name="adj1" fmla="val 4533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 rtl="0"/>
            <a:endParaRPr lang="en-GB" kern="120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76984" y="2831156"/>
                <a:ext cx="136936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defTabSz="685800" rtl="0"/>
                <a:r>
                  <a:rPr lang="en-US" sz="2100" kern="1200" dirty="0">
                    <a:solidFill>
                      <a:prstClr val="black"/>
                    </a:solidFill>
                    <a:ea typeface=""/>
                    <a:cs typeface="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i="1" kern="12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"/>
                        <a:cs typeface=""/>
                      </a:rPr>
                      <m:t>𝐷</m:t>
                    </m:r>
                  </m:oMath>
                </a14:m>
                <a:r>
                  <a:rPr lang="en-GB" sz="2100" kern="1200" dirty="0">
                    <a:solidFill>
                      <a:prstClr val="black"/>
                    </a:solidFill>
                    <a:ea typeface=""/>
                    <a:cs typeface=""/>
                  </a:rPr>
                  <a:t> (data)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984" y="2831156"/>
                <a:ext cx="1369366" cy="415498"/>
              </a:xfrm>
              <a:prstGeom prst="rect">
                <a:avLst/>
              </a:prstGeom>
              <a:blipFill rotWithShape="0">
                <a:blip r:embed="rId3"/>
                <a:stretch>
                  <a:fillRect t="-8696" b="-27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44934" y="4493419"/>
            <a:ext cx="2057400" cy="273844"/>
          </a:xfrm>
        </p:spPr>
        <p:txBody>
          <a:bodyPr/>
          <a:lstStyle/>
          <a:p>
            <a:fld id="{7F92B3FB-2F82-4CB9-93A4-1640FC20E3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44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</p:spPr>
        <p:txBody>
          <a:bodyPr/>
          <a:lstStyle/>
          <a:p>
            <a:r>
              <a:rPr lang="en-US" dirty="0" smtClean="0"/>
              <a:t>Skip-Grams with Negative Sampling (SGNS)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95375"/>
                <a:ext cx="7886700" cy="3263504"/>
              </a:xfrm>
            </p:spPr>
            <p:txBody>
              <a:bodyPr/>
              <a:lstStyle/>
              <a:p>
                <a:r>
                  <a:rPr lang="en-US" dirty="0" smtClean="0"/>
                  <a:t>SGNS finds a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GB" dirty="0" smtClean="0"/>
                  <a:t> for each word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 smtClean="0"/>
                  <a:t> in our vocabulary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r>
                  <a:rPr lang="en-US" dirty="0" smtClean="0"/>
                  <a:t>Each such vector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latent dimensions (e.g.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Effectively, it learns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whose rows 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b="1" dirty="0" smtClean="0"/>
                  <a:t>Key point:</a:t>
                </a:r>
                <a:r>
                  <a:rPr lang="en-US" dirty="0" smtClean="0"/>
                  <a:t> it also learns a similar auxiliary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of context vectors</a:t>
                </a:r>
              </a:p>
              <a:p>
                <a:r>
                  <a:rPr lang="en-US" dirty="0" smtClean="0"/>
                  <a:t>In fact, each word has two embeddings</a:t>
                </a:r>
                <a:endParaRPr lang="en-US" dirty="0"/>
              </a:p>
              <a:p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95375"/>
                <a:ext cx="7886700" cy="3263504"/>
              </a:xfrm>
              <a:blipFill rotWithShape="0">
                <a:blip r:embed="rId3"/>
                <a:stretch>
                  <a:fillRect l="-773" t="-2243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714000" y="4327317"/>
            <a:ext cx="2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685800" rtl="0"/>
            <a:r>
              <a:rPr lang="en-GB" kern="1200" dirty="0" smtClean="0">
                <a:solidFill>
                  <a:prstClr val="black"/>
                </a:solidFill>
                <a:ea typeface=""/>
                <a:cs typeface=""/>
              </a:rPr>
              <a:t>“word2vec Explained…”</a:t>
            </a:r>
          </a:p>
          <a:p>
            <a:pPr algn="l" defTabSz="685800" rtl="0"/>
            <a:r>
              <a:rPr lang="en-US" kern="1200" dirty="0" smtClean="0">
                <a:solidFill>
                  <a:prstClr val="black"/>
                </a:solidFill>
                <a:ea typeface=""/>
                <a:cs typeface=""/>
              </a:rPr>
              <a:t>Goldberg &amp; Levy, </a:t>
            </a:r>
            <a:r>
              <a:rPr lang="en-US" kern="1200" dirty="0" err="1" smtClean="0">
                <a:solidFill>
                  <a:prstClr val="black"/>
                </a:solidFill>
                <a:ea typeface=""/>
                <a:cs typeface=""/>
              </a:rPr>
              <a:t>arXiv</a:t>
            </a:r>
            <a:r>
              <a:rPr lang="en-US" kern="1200" dirty="0" smtClean="0">
                <a:solidFill>
                  <a:prstClr val="black"/>
                </a:solidFill>
                <a:ea typeface=""/>
                <a:cs typeface=""/>
              </a:rPr>
              <a:t> 2014</a:t>
            </a:r>
            <a:endParaRPr lang="en-GB" kern="1200" dirty="0">
              <a:solidFill>
                <a:prstClr val="black"/>
              </a:solidFill>
              <a:ea typeface=""/>
              <a:cs typeface="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1835" y="2996453"/>
            <a:ext cx="863165" cy="1589703"/>
            <a:chOff x="469113" y="4360397"/>
            <a:chExt cx="1150887" cy="21196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900000" y="4680000"/>
                  <a:ext cx="720000" cy="1800000"/>
                </a:xfrm>
                <a:prstGeom prst="rect">
                  <a:avLst/>
                </a:prstGeom>
                <a:pattFill prst="lgGrid">
                  <a:fgClr>
                    <a:schemeClr val="accent5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i="1" kern="12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GB" sz="2100" kern="12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000" y="4680000"/>
                  <a:ext cx="720000" cy="18000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900000" y="4360397"/>
                  <a:ext cx="720000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 defTabSz="685800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"/>
                            <a:cs typeface=""/>
                          </a:rPr>
                          <m:t>𝑑</m:t>
                        </m:r>
                      </m:oMath>
                    </m:oMathPara>
                  </a14:m>
                  <a:endParaRPr lang="en-GB" kern="1200" dirty="0">
                    <a:solidFill>
                      <a:prstClr val="black"/>
                    </a:solidFill>
                    <a:ea typeface=""/>
                    <a:cs typeface="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000" y="4360397"/>
                  <a:ext cx="7200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 rot="16200000">
                  <a:off x="-184665" y="5333780"/>
                  <a:ext cx="1800000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 defTabSz="685800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kern="1200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"/>
                                <a:cs typeface=""/>
                              </a:rPr>
                            </m:ctrlPr>
                          </m:sSubPr>
                          <m:e>
                            <m:r>
                              <a:rPr lang="en-US" i="1" kern="12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"/>
                                <a:cs typeface="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 kern="12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"/>
                                <a:cs typeface=""/>
                              </a:rPr>
                              <m:t>𝑊</m:t>
                            </m:r>
                          </m:sub>
                        </m:sSub>
                      </m:oMath>
                    </m:oMathPara>
                  </a14:m>
                  <a:endParaRPr lang="en-GB" kern="1200" dirty="0">
                    <a:solidFill>
                      <a:prstClr val="black"/>
                    </a:solidFill>
                    <a:ea typeface=""/>
                    <a:cs typeface="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184666" y="5395334"/>
                  <a:ext cx="180000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648000" y="3302060"/>
            <a:ext cx="4398516" cy="646331"/>
            <a:chOff x="864000" y="4767873"/>
            <a:chExt cx="5864688" cy="861775"/>
          </a:xfrm>
        </p:grpSpPr>
        <p:sp>
          <p:nvSpPr>
            <p:cNvPr id="8" name="Rectangle 7"/>
            <p:cNvSpPr/>
            <p:nvPr/>
          </p:nvSpPr>
          <p:spPr>
            <a:xfrm>
              <a:off x="864000" y="4860000"/>
              <a:ext cx="792000" cy="18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rtl="0"/>
              <a:endParaRPr lang="en-GB" kern="12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656000" y="4950000"/>
              <a:ext cx="72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471999" y="4767873"/>
                  <a:ext cx="4256689" cy="861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 defTabSz="685800" rtl="0"/>
                  <a14:m>
                    <m:oMath xmlns:m="http://schemas.openxmlformats.org/officeDocument/2006/math">
                      <m:r>
                        <a:rPr lang="en-US" i="1" kern="1200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"/>
                          <a:cs typeface=""/>
                        </a:rPr>
                        <m:t>𝑤</m:t>
                      </m:r>
                    </m:oMath>
                  </a14:m>
                  <a:r>
                    <a:rPr lang="en-GB" kern="1200" dirty="0" smtClean="0">
                      <a:solidFill>
                        <a:prstClr val="black"/>
                      </a:solidFill>
                      <a:ea typeface=""/>
                      <a:cs typeface=""/>
                    </a:rPr>
                    <a:t>:</a:t>
                  </a:r>
                  <a:r>
                    <a:rPr lang="en-GB" kern="1200" dirty="0" err="1" smtClean="0">
                      <a:solidFill>
                        <a:prstClr val="black"/>
                      </a:solidFill>
                      <a:ea typeface=""/>
                      <a:cs typeface=""/>
                    </a:rPr>
                    <a:t>wampimuk</a:t>
                  </a:r>
                  <a:r>
                    <a:rPr lang="en-GB" kern="1200" dirty="0" smtClean="0">
                      <a:solidFill>
                        <a:prstClr val="black"/>
                      </a:solidFill>
                      <a:ea typeface=""/>
                      <a:cs typeface="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kern="12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"/>
                          <a:cs typeface=""/>
                        </a:rPr>
                        <m:t>=</m:t>
                      </m:r>
                      <m:r>
                        <a:rPr lang="en-US" i="1" kern="12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"/>
                          <a:cs typeface=""/>
                        </a:rPr>
                        <m:t>(−3.1, 4.15, 9.2, −6.5,…)</m:t>
                      </m:r>
                    </m:oMath>
                  </a14:m>
                  <a:endParaRPr lang="en-GB" kern="1200" dirty="0">
                    <a:solidFill>
                      <a:prstClr val="black"/>
                    </a:solidFill>
                    <a:ea typeface=""/>
                    <a:cs typeface="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1999" y="4767873"/>
                  <a:ext cx="4256689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5211833" y="2996453"/>
            <a:ext cx="863165" cy="1589703"/>
            <a:chOff x="6949113" y="4360397"/>
            <a:chExt cx="1150887" cy="21196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380000" y="4680000"/>
                  <a:ext cx="720000" cy="1800000"/>
                </a:xfrm>
                <a:prstGeom prst="rect">
                  <a:avLst/>
                </a:prstGeom>
                <a:pattFill prst="lgGrid">
                  <a:fgClr>
                    <a:schemeClr val="accent2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i="1" kern="12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GB" sz="2100" kern="12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000" y="4680000"/>
                  <a:ext cx="720000" cy="180000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 rot="16200000">
                  <a:off x="6295335" y="5333780"/>
                  <a:ext cx="1800000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 defTabSz="685800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kern="1200" smtClean="0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"/>
                                <a:cs typeface=""/>
                              </a:rPr>
                            </m:ctrlPr>
                          </m:sSubPr>
                          <m:e>
                            <m:r>
                              <a:rPr lang="en-US" i="1" kern="12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"/>
                                <a:cs typeface="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 kern="12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"/>
                                <a:cs typeface="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GB" kern="1200" dirty="0">
                    <a:solidFill>
                      <a:prstClr val="black"/>
                    </a:solidFill>
                    <a:ea typeface=""/>
                    <a:cs typeface="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295334" y="5395334"/>
                  <a:ext cx="1800000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380000" y="4360397"/>
                  <a:ext cx="720000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 defTabSz="685800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"/>
                            <a:cs typeface=""/>
                          </a:rPr>
                          <m:t>𝑑</m:t>
                        </m:r>
                      </m:oMath>
                    </m:oMathPara>
                  </a14:m>
                  <a:endParaRPr lang="en-GB" kern="1200" dirty="0">
                    <a:solidFill>
                      <a:prstClr val="black"/>
                    </a:solidFill>
                    <a:ea typeface=""/>
                    <a:cs typeface="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000" y="4360397"/>
                  <a:ext cx="72000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1854000" y="4243944"/>
            <a:ext cx="4248000" cy="646331"/>
            <a:chOff x="2472000" y="6023720"/>
            <a:chExt cx="5664000" cy="861775"/>
          </a:xfrm>
        </p:grpSpPr>
        <p:sp>
          <p:nvSpPr>
            <p:cNvPr id="16" name="Rectangle 15"/>
            <p:cNvSpPr/>
            <p:nvPr/>
          </p:nvSpPr>
          <p:spPr>
            <a:xfrm>
              <a:off x="7344000" y="6120000"/>
              <a:ext cx="792000" cy="18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rtl="0"/>
              <a:endParaRPr lang="en-GB" kern="1200">
                <a:solidFill>
                  <a:prstClr val="white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624000" y="6208386"/>
              <a:ext cx="72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472000" y="6023720"/>
                  <a:ext cx="4256689" cy="861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 defTabSz="685800" rtl="0"/>
                  <a14:m>
                    <m:oMath xmlns:m="http://schemas.openxmlformats.org/officeDocument/2006/math">
                      <m:r>
                        <a:rPr lang="en-US" i="1" kern="1200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"/>
                          <a:cs typeface=""/>
                        </a:rPr>
                        <m:t>𝑐</m:t>
                      </m:r>
                    </m:oMath>
                  </a14:m>
                  <a:r>
                    <a:rPr lang="en-GB" kern="1200" dirty="0" smtClean="0">
                      <a:solidFill>
                        <a:prstClr val="black"/>
                      </a:solidFill>
                      <a:ea typeface=""/>
                      <a:cs typeface=""/>
                    </a:rPr>
                    <a:t>:wampimuk </a:t>
                  </a:r>
                  <a14:m>
                    <m:oMath xmlns:m="http://schemas.openxmlformats.org/officeDocument/2006/math">
                      <m:r>
                        <a:rPr lang="en-US" kern="12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"/>
                          <a:cs typeface=""/>
                        </a:rPr>
                        <m:t>=</m:t>
                      </m:r>
                      <m:r>
                        <a:rPr lang="en-US" i="1" kern="12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"/>
                          <a:cs typeface=""/>
                        </a:rPr>
                        <m:t>(−5.6, 2.95, 1.4, −1.3,…)</m:t>
                      </m:r>
                    </m:oMath>
                  </a14:m>
                  <a:endParaRPr lang="en-GB" kern="1200" dirty="0">
                    <a:solidFill>
                      <a:prstClr val="black"/>
                    </a:solidFill>
                    <a:ea typeface=""/>
                    <a:cs typeface="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2000" y="6023720"/>
                  <a:ext cx="4256689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94650" y="3715295"/>
                <a:ext cx="187335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defTabSz="685800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"/>
                          <a:cs typeface=""/>
                        </a:rPr>
                        <m:t>≠</m:t>
                      </m:r>
                    </m:oMath>
                  </m:oMathPara>
                </a14:m>
                <a:endParaRPr lang="en-GB" sz="2100" kern="1200" dirty="0">
                  <a:solidFill>
                    <a:prstClr val="black"/>
                  </a:solidFill>
                  <a:ea typeface=""/>
                  <a:cs typeface="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650" y="3715295"/>
                <a:ext cx="1873350" cy="41549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7950" y="4493419"/>
            <a:ext cx="2057400" cy="273844"/>
          </a:xfrm>
        </p:spPr>
        <p:txBody>
          <a:bodyPr/>
          <a:lstStyle/>
          <a:p>
            <a:fld id="{7F92B3FB-2F82-4CB9-93A4-1640FC20E3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3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 Objective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30977" y="1719398"/>
                <a:ext cx="5624040" cy="1298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is-IS" sz="28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𝑚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≤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≤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𝑚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≠0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|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977" y="1719398"/>
                <a:ext cx="5624040" cy="12982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0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 Objective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044558" y="2221344"/>
                <a:ext cx="5250094" cy="11741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𝑐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32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latin typeface="Cambria Math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is-IS" sz="32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charset="0"/>
                                </a:rPr>
                                <m:t>exp</m:t>
                              </m:r>
                              <m:r>
                                <a:rPr lang="en-US" sz="3200" i="1">
                                  <a:latin typeface="Cambria Math" charset="0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lang="en-US" sz="32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charset="0"/>
                                </a:rPr>
                                <m:t>𝑐</m:t>
                              </m:r>
                              <m:r>
                                <a:rPr lang="en-US" sz="3200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558" y="2221344"/>
                <a:ext cx="5250094" cy="11741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87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Skip-Grams with Negative Sampling (SGNS)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>
              <a:ln w="9525">
                <a:solidFill>
                  <a:schemeClr val="accent5"/>
                </a:solidFill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Maximize: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was </a:t>
                </a:r>
                <a:r>
                  <a:rPr lang="en-US" b="1" dirty="0" smtClean="0">
                    <a:solidFill>
                      <a:schemeClr val="accent5"/>
                    </a:solidFill>
                  </a:rPr>
                  <a:t>observed</a:t>
                </a:r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1" u="sng" dirty="0" smtClean="0"/>
              </a:p>
              <a:p>
                <a:pPr marL="0" indent="0">
                  <a:buNone/>
                </a:pPr>
                <a:r>
                  <a:rPr lang="en-US" b="1" u="sng" dirty="0" smtClean="0"/>
                  <a:t>words</a:t>
                </a:r>
                <a:r>
                  <a:rPr lang="en-US" b="1" dirty="0"/>
                  <a:t>			</a:t>
                </a:r>
                <a:r>
                  <a:rPr lang="en-US" b="1" u="sng" dirty="0"/>
                  <a:t>contexts</a:t>
                </a:r>
              </a:p>
              <a:p>
                <a:pPr marL="0" indent="0">
                  <a:buNone/>
                </a:pPr>
                <a:r>
                  <a:rPr lang="en-US" dirty="0" err="1"/>
                  <a:t>wampimuk</a:t>
                </a:r>
                <a:r>
                  <a:rPr lang="en-US" dirty="0"/>
                  <a:t>		furry</a:t>
                </a:r>
              </a:p>
              <a:p>
                <a:pPr marL="0" indent="0">
                  <a:buNone/>
                </a:pPr>
                <a:r>
                  <a:rPr lang="en-US" dirty="0" err="1"/>
                  <a:t>wampimuk</a:t>
                </a:r>
                <a:r>
                  <a:rPr lang="en-US" dirty="0"/>
                  <a:t>		little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US" dirty="0" err="1"/>
                  <a:t>wampimuk</a:t>
                </a:r>
                <a:r>
                  <a:rPr lang="en-US" dirty="0"/>
                  <a:t>		hiding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US" dirty="0" err="1"/>
                  <a:t>wampimuk</a:t>
                </a:r>
                <a:r>
                  <a:rPr lang="en-US" dirty="0"/>
                  <a:t>		</a:t>
                </a:r>
                <a:r>
                  <a:rPr lang="en-US" dirty="0" smtClean="0"/>
                  <a:t>in</a:t>
                </a:r>
                <a:endParaRPr lang="en-GB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1030" t="-542"/>
                </a:stretch>
              </a:blipFill>
              <a:ln w="9525">
                <a:solidFill>
                  <a:schemeClr val="accent5"/>
                </a:solidFill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714000" y="4280893"/>
            <a:ext cx="2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685800" rtl="0"/>
            <a:r>
              <a:rPr lang="en-GB" kern="1200" dirty="0" smtClean="0">
                <a:solidFill>
                  <a:prstClr val="black"/>
                </a:solidFill>
                <a:ea typeface=""/>
                <a:cs typeface=""/>
              </a:rPr>
              <a:t>“word2vec Explained…”</a:t>
            </a:r>
          </a:p>
          <a:p>
            <a:pPr algn="l" defTabSz="685800" rtl="0"/>
            <a:r>
              <a:rPr lang="en-US" kern="1200" dirty="0" smtClean="0">
                <a:solidFill>
                  <a:prstClr val="black"/>
                </a:solidFill>
                <a:ea typeface=""/>
                <a:cs typeface=""/>
              </a:rPr>
              <a:t>Goldberg &amp; Levy, </a:t>
            </a:r>
            <a:r>
              <a:rPr lang="en-US" kern="1200" dirty="0" err="1" smtClean="0">
                <a:solidFill>
                  <a:prstClr val="black"/>
                </a:solidFill>
                <a:ea typeface=""/>
                <a:cs typeface=""/>
              </a:rPr>
              <a:t>arXiv</a:t>
            </a:r>
            <a:r>
              <a:rPr lang="en-US" kern="1200" dirty="0" smtClean="0">
                <a:solidFill>
                  <a:prstClr val="black"/>
                </a:solidFill>
                <a:ea typeface=""/>
                <a:cs typeface=""/>
              </a:rPr>
              <a:t> 2014</a:t>
            </a:r>
            <a:endParaRPr lang="en-GB" kern="1200" dirty="0">
              <a:solidFill>
                <a:prstClr val="black"/>
              </a:solidFill>
              <a:ea typeface=""/>
              <a:cs typeface="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55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Skip-Grams with Negative Sampling (SGNS)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>
              <a:ln w="9525">
                <a:solidFill>
                  <a:schemeClr val="accent5"/>
                </a:solidFill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Maximize: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was </a:t>
                </a:r>
                <a:r>
                  <a:rPr lang="en-US" b="1" dirty="0" smtClean="0">
                    <a:solidFill>
                      <a:schemeClr val="accent5"/>
                    </a:solidFill>
                  </a:rPr>
                  <a:t>observed</a:t>
                </a:r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1" u="sng" dirty="0" smtClean="0"/>
              </a:p>
              <a:p>
                <a:pPr marL="0" indent="0">
                  <a:buNone/>
                </a:pPr>
                <a:r>
                  <a:rPr lang="en-US" b="1" u="sng" dirty="0" smtClean="0"/>
                  <a:t>words</a:t>
                </a:r>
                <a:r>
                  <a:rPr lang="en-US" b="1" dirty="0"/>
                  <a:t>			</a:t>
                </a:r>
                <a:r>
                  <a:rPr lang="en-US" b="1" u="sng" dirty="0"/>
                  <a:t>contexts</a:t>
                </a:r>
              </a:p>
              <a:p>
                <a:pPr marL="0" indent="0">
                  <a:buNone/>
                </a:pPr>
                <a:r>
                  <a:rPr lang="en-US" dirty="0" err="1"/>
                  <a:t>wampimuk</a:t>
                </a:r>
                <a:r>
                  <a:rPr lang="en-US" dirty="0"/>
                  <a:t>		furry</a:t>
                </a:r>
              </a:p>
              <a:p>
                <a:pPr marL="0" indent="0">
                  <a:buNone/>
                </a:pPr>
                <a:r>
                  <a:rPr lang="en-US" dirty="0" err="1"/>
                  <a:t>wampimuk</a:t>
                </a:r>
                <a:r>
                  <a:rPr lang="en-US" dirty="0"/>
                  <a:t>		little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US" dirty="0" err="1"/>
                  <a:t>wampimuk</a:t>
                </a:r>
                <a:r>
                  <a:rPr lang="en-US" dirty="0"/>
                  <a:t>		hiding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US" dirty="0" err="1"/>
                  <a:t>wampimuk</a:t>
                </a:r>
                <a:r>
                  <a:rPr lang="en-US" dirty="0"/>
                  <a:t>		</a:t>
                </a:r>
                <a:r>
                  <a:rPr lang="en-US" dirty="0" smtClean="0"/>
                  <a:t>in</a:t>
                </a:r>
                <a:endParaRPr lang="en-GB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1030" t="-542"/>
                </a:stretch>
              </a:blipFill>
              <a:ln w="9525">
                <a:solidFill>
                  <a:schemeClr val="accent5"/>
                </a:solidFill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ln>
                <a:solidFill>
                  <a:schemeClr val="accent2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Minimize: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was </a:t>
                </a:r>
                <a:r>
                  <a:rPr lang="en-US" b="1" dirty="0" smtClean="0">
                    <a:solidFill>
                      <a:schemeClr val="accent2"/>
                    </a:solidFill>
                  </a:rPr>
                  <a:t>hallucinated</a:t>
                </a:r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1" u="sng" dirty="0" smtClean="0"/>
              </a:p>
              <a:p>
                <a:pPr marL="0" indent="0">
                  <a:buNone/>
                </a:pPr>
                <a:r>
                  <a:rPr lang="en-US" b="1" u="sng" dirty="0" smtClean="0"/>
                  <a:t>words</a:t>
                </a:r>
                <a:r>
                  <a:rPr lang="en-US" b="1" dirty="0"/>
                  <a:t>			</a:t>
                </a:r>
                <a:r>
                  <a:rPr lang="en-US" b="1" u="sng" dirty="0"/>
                  <a:t>contexts</a:t>
                </a:r>
              </a:p>
              <a:p>
                <a:pPr marL="0" indent="0">
                  <a:buNone/>
                </a:pPr>
                <a:r>
                  <a:rPr lang="en-US" dirty="0" err="1"/>
                  <a:t>wampimuk</a:t>
                </a:r>
                <a:r>
                  <a:rPr lang="en-US" dirty="0"/>
                  <a:t>		</a:t>
                </a:r>
                <a:r>
                  <a:rPr lang="en-US" dirty="0" smtClean="0"/>
                  <a:t>Australia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wampimuk</a:t>
                </a:r>
                <a:r>
                  <a:rPr lang="en-US" dirty="0"/>
                  <a:t>		</a:t>
                </a:r>
                <a:r>
                  <a:rPr lang="en-US" dirty="0" smtClean="0"/>
                  <a:t>cyber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US" dirty="0" err="1"/>
                  <a:t>wampimuk</a:t>
                </a:r>
                <a:r>
                  <a:rPr lang="en-US" dirty="0"/>
                  <a:t>		</a:t>
                </a:r>
                <a:r>
                  <a:rPr lang="en-US" dirty="0" smtClean="0"/>
                  <a:t>the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US" dirty="0" err="1"/>
                  <a:t>wampimuk</a:t>
                </a:r>
                <a:r>
                  <a:rPr lang="en-US" dirty="0"/>
                  <a:t>		</a:t>
                </a:r>
                <a:r>
                  <a:rPr lang="en-US" dirty="0" smtClean="0"/>
                  <a:t>1985</a:t>
                </a:r>
                <a:endParaRPr lang="en-GB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4"/>
                <a:stretch>
                  <a:fillRect l="-1030" t="-542"/>
                </a:stretch>
              </a:blipFill>
              <a:ln>
                <a:solidFill>
                  <a:schemeClr val="accent2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714000" y="4601161"/>
            <a:ext cx="2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685800" rtl="0"/>
            <a:r>
              <a:rPr lang="en-GB" kern="1200" dirty="0" smtClean="0">
                <a:solidFill>
                  <a:prstClr val="black"/>
                </a:solidFill>
                <a:ea typeface=""/>
                <a:cs typeface=""/>
              </a:rPr>
              <a:t>“word2vec Explained…”</a:t>
            </a:r>
          </a:p>
          <a:p>
            <a:pPr algn="l" defTabSz="685800" rtl="0"/>
            <a:r>
              <a:rPr lang="en-US" kern="1200" dirty="0" smtClean="0">
                <a:solidFill>
                  <a:prstClr val="black"/>
                </a:solidFill>
                <a:ea typeface=""/>
                <a:cs typeface=""/>
              </a:rPr>
              <a:t>Goldberg &amp; Levy, </a:t>
            </a:r>
            <a:r>
              <a:rPr lang="en-US" kern="1200" dirty="0" err="1" smtClean="0">
                <a:solidFill>
                  <a:prstClr val="black"/>
                </a:solidFill>
                <a:ea typeface=""/>
                <a:cs typeface=""/>
              </a:rPr>
              <a:t>arXiv</a:t>
            </a:r>
            <a:r>
              <a:rPr lang="en-US" kern="1200" dirty="0" smtClean="0">
                <a:solidFill>
                  <a:prstClr val="black"/>
                </a:solidFill>
                <a:ea typeface=""/>
                <a:cs typeface=""/>
              </a:rPr>
              <a:t> 2014</a:t>
            </a:r>
            <a:endParaRPr lang="en-GB" kern="1200" dirty="0">
              <a:solidFill>
                <a:prstClr val="black"/>
              </a:solidFill>
              <a:ea typeface=""/>
              <a:cs typeface="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73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Skip-Grams with Negative Sampling (SGNS)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“Negative Sampling”</a:t>
                </a:r>
              </a:p>
              <a:p>
                <a:r>
                  <a:rPr lang="en-US" dirty="0" smtClean="0"/>
                  <a:t>SGNS samples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contexts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GB" dirty="0" smtClean="0"/>
                  <a:t> </a:t>
                </a:r>
                <a:r>
                  <a:rPr lang="en-GB" b="1" dirty="0" smtClean="0"/>
                  <a:t>at random </a:t>
                </a:r>
                <a:r>
                  <a:rPr lang="en-GB" dirty="0" smtClean="0"/>
                  <a:t>as</a:t>
                </a:r>
                <a:r>
                  <a:rPr lang="en-GB" b="1" dirty="0" smtClean="0"/>
                  <a:t> </a:t>
                </a:r>
                <a:r>
                  <a:rPr lang="en-US" b="1" dirty="0">
                    <a:solidFill>
                      <a:schemeClr val="accent2"/>
                    </a:solidFill>
                  </a:rPr>
                  <a:t>negative</a:t>
                </a:r>
                <a:r>
                  <a:rPr lang="en-US" b="1" dirty="0"/>
                  <a:t> </a:t>
                </a:r>
                <a:r>
                  <a:rPr lang="en-US" b="1" dirty="0" smtClean="0"/>
                  <a:t>examples</a:t>
                </a:r>
                <a:endParaRPr lang="en-GB" b="1" dirty="0" smtClean="0"/>
              </a:p>
              <a:p>
                <a:r>
                  <a:rPr lang="en-US" dirty="0" smtClean="0"/>
                  <a:t>“Random” = unigram distribution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endParaRPr lang="en-US" dirty="0"/>
              </a:p>
              <a:p>
                <a:r>
                  <a:rPr lang="en-US" b="1" dirty="0" smtClean="0"/>
                  <a:t>Spoiler: </a:t>
                </a:r>
                <a:r>
                  <a:rPr lang="en-US" dirty="0" smtClean="0"/>
                  <a:t>Changing this distribution has a significant effect</a:t>
                </a:r>
                <a:endParaRPr lang="en-US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558799" y="1153633"/>
            <a:ext cx="7975600" cy="3226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37160" lvl="0" indent="-137160">
              <a:spcBef>
                <a:spcPts val="400"/>
              </a:spcBef>
              <a:buSzPct val="100000"/>
              <a:buFont typeface="Arial"/>
              <a:buChar char="•"/>
            </a:pPr>
            <a:endParaRPr lang="en-US" sz="2400" dirty="0" smtClean="0">
              <a:latin typeface="+mn-lt"/>
              <a:ea typeface="+mn-ea"/>
              <a:cs typeface="+mn-cs"/>
              <a:sym typeface="Helvetica"/>
            </a:endParaRPr>
          </a:p>
          <a:p>
            <a:pPr marL="137160" lvl="0" indent="-137160">
              <a:spcBef>
                <a:spcPts val="400"/>
              </a:spcBef>
              <a:buSzPct val="100000"/>
              <a:buFont typeface="Arial"/>
              <a:buChar char="•"/>
            </a:pPr>
            <a:r>
              <a:rPr lang="en-US" sz="2400" dirty="0" smtClean="0">
                <a:latin typeface="+mn-lt"/>
                <a:ea typeface="+mn-ea"/>
                <a:cs typeface="+mn-cs"/>
                <a:sym typeface="Helvetica"/>
              </a:rPr>
              <a:t>Distributional Semantics</a:t>
            </a:r>
          </a:p>
          <a:p>
            <a:pPr marL="137160" lvl="0" indent="-137160">
              <a:spcBef>
                <a:spcPts val="400"/>
              </a:spcBef>
              <a:buSzPct val="100000"/>
              <a:buFont typeface="Arial"/>
              <a:buChar char="•"/>
            </a:pPr>
            <a:r>
              <a:rPr lang="en-US" sz="2400" dirty="0" smtClean="0">
                <a:latin typeface="+mn-lt"/>
                <a:ea typeface="+mn-ea"/>
                <a:cs typeface="+mn-cs"/>
                <a:sym typeface="Helvetica"/>
              </a:rPr>
              <a:t>Word2Vec</a:t>
            </a:r>
          </a:p>
        </p:txBody>
      </p:sp>
      <p:sp>
        <p:nvSpPr>
          <p:cNvPr id="28" name="Shape 28"/>
          <p:cNvSpPr/>
          <p:nvPr/>
        </p:nvSpPr>
        <p:spPr>
          <a:xfrm>
            <a:off x="-50801" y="256674"/>
            <a:ext cx="9194801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3200">
                <a:solidFill>
                  <a:srgbClr val="2153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215380"/>
                </a:solidFill>
              </a:rPr>
              <a:t>Today</a:t>
            </a:r>
            <a:endParaRPr sz="3200" dirty="0">
              <a:solidFill>
                <a:srgbClr val="2153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8359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-25400" y="38100"/>
            <a:ext cx="9194801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3200">
                <a:solidFill>
                  <a:srgbClr val="2153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215380"/>
                </a:solidFill>
              </a:rPr>
              <a:t>Questions?</a:t>
            </a:r>
            <a:endParaRPr sz="3200" dirty="0">
              <a:solidFill>
                <a:srgbClr val="215380"/>
              </a:solidFill>
            </a:endParaRP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4294967295"/>
          </p:nvPr>
        </p:nvSpPr>
        <p:spPr>
          <a:xfrm>
            <a:off x="6912391" y="4853676"/>
            <a:ext cx="2133601" cy="2819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300">
                <a:solidFill>
                  <a:srgbClr val="FFFFFF"/>
                </a:solidFill>
              </a:rPr>
              <a:t>20</a:t>
            </a:fld>
            <a:endParaRPr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860174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1984772" y="4457700"/>
            <a:ext cx="1518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1800" b="0">
                <a:solidFill>
                  <a:schemeClr val="bg1"/>
                </a:solidFill>
              </a:rPr>
              <a:t>What we see</a:t>
            </a:r>
          </a:p>
        </p:txBody>
      </p:sp>
      <p:sp>
        <p:nvSpPr>
          <p:cNvPr id="10" name="Shape 28"/>
          <p:cNvSpPr/>
          <p:nvPr/>
        </p:nvSpPr>
        <p:spPr>
          <a:xfrm>
            <a:off x="-50801" y="256674"/>
            <a:ext cx="9194801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3200">
                <a:solidFill>
                  <a:srgbClr val="2153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215380"/>
                </a:solidFill>
              </a:rPr>
              <a:t>How to represent a word?</a:t>
            </a:r>
            <a:endParaRPr sz="3200" dirty="0">
              <a:solidFill>
                <a:srgbClr val="21538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523" y="1289135"/>
            <a:ext cx="743150" cy="133882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dog  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cat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person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40166" y="1417756"/>
                <a:ext cx="3855223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0    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0     0     0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0     0     0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166" y="1417756"/>
                <a:ext cx="38552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741" t="-148889" r="-1741" b="-18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40166" y="1848613"/>
                <a:ext cx="3855223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0     0     0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0     0     0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166" y="1848613"/>
                <a:ext cx="385522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741" t="-143478" r="-1741" b="-17608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840166" y="2266866"/>
                <a:ext cx="3855223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0    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0     0     0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0     0     0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166" y="2266866"/>
                <a:ext cx="385522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741" t="-146667" r="-1741" b="-18222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446984" y="1289135"/>
            <a:ext cx="209351" cy="133882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C00000"/>
                </a:solidFill>
              </a:rPr>
              <a:t>2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2074" y="906386"/>
            <a:ext cx="730905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Problem: distance between words using one-hot encodings always the same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6803" y="2988835"/>
            <a:ext cx="798231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Idea: Instead of one-hot-encoding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use a histogram of </a:t>
            </a:r>
            <a:r>
              <a:rPr kumimoji="0" lang="en-US" sz="18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commonly co-occurring words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77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1984772" y="4457700"/>
            <a:ext cx="1518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1800" b="0">
                <a:solidFill>
                  <a:schemeClr val="bg1"/>
                </a:solidFill>
              </a:rPr>
              <a:t>What we see</a:t>
            </a:r>
          </a:p>
        </p:txBody>
      </p:sp>
      <p:sp>
        <p:nvSpPr>
          <p:cNvPr id="10" name="Shape 28"/>
          <p:cNvSpPr/>
          <p:nvPr/>
        </p:nvSpPr>
        <p:spPr>
          <a:xfrm>
            <a:off x="-50801" y="256674"/>
            <a:ext cx="9194801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3200">
                <a:solidFill>
                  <a:srgbClr val="2153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215380"/>
                </a:solidFill>
              </a:rPr>
              <a:t>Distributional Semantics</a:t>
            </a:r>
            <a:endParaRPr sz="3200" dirty="0">
              <a:solidFill>
                <a:srgbClr val="21538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7326" y="4189976"/>
            <a:ext cx="550790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dog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20929" y="4305392"/>
                <a:ext cx="4397037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3    2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3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4     2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4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3     5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6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7      …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929" y="4305392"/>
                <a:ext cx="439703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16" t="-143478" r="-416" b="-17608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5944"/>
          <a:stretch/>
        </p:blipFill>
        <p:spPr>
          <a:xfrm>
            <a:off x="390641" y="1181090"/>
            <a:ext cx="1741453" cy="134493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743954" y="1414249"/>
            <a:ext cx="315406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</a:rPr>
              <a:t>I saw a dog on a leash walking in the park.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43954" y="1145348"/>
            <a:ext cx="208967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Dogs are man’s </a:t>
            </a:r>
            <a:r>
              <a:rPr kumimoji="0" lang="en-US" sz="1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best friend.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43954" y="1952051"/>
            <a:ext cx="285751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</a:rPr>
              <a:t>He walks his dog in the late afternoon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43954" y="2220952"/>
            <a:ext cx="295337" cy="3050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mr-I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…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5198185" y="1485391"/>
            <a:ext cx="746356" cy="4662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friend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5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leash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park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walking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walks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food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legs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runs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sleeps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sits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mr-IN" sz="1650" dirty="0" smtClean="0">
                <a:solidFill>
                  <a:srgbClr val="000000"/>
                </a:solidFill>
              </a:rPr>
              <a:t>…</a:t>
            </a:r>
            <a:endParaRPr lang="en-US" sz="1650" dirty="0" smtClean="0">
              <a:solidFill>
                <a:srgbClr val="000000"/>
              </a:solidFill>
            </a:endParaRP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650" dirty="0" smtClean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43954" y="1683150"/>
            <a:ext cx="229004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His</a:t>
            </a: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dog is his best companion.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922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1984772" y="4457700"/>
            <a:ext cx="1518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1800" b="0">
                <a:solidFill>
                  <a:schemeClr val="bg1"/>
                </a:solidFill>
              </a:rPr>
              <a:t>What we see</a:t>
            </a:r>
          </a:p>
        </p:txBody>
      </p:sp>
      <p:sp>
        <p:nvSpPr>
          <p:cNvPr id="10" name="Shape 28"/>
          <p:cNvSpPr/>
          <p:nvPr/>
        </p:nvSpPr>
        <p:spPr>
          <a:xfrm>
            <a:off x="-50801" y="256674"/>
            <a:ext cx="9194801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3200">
                <a:solidFill>
                  <a:srgbClr val="2153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215380"/>
                </a:solidFill>
              </a:rPr>
              <a:t>Distributional Semantics</a:t>
            </a:r>
            <a:endParaRPr sz="3200" dirty="0">
              <a:solidFill>
                <a:srgbClr val="21538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523" y="1289135"/>
            <a:ext cx="743150" cy="133882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dog  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cat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person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07457" y="1377569"/>
                <a:ext cx="4259178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5     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0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5     5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0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2    …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457" y="1377569"/>
                <a:ext cx="42591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33" t="-146667" r="-1576" b="-18222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56160" y="1819261"/>
                <a:ext cx="4361771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4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4     2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0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3     4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0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3   …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160" y="1819261"/>
                <a:ext cx="436177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79" t="-143478" r="-140" b="-17608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307457" y="2226679"/>
                <a:ext cx="4259178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5     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2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5     5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0     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…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457" y="2226679"/>
                <a:ext cx="425917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860" t="-143478" r="-1003" b="-17608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 rot="16200000">
            <a:off x="4162291" y="904005"/>
            <a:ext cx="850552" cy="4662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food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5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walks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window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runs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mouse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invented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legs</a:t>
            </a:r>
          </a:p>
          <a:p>
            <a:pPr algn="l" rtl="0" latinLnBrk="1" hangingPunct="0">
              <a:lnSpc>
                <a:spcPct val="150000"/>
              </a:lnSpc>
            </a:pPr>
            <a:r>
              <a:rPr lang="en-US" sz="1650" dirty="0">
                <a:solidFill>
                  <a:srgbClr val="000000"/>
                </a:solidFill>
              </a:rPr>
              <a:t>sleeps</a:t>
            </a:r>
            <a:endParaRPr lang="en-US" sz="1650" dirty="0" smtClean="0">
              <a:solidFill>
                <a:srgbClr val="000000"/>
              </a:solidFill>
            </a:endParaRP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mirror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tail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mr-IN" sz="1650" dirty="0" smtClean="0">
                <a:solidFill>
                  <a:srgbClr val="000000"/>
                </a:solidFill>
              </a:rPr>
              <a:t>…</a:t>
            </a:r>
            <a:endParaRPr lang="en-US" sz="1650" dirty="0" smtClean="0">
              <a:solidFill>
                <a:srgbClr val="000000"/>
              </a:solidFill>
            </a:endParaRP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650" dirty="0" smtClean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56160" y="1187051"/>
            <a:ext cx="400909" cy="1541417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657069" y="1187050"/>
            <a:ext cx="400909" cy="1541417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69195" y="1187049"/>
            <a:ext cx="400909" cy="1541417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13132" y="1186988"/>
            <a:ext cx="400909" cy="1541417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25712" y="1186987"/>
            <a:ext cx="400909" cy="1541417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56614" y="4157590"/>
            <a:ext cx="3739163" cy="433946"/>
            <a:chOff x="2878768" y="4223658"/>
            <a:chExt cx="3739163" cy="433946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666309" y="4223658"/>
              <a:ext cx="2142309" cy="0"/>
            </a:xfrm>
            <a:prstGeom prst="straightConnector1">
              <a:avLst/>
            </a:prstGeom>
            <a:noFill/>
            <a:ln w="25400" cap="flat">
              <a:solidFill>
                <a:srgbClr val="404040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" name="TextBox 7"/>
            <p:cNvSpPr txBox="1"/>
            <p:nvPr/>
          </p:nvSpPr>
          <p:spPr>
            <a:xfrm>
              <a:off x="2878768" y="4288274"/>
              <a:ext cx="3739163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This vocabulary can be extremely large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800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1984772" y="4457700"/>
            <a:ext cx="1518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1800" b="0">
                <a:solidFill>
                  <a:schemeClr val="bg1"/>
                </a:solidFill>
              </a:rPr>
              <a:t>What we see</a:t>
            </a:r>
          </a:p>
        </p:txBody>
      </p:sp>
      <p:sp>
        <p:nvSpPr>
          <p:cNvPr id="10" name="Shape 28"/>
          <p:cNvSpPr/>
          <p:nvPr/>
        </p:nvSpPr>
        <p:spPr>
          <a:xfrm>
            <a:off x="-50801" y="256674"/>
            <a:ext cx="9194801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3200">
                <a:solidFill>
                  <a:srgbClr val="2153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215380"/>
                </a:solidFill>
              </a:rPr>
              <a:t>Toward more Compact Representations</a:t>
            </a:r>
            <a:endParaRPr sz="3200" dirty="0">
              <a:solidFill>
                <a:srgbClr val="21538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523" y="1289135"/>
            <a:ext cx="743150" cy="133882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dog  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cat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person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07457" y="1377569"/>
                <a:ext cx="4259178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5     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0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5     5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0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2    …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457" y="1377569"/>
                <a:ext cx="42591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33" t="-146667" r="-1576" b="-18222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56160" y="1819261"/>
                <a:ext cx="4361771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4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4     2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0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3     4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0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3   …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160" y="1819261"/>
                <a:ext cx="436177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79" t="-143478" r="-140" b="-17608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307457" y="2226679"/>
                <a:ext cx="4259178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5     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2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5     5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0     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…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457" y="2226679"/>
                <a:ext cx="425917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860" t="-143478" r="-1003" b="-17608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 rot="16200000">
            <a:off x="4162291" y="904005"/>
            <a:ext cx="850552" cy="4662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food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5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walks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window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runs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mouse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invented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legs</a:t>
            </a:r>
          </a:p>
          <a:p>
            <a:pPr algn="l" rtl="0" latinLnBrk="1" hangingPunct="0">
              <a:lnSpc>
                <a:spcPct val="150000"/>
              </a:lnSpc>
            </a:pPr>
            <a:r>
              <a:rPr lang="en-US" sz="1650" dirty="0">
                <a:solidFill>
                  <a:srgbClr val="000000"/>
                </a:solidFill>
              </a:rPr>
              <a:t>sleeps</a:t>
            </a:r>
            <a:endParaRPr lang="en-US" sz="1650" dirty="0" smtClean="0">
              <a:solidFill>
                <a:srgbClr val="000000"/>
              </a:solidFill>
            </a:endParaRP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mirror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50" dirty="0" smtClean="0">
                <a:solidFill>
                  <a:srgbClr val="000000"/>
                </a:solidFill>
              </a:rPr>
              <a:t>tail</a:t>
            </a: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mr-IN" sz="1650" dirty="0" smtClean="0">
                <a:solidFill>
                  <a:srgbClr val="000000"/>
                </a:solidFill>
              </a:rPr>
              <a:t>…</a:t>
            </a:r>
            <a:endParaRPr lang="en-US" sz="1650" dirty="0" smtClean="0">
              <a:solidFill>
                <a:srgbClr val="000000"/>
              </a:solidFill>
            </a:endParaRPr>
          </a:p>
          <a:p>
            <a:pPr marL="0" marR="0" indent="0" algn="l" defTabSz="457200" rtl="0" fontAlgn="auto" latinLnBrk="1" hangingPunct="0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650" dirty="0" smtClean="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657069" y="1187048"/>
            <a:ext cx="2713035" cy="1541419"/>
            <a:chOff x="2657069" y="1187048"/>
            <a:chExt cx="2713035" cy="1541419"/>
          </a:xfrm>
        </p:grpSpPr>
        <p:sp>
          <p:nvSpPr>
            <p:cNvPr id="23" name="Rectangle 22"/>
            <p:cNvSpPr/>
            <p:nvPr/>
          </p:nvSpPr>
          <p:spPr>
            <a:xfrm>
              <a:off x="2657069" y="1187050"/>
              <a:ext cx="400909" cy="1541417"/>
            </a:xfrm>
            <a:prstGeom prst="rect">
              <a:avLst/>
            </a:prstGeom>
            <a:noFill/>
            <a:ln w="25400" cap="flat">
              <a:solidFill>
                <a:srgbClr val="FF0000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969195" y="1187049"/>
              <a:ext cx="400909" cy="1541417"/>
            </a:xfrm>
            <a:prstGeom prst="rect">
              <a:avLst/>
            </a:prstGeom>
            <a:noFill/>
            <a:ln w="25400" cap="flat">
              <a:solidFill>
                <a:srgbClr val="FF0000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412223" y="1187048"/>
              <a:ext cx="400909" cy="1541417"/>
            </a:xfrm>
            <a:prstGeom prst="rect">
              <a:avLst/>
            </a:prstGeom>
            <a:noFill/>
            <a:ln w="25400" cap="flat">
              <a:solidFill>
                <a:srgbClr val="FF0000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56614" y="4157590"/>
            <a:ext cx="3739163" cy="433946"/>
            <a:chOff x="2878768" y="4223658"/>
            <a:chExt cx="3739163" cy="433946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666309" y="4223658"/>
              <a:ext cx="2142309" cy="0"/>
            </a:xfrm>
            <a:prstGeom prst="straightConnector1">
              <a:avLst/>
            </a:prstGeom>
            <a:noFill/>
            <a:ln w="25400" cap="flat">
              <a:solidFill>
                <a:srgbClr val="404040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" name="TextBox 7"/>
            <p:cNvSpPr txBox="1"/>
            <p:nvPr/>
          </p:nvSpPr>
          <p:spPr>
            <a:xfrm>
              <a:off x="2878768" y="4288274"/>
              <a:ext cx="3739163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This vocabulary can be extremely large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37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1759292" y="4461855"/>
            <a:ext cx="1518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1800" b="0">
                <a:solidFill>
                  <a:schemeClr val="bg1"/>
                </a:solidFill>
              </a:rPr>
              <a:t>What we see</a:t>
            </a:r>
          </a:p>
        </p:txBody>
      </p:sp>
      <p:sp>
        <p:nvSpPr>
          <p:cNvPr id="10" name="Shape 28"/>
          <p:cNvSpPr/>
          <p:nvPr/>
        </p:nvSpPr>
        <p:spPr>
          <a:xfrm>
            <a:off x="-50801" y="256674"/>
            <a:ext cx="9194801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3200">
                <a:solidFill>
                  <a:srgbClr val="2153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215380"/>
                </a:solidFill>
              </a:rPr>
              <a:t>Toward more Compact Representations</a:t>
            </a:r>
            <a:endParaRPr sz="3200" dirty="0">
              <a:solidFill>
                <a:srgbClr val="21538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2498" y="2172411"/>
            <a:ext cx="811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dog =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40031" y="890408"/>
                <a:ext cx="536172" cy="33516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5     </m:t>
                      </m:r>
                    </m:oMath>
                  </m:oMathPara>
                </a14:m>
                <a:endParaRPr lang="en-US" b="0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5    </m:t>
                      </m:r>
                    </m:oMath>
                  </m:oMathPara>
                </a14:m>
                <a:endParaRPr lang="en-US" b="0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5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2    </m:t>
                      </m:r>
                    </m:oMath>
                  </m:oMathPara>
                </a14:m>
                <a:endParaRPr lang="en-US" b="0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:r>
                  <a:rPr lang="en-US" b="0" i="1" dirty="0" smtClean="0">
                    <a:solidFill>
                      <a:srgbClr val="0070C0"/>
                    </a:solidFill>
                    <a:latin typeface="Cambria Math" charset="0"/>
                  </a:rPr>
                  <a:t> </a:t>
                </a:r>
                <a:r>
                  <a:rPr lang="mr-IN" b="0" i="1" dirty="0" smtClean="0">
                    <a:solidFill>
                      <a:srgbClr val="0070C0"/>
                    </a:solidFill>
                    <a:latin typeface="Cambria Math" charset="0"/>
                  </a:rPr>
                  <a:t>…</a:t>
                </a:r>
                <a:endParaRPr lang="en-US" b="0" i="1" dirty="0" smtClean="0">
                  <a:solidFill>
                    <a:srgbClr val="0070C0"/>
                  </a:solidFill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031" y="890408"/>
                <a:ext cx="536172" cy="3351687"/>
              </a:xfrm>
              <a:prstGeom prst="rect">
                <a:avLst/>
              </a:prstGeom>
              <a:blipFill rotWithShape="0">
                <a:blip r:embed="rId3"/>
                <a:stretch>
                  <a:fillRect l="-18182" t="-11818" r="-1136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ket 6"/>
          <p:cNvSpPr/>
          <p:nvPr/>
        </p:nvSpPr>
        <p:spPr>
          <a:xfrm>
            <a:off x="1779069" y="890408"/>
            <a:ext cx="45719" cy="3351687"/>
          </a:xfrm>
          <a:prstGeom prst="leftBracket">
            <a:avLst/>
          </a:prstGeom>
          <a:noFill/>
          <a:ln w="25400" cap="flat">
            <a:solidFill>
              <a:srgbClr val="40404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Right Bracket 10"/>
          <p:cNvSpPr/>
          <p:nvPr/>
        </p:nvSpPr>
        <p:spPr>
          <a:xfrm>
            <a:off x="2125535" y="890408"/>
            <a:ext cx="45719" cy="3351687"/>
          </a:xfrm>
          <a:prstGeom prst="rightBracket">
            <a:avLst/>
          </a:prstGeom>
          <a:noFill/>
          <a:ln w="25400" cap="flat">
            <a:solidFill>
              <a:srgbClr val="40404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85216" y="2197014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= 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345153" y="911290"/>
                <a:ext cx="539378" cy="3046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1     </m:t>
                      </m:r>
                    </m:oMath>
                  </m:oMathPara>
                </a14:m>
                <a:endParaRPr lang="en-US" b="0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</m:t>
                      </m:r>
                    </m:oMath>
                  </m:oMathPara>
                </a14:m>
                <a:endParaRPr lang="en-US" b="0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1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</m:t>
                      </m:r>
                    </m:oMath>
                  </m:oMathPara>
                </a14:m>
                <a:endParaRPr lang="en-US" b="0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:r>
                  <a:rPr lang="en-US" b="0" i="1" dirty="0" smtClean="0">
                    <a:solidFill>
                      <a:srgbClr val="0070C0"/>
                    </a:solidFill>
                    <a:latin typeface="Cambria Math" charset="0"/>
                  </a:rPr>
                  <a:t> </a:t>
                </a:r>
                <a:r>
                  <a:rPr lang="mr-IN" b="0" i="1" dirty="0" smtClean="0">
                    <a:solidFill>
                      <a:srgbClr val="0070C0"/>
                    </a:solidFill>
                    <a:latin typeface="Cambria Math" charset="0"/>
                  </a:rPr>
                  <a:t>…</a:t>
                </a:r>
                <a:endParaRPr lang="en-US" b="0" i="1" dirty="0" smtClean="0">
                  <a:solidFill>
                    <a:srgbClr val="0070C0"/>
                  </a:solidFill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153" y="911290"/>
                <a:ext cx="539378" cy="3046988"/>
              </a:xfrm>
              <a:prstGeom prst="rect">
                <a:avLst/>
              </a:prstGeom>
              <a:blipFill rotWithShape="0">
                <a:blip r:embed="rId4"/>
                <a:stretch>
                  <a:fillRect l="-18182" t="-13000" r="-11364" b="-66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Left Bracket 27"/>
          <p:cNvSpPr/>
          <p:nvPr/>
        </p:nvSpPr>
        <p:spPr>
          <a:xfrm>
            <a:off x="3284191" y="911290"/>
            <a:ext cx="45719" cy="3351687"/>
          </a:xfrm>
          <a:prstGeom prst="leftBracket">
            <a:avLst/>
          </a:prstGeom>
          <a:noFill/>
          <a:ln w="25400" cap="flat">
            <a:solidFill>
              <a:srgbClr val="40404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9" name="Right Bracket 28"/>
          <p:cNvSpPr/>
          <p:nvPr/>
        </p:nvSpPr>
        <p:spPr>
          <a:xfrm>
            <a:off x="3630657" y="911290"/>
            <a:ext cx="45719" cy="3351687"/>
          </a:xfrm>
          <a:prstGeom prst="rightBracket">
            <a:avLst/>
          </a:prstGeom>
          <a:noFill/>
          <a:ln w="25400" cap="flat">
            <a:solidFill>
              <a:srgbClr val="40404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92126" y="4415689"/>
            <a:ext cx="96596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legs, running</a:t>
            </a:r>
            <a:r>
              <a:rPr kumimoji="0" lang="en-US" sz="12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kumimoji="0" lang="en-US" sz="12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kumimoji="0" lang="en-US" sz="12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12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walking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30404" y="2172602"/>
            <a:ext cx="37445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w1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93513" y="2197015"/>
            <a:ext cx="64857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+   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w2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41959" y="940484"/>
                <a:ext cx="539378" cy="3046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</m:t>
                      </m:r>
                    </m:oMath>
                  </m:oMathPara>
                </a14:m>
                <a:endParaRPr lang="en-US" b="0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</m:t>
                      </m:r>
                    </m:oMath>
                  </m:oMathPara>
                </a14:m>
                <a:endParaRPr lang="en-US" b="0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0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1    </m:t>
                      </m:r>
                    </m:oMath>
                  </m:oMathPara>
                </a14:m>
                <a:endParaRPr lang="en-US" b="0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:r>
                  <a:rPr lang="en-US" b="0" i="1" dirty="0" smtClean="0">
                    <a:solidFill>
                      <a:srgbClr val="0070C0"/>
                    </a:solidFill>
                    <a:latin typeface="Cambria Math" charset="0"/>
                  </a:rPr>
                  <a:t> </a:t>
                </a:r>
                <a:r>
                  <a:rPr lang="mr-IN" b="0" i="1" dirty="0" smtClean="0">
                    <a:solidFill>
                      <a:srgbClr val="0070C0"/>
                    </a:solidFill>
                    <a:latin typeface="Cambria Math" charset="0"/>
                  </a:rPr>
                  <a:t>…</a:t>
                </a:r>
                <a:endParaRPr lang="en-US" b="0" i="1" dirty="0" smtClean="0">
                  <a:solidFill>
                    <a:srgbClr val="0070C0"/>
                  </a:solidFill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959" y="940484"/>
                <a:ext cx="539378" cy="3046988"/>
              </a:xfrm>
              <a:prstGeom prst="rect">
                <a:avLst/>
              </a:prstGeom>
              <a:blipFill rotWithShape="0">
                <a:blip r:embed="rId5"/>
                <a:stretch>
                  <a:fillRect l="-16854" t="-13000" r="-11236" b="-66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Left Bracket 34"/>
          <p:cNvSpPr/>
          <p:nvPr/>
        </p:nvSpPr>
        <p:spPr>
          <a:xfrm>
            <a:off x="4780997" y="940484"/>
            <a:ext cx="45719" cy="3351687"/>
          </a:xfrm>
          <a:prstGeom prst="leftBracket">
            <a:avLst/>
          </a:prstGeom>
          <a:noFill/>
          <a:ln w="25400" cap="flat">
            <a:solidFill>
              <a:srgbClr val="40404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6" name="Right Bracket 35"/>
          <p:cNvSpPr/>
          <p:nvPr/>
        </p:nvSpPr>
        <p:spPr>
          <a:xfrm>
            <a:off x="5127463" y="940484"/>
            <a:ext cx="45719" cy="3351687"/>
          </a:xfrm>
          <a:prstGeom prst="rightBracket">
            <a:avLst/>
          </a:prstGeom>
          <a:noFill/>
          <a:ln w="25400" cap="flat">
            <a:solidFill>
              <a:srgbClr val="40404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88907" y="2200991"/>
            <a:ext cx="64857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+   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w3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86745" y="4415689"/>
            <a:ext cx="57964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tail, fur,</a:t>
            </a:r>
          </a:p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</a:rPr>
              <a:t>ears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447787" y="940484"/>
                <a:ext cx="539378" cy="3046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</m:t>
                      </m:r>
                    </m:oMath>
                  </m:oMathPara>
                </a14:m>
                <a:endParaRPr lang="en-US" b="0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</m:t>
                      </m:r>
                    </m:oMath>
                  </m:oMathPara>
                </a14:m>
                <a:endParaRPr lang="en-US" b="0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 0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</a:rPr>
                        <m:t>     </m:t>
                      </m:r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0    </m:t>
                      </m:r>
                    </m:oMath>
                  </m:oMathPara>
                </a14:m>
                <a:endParaRPr lang="en-US" b="0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 rtl="0" latinLnBrk="1" hangingPunct="0"/>
                <a:r>
                  <a:rPr lang="en-US" b="0" i="1" dirty="0" smtClean="0">
                    <a:solidFill>
                      <a:srgbClr val="0070C0"/>
                    </a:solidFill>
                    <a:latin typeface="Cambria Math" charset="0"/>
                  </a:rPr>
                  <a:t> </a:t>
                </a:r>
                <a:r>
                  <a:rPr lang="mr-IN" b="0" i="1" dirty="0" smtClean="0">
                    <a:solidFill>
                      <a:srgbClr val="0070C0"/>
                    </a:solidFill>
                    <a:latin typeface="Cambria Math" charset="0"/>
                  </a:rPr>
                  <a:t>…</a:t>
                </a:r>
                <a:endParaRPr lang="en-US" b="0" i="1" dirty="0" smtClean="0">
                  <a:solidFill>
                    <a:srgbClr val="0070C0"/>
                  </a:solidFill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787" y="940484"/>
                <a:ext cx="539378" cy="3046988"/>
              </a:xfrm>
              <a:prstGeom prst="rect">
                <a:avLst/>
              </a:prstGeom>
              <a:blipFill rotWithShape="0">
                <a:blip r:embed="rId6"/>
                <a:stretch>
                  <a:fillRect l="-18182" t="-13000" r="-11364" b="-66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Left Bracket 39"/>
          <p:cNvSpPr/>
          <p:nvPr/>
        </p:nvSpPr>
        <p:spPr>
          <a:xfrm>
            <a:off x="6386825" y="940484"/>
            <a:ext cx="45719" cy="3351687"/>
          </a:xfrm>
          <a:prstGeom prst="leftBracket">
            <a:avLst/>
          </a:prstGeom>
          <a:noFill/>
          <a:ln w="25400" cap="flat">
            <a:solidFill>
              <a:srgbClr val="40404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1" name="Right Bracket 40"/>
          <p:cNvSpPr/>
          <p:nvPr/>
        </p:nvSpPr>
        <p:spPr>
          <a:xfrm>
            <a:off x="6733291" y="940484"/>
            <a:ext cx="45719" cy="3351687"/>
          </a:xfrm>
          <a:prstGeom prst="rightBracket">
            <a:avLst/>
          </a:prstGeom>
          <a:noFill/>
          <a:ln w="25400" cap="flat">
            <a:solidFill>
              <a:srgbClr val="40404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31286" y="4415689"/>
            <a:ext cx="1102223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mirror, window,</a:t>
            </a:r>
            <a:b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door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95111" y="2196921"/>
            <a:ext cx="5395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+   </a:t>
            </a:r>
            <a:r>
              <a:rPr kumimoji="0" lang="mr-I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…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67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1759292" y="4461855"/>
            <a:ext cx="1518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1800" b="0">
                <a:solidFill>
                  <a:schemeClr val="bg1"/>
                </a:solidFill>
              </a:rPr>
              <a:t>What we see</a:t>
            </a:r>
          </a:p>
        </p:txBody>
      </p:sp>
      <p:sp>
        <p:nvSpPr>
          <p:cNvPr id="10" name="Shape 28"/>
          <p:cNvSpPr/>
          <p:nvPr/>
        </p:nvSpPr>
        <p:spPr>
          <a:xfrm>
            <a:off x="-50801" y="256674"/>
            <a:ext cx="9194801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3200">
                <a:solidFill>
                  <a:srgbClr val="2153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215380"/>
                </a:solidFill>
              </a:rPr>
              <a:t>Toward more Compact Representations</a:t>
            </a:r>
            <a:endParaRPr sz="3200" dirty="0">
              <a:solidFill>
                <a:srgbClr val="21538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2498" y="2172411"/>
            <a:ext cx="811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dog = 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30404" y="2172602"/>
            <a:ext cx="37445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w1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93513" y="2197015"/>
            <a:ext cx="58605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w2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88907" y="2200991"/>
            <a:ext cx="63895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w3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Left Bracket 29"/>
          <p:cNvSpPr/>
          <p:nvPr/>
        </p:nvSpPr>
        <p:spPr>
          <a:xfrm>
            <a:off x="2443784" y="2231822"/>
            <a:ext cx="161451" cy="279695"/>
          </a:xfrm>
          <a:prstGeom prst="leftBracket">
            <a:avLst/>
          </a:prstGeom>
          <a:noFill/>
          <a:ln w="25400" cap="flat">
            <a:solidFill>
              <a:srgbClr val="40404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1" name="Left Bracket 30"/>
          <p:cNvSpPr/>
          <p:nvPr/>
        </p:nvSpPr>
        <p:spPr>
          <a:xfrm flipH="1">
            <a:off x="6248742" y="2241832"/>
            <a:ext cx="216966" cy="279695"/>
          </a:xfrm>
          <a:prstGeom prst="leftBracket">
            <a:avLst/>
          </a:prstGeom>
          <a:noFill/>
          <a:ln w="25400" cap="flat">
            <a:solidFill>
              <a:srgbClr val="40404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3789" y="3215727"/>
            <a:ext cx="693234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kumimoji="0" 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basis vectors 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can be found using Principal Component Analysis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(PCA)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861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924" y="99183"/>
            <a:ext cx="7886700" cy="994172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word2vec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924" y="1194558"/>
            <a:ext cx="7886700" cy="377428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word2vec</a:t>
            </a:r>
            <a:r>
              <a:rPr lang="en-US" dirty="0" smtClean="0"/>
              <a:t> is </a:t>
            </a:r>
            <a:r>
              <a:rPr lang="en-US" b="1" dirty="0" smtClean="0"/>
              <a:t>not</a:t>
            </a:r>
            <a:r>
              <a:rPr lang="en-US" dirty="0" smtClean="0"/>
              <a:t> a single algorithm</a:t>
            </a:r>
          </a:p>
          <a:p>
            <a:r>
              <a:rPr lang="en-US" dirty="0" smtClean="0"/>
              <a:t>It is a </a:t>
            </a:r>
            <a:r>
              <a:rPr lang="en-US" b="1" dirty="0" smtClean="0"/>
              <a:t>software package</a:t>
            </a:r>
            <a:r>
              <a:rPr lang="en-US" dirty="0" smtClean="0"/>
              <a:t> for representing words as vectors, containing:</a:t>
            </a:r>
          </a:p>
          <a:p>
            <a:pPr lvl="1"/>
            <a:r>
              <a:rPr lang="en-US" dirty="0" smtClean="0"/>
              <a:t>Two distinct models</a:t>
            </a:r>
          </a:p>
          <a:p>
            <a:pPr lvl="2"/>
            <a:r>
              <a:rPr lang="en-US" dirty="0" err="1" smtClean="0"/>
              <a:t>CBoW</a:t>
            </a:r>
            <a:endParaRPr lang="en-US" dirty="0" smtClean="0"/>
          </a:p>
          <a:p>
            <a:pPr lvl="2"/>
            <a:r>
              <a:rPr lang="en-US" b="1" dirty="0" smtClean="0">
                <a:solidFill>
                  <a:schemeClr val="accent5"/>
                </a:solidFill>
              </a:rPr>
              <a:t>Skip-Gram			(SG)</a:t>
            </a:r>
          </a:p>
          <a:p>
            <a:pPr lvl="1"/>
            <a:r>
              <a:rPr lang="en-US" dirty="0" smtClean="0"/>
              <a:t>Various training methods</a:t>
            </a:r>
          </a:p>
          <a:p>
            <a:pPr lvl="2"/>
            <a:r>
              <a:rPr lang="en-US" b="1" dirty="0" smtClean="0">
                <a:solidFill>
                  <a:schemeClr val="accent2"/>
                </a:solidFill>
              </a:rPr>
              <a:t>Negative Sampling		(NS)</a:t>
            </a:r>
          </a:p>
          <a:p>
            <a:pPr lvl="2"/>
            <a:r>
              <a:rPr lang="en-US" dirty="0" smtClean="0"/>
              <a:t>Hierarchical </a:t>
            </a:r>
            <a:r>
              <a:rPr lang="en-US" dirty="0" err="1" smtClean="0"/>
              <a:t>Softmax</a:t>
            </a:r>
            <a:endParaRPr lang="en-US" dirty="0" smtClean="0"/>
          </a:p>
          <a:p>
            <a:pPr lvl="1"/>
            <a:r>
              <a:rPr lang="en-US" dirty="0" smtClean="0"/>
              <a:t>A rich preprocessing pipeline</a:t>
            </a:r>
          </a:p>
          <a:p>
            <a:pPr lvl="2"/>
            <a:r>
              <a:rPr lang="en-US" dirty="0" smtClean="0"/>
              <a:t>Dynamic Context Windows</a:t>
            </a:r>
          </a:p>
          <a:p>
            <a:pPr lvl="2"/>
            <a:r>
              <a:rPr lang="en-US" dirty="0" smtClean="0"/>
              <a:t>Subsampling</a:t>
            </a:r>
          </a:p>
          <a:p>
            <a:pPr lvl="2"/>
            <a:r>
              <a:rPr lang="en-US" dirty="0"/>
              <a:t>Deleting Rare Words</a:t>
            </a:r>
          </a:p>
          <a:p>
            <a:pPr lvl="2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970847" y="4700710"/>
            <a:ext cx="1966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1200" dirty="0" smtClean="0">
                <a:solidFill>
                  <a:prstClr val="black"/>
                </a:solidFill>
                <a:ea typeface=""/>
                <a:cs typeface=""/>
              </a:rPr>
              <a:t>Slide by </a:t>
            </a:r>
            <a:r>
              <a:rPr lang="en-US" kern="1200" dirty="0" smtClean="0">
                <a:solidFill>
                  <a:prstClr val="black"/>
                </a:solidFill>
                <a:ea typeface=""/>
                <a:cs typeface=""/>
              </a:rPr>
              <a:t>Omer </a:t>
            </a:r>
            <a:r>
              <a:rPr lang="en-US" kern="1200" dirty="0" smtClean="0">
                <a:solidFill>
                  <a:prstClr val="black"/>
                </a:solidFill>
                <a:ea typeface=""/>
                <a:cs typeface=""/>
              </a:rPr>
              <a:t>Levy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8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04040"/>
      </a:accent1>
      <a:accent2>
        <a:srgbClr val="808080"/>
      </a:accent2>
      <a:accent3>
        <a:srgbClr val="BFBFBF"/>
      </a:accent3>
      <a:accent4>
        <a:srgbClr val="8F8F8F"/>
      </a:accent4>
      <a:accent5>
        <a:srgbClr val="6E6E6E"/>
      </a:accent5>
      <a:accent6>
        <a:srgbClr val="4D4D4D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04040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04040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04040"/>
      </a:accent1>
      <a:accent2>
        <a:srgbClr val="808080"/>
      </a:accent2>
      <a:accent3>
        <a:srgbClr val="BFBFBF"/>
      </a:accent3>
      <a:accent4>
        <a:srgbClr val="8F8F8F"/>
      </a:accent4>
      <a:accent5>
        <a:srgbClr val="6E6E6E"/>
      </a:accent5>
      <a:accent6>
        <a:srgbClr val="4D4D4D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04040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04040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4913</TotalTime>
  <Words>1166</Words>
  <Application>Microsoft Macintosh PowerPoint</Application>
  <PresentationFormat>On-screen Show (16:9)</PresentationFormat>
  <Paragraphs>302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Calibri</vt:lpstr>
      <vt:lpstr>Calibri Light</vt:lpstr>
      <vt:lpstr>Cambria Math</vt:lpstr>
      <vt:lpstr>Courier New</vt:lpstr>
      <vt:lpstr>Helvetica</vt:lpstr>
      <vt:lpstr>Helvetica Neue</vt:lpstr>
      <vt:lpstr>ＭＳ Ｐゴシック</vt:lpstr>
      <vt:lpstr>Times New Roman</vt:lpstr>
      <vt:lpstr>Arial</vt:lpstr>
      <vt:lpstr>Default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word2vec?</vt:lpstr>
      <vt:lpstr>Embeddings capture relational meaning!</vt:lpstr>
      <vt:lpstr>Skip-Grams with Negative Sampling (SGNS)</vt:lpstr>
      <vt:lpstr>Skip-Grams with Negative Sampling (SGNS)</vt:lpstr>
      <vt:lpstr>Skip-Grams with Negative Sampling (SGNS)</vt:lpstr>
      <vt:lpstr>Skip-Grams with Negative Sampling (SGNS)</vt:lpstr>
      <vt:lpstr>Word2Vec Objective</vt:lpstr>
      <vt:lpstr>Word2Vec Objective</vt:lpstr>
      <vt:lpstr>Skip-Grams with Negative Sampling (SGNS)</vt:lpstr>
      <vt:lpstr>Skip-Grams with Negative Sampling (SGNS)</vt:lpstr>
      <vt:lpstr>Skip-Grams with Negative Sampling (SGNS)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190</cp:revision>
  <dcterms:modified xsi:type="dcterms:W3CDTF">2017-02-15T17:43:48Z</dcterms:modified>
</cp:coreProperties>
</file>