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53"/>
  </p:notesMasterIdLst>
  <p:sldIdLst>
    <p:sldId id="256" r:id="rId3"/>
    <p:sldId id="257" r:id="rId4"/>
    <p:sldId id="289" r:id="rId5"/>
    <p:sldId id="294" r:id="rId6"/>
    <p:sldId id="288" r:id="rId7"/>
    <p:sldId id="367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342" r:id="rId37"/>
    <p:sldId id="344" r:id="rId38"/>
    <p:sldId id="346" r:id="rId39"/>
    <p:sldId id="345" r:id="rId40"/>
    <p:sldId id="347" r:id="rId41"/>
    <p:sldId id="348" r:id="rId42"/>
    <p:sldId id="349" r:id="rId43"/>
    <p:sldId id="350" r:id="rId44"/>
    <p:sldId id="352" r:id="rId45"/>
    <p:sldId id="351" r:id="rId46"/>
    <p:sldId id="354" r:id="rId47"/>
    <p:sldId id="353" r:id="rId48"/>
    <p:sldId id="408" r:id="rId49"/>
    <p:sldId id="409" r:id="rId50"/>
    <p:sldId id="341" r:id="rId51"/>
    <p:sldId id="285" r:id="rId52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4674"/>
  </p:normalViewPr>
  <p:slideViewPr>
    <p:cSldViewPr snapToGrid="0" snapToObjects="1">
      <p:cViewPr varScale="1">
        <p:scale>
          <a:sx n="181" d="100"/>
          <a:sy n="1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638455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you think </a:t>
            </a:r>
            <a:r>
              <a:rPr lang="en-US" dirty="0" err="1" smtClean="0"/>
              <a:t>nlp</a:t>
            </a:r>
            <a:r>
              <a:rPr lang="en-US" dirty="0" smtClean="0"/>
              <a:t> is difficult?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A4EBCB0-3FE4-FF49-AC73-A0598E8C25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0BC54AC-7545-E246-8560-E45B591C43B7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23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8038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Word sense disambiguation,</a:t>
            </a:r>
            <a:r>
              <a:rPr lang="en-US" baseline="0" dirty="0" smtClean="0"/>
              <a:t> e.g. bank (can be noun or verb, e.g. bank the ball off the side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 got some money from the bank)</a:t>
            </a: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C818AA6D-C87A-2643-9D3A-C5790A36D5F2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24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942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Break sentences</a:t>
            </a:r>
            <a:r>
              <a:rPr lang="en-US" baseline="0" dirty="0" smtClean="0"/>
              <a:t> down into phrasal units</a:t>
            </a: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982ECD3-9181-2646-BC0A-B9842ABFF837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25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4751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at a higher level can automatically produce a complete syntactic parse tree for a sentence</a:t>
            </a: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A8D6429-9CA6-9F4B-9B4B-BD5DB881FED7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26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6607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D0D39A-2F08-0C43-8364-DEEC3879A137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27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311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ED1495A-2520-BA43-9505-2866EF58A919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28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6671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58535F9-F6AB-BB44-8F98-889E26E86B7D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29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58255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0FF2350-AE42-CF4E-8EBD-29063FC37666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30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845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9ECFB02-6E87-A64D-8829-921B69D10A16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31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9277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F2A29219-8917-A947-8DEC-D049AE693A93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32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01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5459" y="8686723"/>
            <a:ext cx="2972542" cy="45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rtl="0"/>
            <a:fld id="{4A876B6F-A4F9-144C-B1A9-A2AC04004044}" type="slidenum">
              <a:rPr lang="en-US" sz="1200" kern="1200">
                <a:solidFill>
                  <a:prstClr val="black"/>
                </a:solidFill>
                <a:ea typeface=""/>
                <a:cs typeface=""/>
              </a:rPr>
              <a:pPr algn="r" rtl="0"/>
              <a:t>15</a:t>
            </a:fld>
            <a:endParaRPr lang="en-US" sz="1200" kern="1200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04443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66E81E0-7AC8-914C-8CD5-379C5741D011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33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433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35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04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36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86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37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06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40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34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42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66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43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21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44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85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45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32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46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7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2660E0E-917E-464A-872A-E62550AE95BC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16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82341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47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11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48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6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you think language is ambiguous?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CCD4988-FEBD-4843-9AAF-5556AE1DF03C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17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5714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CCD4988-FEBD-4843-9AAF-5556AE1DF03C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18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4719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56ACC24-AC96-F24D-BF27-6CE313DACFE9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19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960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C272779-B244-8347-8F63-FAA1AE5C9F7B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20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821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example syntactic tasks are things like</a:t>
            </a: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4E3CD2F-9C04-7D4B-BCB1-E4FFAD7447A7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21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9956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78D9042B-7BEF-CF4C-9541-440305ADBC21}" type="slidenum">
              <a:rPr lang="en-US">
                <a:solidFill>
                  <a:prstClr val="black"/>
                </a:solidFill>
                <a:ea typeface=""/>
                <a:cs typeface=""/>
              </a:rPr>
              <a:pPr/>
              <a:t>22</a:t>
            </a:fld>
            <a:endParaRPr lang="en-US">
              <a:solidFill>
                <a:prstClr val="black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653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ng"/>
          <p:cNvPicPr/>
          <p:nvPr/>
        </p:nvPicPr>
        <p:blipFill>
          <a:blip r:embed="rId2">
            <a:alphaModFix amt="10839"/>
            <a:extLst/>
          </a:blip>
          <a:srcRect l="11804" t="22310" b="2478"/>
          <a:stretch>
            <a:fillRect/>
          </a:stretch>
        </p:blipFill>
        <p:spPr>
          <a:xfrm>
            <a:off x="-69850" y="-6276"/>
            <a:ext cx="4680310" cy="399125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260350" y="1973579"/>
            <a:ext cx="8623300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4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215380"/>
                </a:solidFill>
              </a:rPr>
              <a:t>CS6501: </a:t>
            </a:r>
            <a:r>
              <a:rPr lang="en-US" sz="3600" dirty="0" smtClean="0">
                <a:solidFill>
                  <a:srgbClr val="215380"/>
                </a:solidFill>
              </a:rPr>
              <a:t>Vision</a:t>
            </a:r>
            <a:r>
              <a:rPr lang="en-US" sz="3600" baseline="0" dirty="0" smtClean="0">
                <a:solidFill>
                  <a:srgbClr val="215380"/>
                </a:solidFill>
              </a:rPr>
              <a:t> and Language</a:t>
            </a:r>
            <a:endParaRPr sz="3600" dirty="0">
              <a:solidFill>
                <a:srgbClr val="2153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chemeClr val="tx1"/>
                </a:solidFill>
              </a:defRPr>
            </a:lvl1pPr>
            <a:lvl2pPr algn="l">
              <a:defRPr sz="2000" b="0">
                <a:solidFill>
                  <a:schemeClr val="tx1"/>
                </a:solidFill>
              </a:defRPr>
            </a:lvl2pPr>
            <a:lvl3pPr algn="l">
              <a:defRPr sz="2000" b="0">
                <a:solidFill>
                  <a:schemeClr val="tx1"/>
                </a:solidFill>
              </a:defRPr>
            </a:lvl3pPr>
            <a:lvl4pPr algn="l">
              <a:defRPr sz="2000" b="0">
                <a:solidFill>
                  <a:schemeClr val="tx1"/>
                </a:solidFill>
              </a:defRPr>
            </a:lvl4pPr>
            <a:lvl5pPr algn="l"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chemeClr val="tx1"/>
                </a:solidFill>
              </a:defRPr>
            </a:lvl1pPr>
            <a:lvl2pPr algn="l">
              <a:defRPr sz="2000" b="0">
                <a:solidFill>
                  <a:schemeClr val="tx1"/>
                </a:solidFill>
              </a:defRPr>
            </a:lvl2pPr>
            <a:lvl3pPr algn="l">
              <a:defRPr sz="2000" b="0">
                <a:solidFill>
                  <a:schemeClr val="tx1"/>
                </a:solidFill>
              </a:defRPr>
            </a:lvl3pPr>
            <a:lvl4pPr algn="l">
              <a:defRPr sz="2000" b="0">
                <a:solidFill>
                  <a:schemeClr val="tx1"/>
                </a:solidFill>
              </a:defRPr>
            </a:lvl4pPr>
            <a:lvl5pPr algn="l"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43704-4C2F-0A40-A52A-DAFAC5B5B055}" type="datetime1">
              <a:rPr lang="en-US"/>
              <a:pPr>
                <a:defRPr/>
              </a:pPr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7AD6-8E16-FA4E-94A5-5194ACC7E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CDD1-77C9-FB44-81FA-2A4E925707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5B74-03CF-8D42-9B04-20166ADDDE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855209"/>
            <a:ext cx="9144001" cy="294641"/>
          </a:xfrm>
          <a:prstGeom prst="rect">
            <a:avLst/>
          </a:prstGeom>
          <a:solidFill>
            <a:srgbClr val="21538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" name="Shape 5"/>
          <p:cNvSpPr/>
          <p:nvPr/>
        </p:nvSpPr>
        <p:spPr>
          <a:xfrm>
            <a:off x="101722" y="4848859"/>
            <a:ext cx="198291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 dirty="0">
                <a:solidFill>
                  <a:srgbClr val="FFFFFF"/>
                </a:solidFill>
              </a:rPr>
              <a:t>CS6501: </a:t>
            </a:r>
            <a:r>
              <a:rPr lang="en-US" sz="1300" dirty="0" smtClean="0">
                <a:solidFill>
                  <a:srgbClr val="FFFFFF"/>
                </a:solidFill>
              </a:rPr>
              <a:t>Vision and Language</a:t>
            </a:r>
            <a:endParaRPr sz="13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1pPr>
      <a:lvl2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2pPr>
      <a:lvl3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3pPr>
      <a:lvl4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4pPr>
      <a:lvl5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5pPr>
      <a:lvl6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6pPr>
      <a:lvl7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7pPr>
      <a:lvl8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8pPr>
      <a:lvl9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9pPr>
    </p:titleStyle>
    <p:bodyStyle>
      <a:lvl1pPr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1pPr>
      <a:lvl2pPr indent="4572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2pPr>
      <a:lvl3pPr indent="9144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3pPr>
      <a:lvl4pPr indent="13716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4pPr>
      <a:lvl5pPr indent="18288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5pPr>
      <a:lvl6pPr indent="22860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6pPr>
      <a:lvl7pPr indent="27432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7pPr>
      <a:lvl8pPr indent="32004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8pPr>
      <a:lvl9pPr indent="36576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0C7CDD1-77C9-FB44-81FA-2A4E9257071E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"/>
                <a:cs typeface=""/>
              </a:rPr>
              <a:pPr rtl="0"/>
              <a:t>1/26/17</a:t>
            </a:fld>
            <a:endParaRPr lang="en-US" kern="1200">
              <a:solidFill>
                <a:prstClr val="black">
                  <a:tint val="75000"/>
                </a:prstClr>
              </a:solidFill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09C5B74-03CF-8D42-9B04-20166ADDDEED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"/>
                <a:cs typeface="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36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icente@cs.virginia.edu" TargetMode="External"/><Relationship Id="rId3" Type="http://schemas.openxmlformats.org/officeDocument/2006/relationships/hyperlink" Target="http://www.cs.virginia.edu/~vicente/visla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abs/1301.378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irginia.edu/~kc2wc/teaching/NLP16/slides/02-ngram.pdf" TargetMode="External"/><Relationship Id="rId4" Type="http://schemas.openxmlformats.org/officeDocument/2006/relationships/hyperlink" Target="http://www3.cs.stonybrook.edu/~ychoi/cse628/lecture/02-ngra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virginia.edu/~kc2wc/teaching/NLP16/slides/03-smooth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896645" y="2592070"/>
            <a:ext cx="7350728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3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215380"/>
                </a:solidFill>
              </a:rPr>
              <a:t>Natural Language Processing</a:t>
            </a:r>
            <a:endParaRPr sz="4300" dirty="0">
              <a:solidFill>
                <a:srgbClr val="21538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5579" y="2237874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085850"/>
            <a:ext cx="6069874" cy="3543300"/>
          </a:xfrm>
        </p:spPr>
        <p:txBody>
          <a:bodyPr>
            <a:noAutofit/>
          </a:bodyPr>
          <a:lstStyle/>
          <a:p>
            <a:r>
              <a:rPr lang="en-US" sz="1400" dirty="0" smtClean="0"/>
              <a:t>Reason (2) – requires reasoning beyond what is explicitly mentioned </a:t>
            </a:r>
            <a:r>
              <a:rPr lang="en-US" sz="1400" b="1" i="1" dirty="0" smtClean="0">
                <a:solidFill>
                  <a:schemeClr val="accent6"/>
                </a:solidFill>
              </a:rPr>
              <a:t>(A,B)</a:t>
            </a:r>
            <a:r>
              <a:rPr lang="en-US" sz="1400" b="1" dirty="0" smtClean="0">
                <a:solidFill>
                  <a:schemeClr val="accent6"/>
                </a:solidFill>
              </a:rPr>
              <a:t> </a:t>
            </a:r>
            <a:r>
              <a:rPr lang="en-US" sz="1400" dirty="0" smtClean="0"/>
              <a:t>, and some of the reasoning requires world knowledge </a:t>
            </a:r>
            <a:r>
              <a:rPr lang="en-US" sz="1400" b="1" i="1" dirty="0" smtClean="0">
                <a:solidFill>
                  <a:schemeClr val="accent6"/>
                </a:solidFill>
              </a:rPr>
              <a:t>(C)</a:t>
            </a:r>
          </a:p>
          <a:p>
            <a:endParaRPr lang="en-US" sz="1100" dirty="0"/>
          </a:p>
          <a:p>
            <a:r>
              <a:rPr lang="en-US" sz="1400" i="1" dirty="0" smtClean="0">
                <a:solidFill>
                  <a:srgbClr val="FF0000"/>
                </a:solidFill>
              </a:rPr>
              <a:t>I couldn’t submit my homework because my horse ate it.</a:t>
            </a:r>
            <a:r>
              <a:rPr lang="en-US" sz="1400" dirty="0" smtClean="0"/>
              <a:t> </a:t>
            </a:r>
          </a:p>
          <a:p>
            <a:r>
              <a:rPr lang="en-US" sz="1100" dirty="0" smtClean="0"/>
              <a:t>Implies that… </a:t>
            </a:r>
          </a:p>
          <a:p>
            <a:pPr marL="385763" indent="-385763">
              <a:buFont typeface="+mj-lt"/>
              <a:buAutoNum type="alphaUcPeriod"/>
            </a:pPr>
            <a:r>
              <a:rPr lang="en-US" sz="1100" i="1" dirty="0" smtClean="0"/>
              <a:t>I have a horse.</a:t>
            </a:r>
          </a:p>
          <a:p>
            <a:pPr marL="385763" indent="-385763">
              <a:buFont typeface="+mj-lt"/>
              <a:buAutoNum type="alphaUcPeriod"/>
            </a:pPr>
            <a:r>
              <a:rPr lang="en-US" sz="1100" i="1" dirty="0">
                <a:sym typeface="Wingdings" pitchFamily="2" charset="2"/>
              </a:rPr>
              <a:t>I did </a:t>
            </a:r>
            <a:r>
              <a:rPr lang="en-US" sz="1100" i="1" dirty="0" smtClean="0">
                <a:sym typeface="Wingdings" pitchFamily="2" charset="2"/>
              </a:rPr>
              <a:t>my homework.</a:t>
            </a:r>
            <a:endParaRPr lang="en-US" sz="1100" i="1" dirty="0" smtClean="0"/>
          </a:p>
          <a:p>
            <a:pPr marL="385763" indent="-385763">
              <a:buFont typeface="+mj-lt"/>
              <a:buAutoNum type="alphaUcPeriod"/>
            </a:pPr>
            <a:r>
              <a:rPr lang="en-US" sz="1100" i="1" dirty="0">
                <a:sym typeface="Wingdings" pitchFamily="2" charset="2"/>
              </a:rPr>
              <a:t>M</a:t>
            </a:r>
            <a:r>
              <a:rPr lang="en-US" sz="1100" i="1" dirty="0" smtClean="0">
                <a:sym typeface="Wingdings" pitchFamily="2" charset="2"/>
              </a:rPr>
              <a:t>y homework was done on a soft object (such as papers) as opposed to a hard/heavy object (such as a computer). – it’s more likely that my horse ate papers than a computer.</a:t>
            </a:r>
          </a:p>
          <a:p>
            <a:pPr marL="385763" indent="-385763">
              <a:buAutoNum type="alphaUcPeriod"/>
            </a:pPr>
            <a:endParaRPr lang="en-US" sz="1100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8614" y="2642655"/>
            <a:ext cx="6370246" cy="21293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1527" y="1995084"/>
            <a:ext cx="6370246" cy="704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 (3) – Language is difficult even for humans.</a:t>
            </a:r>
          </a:p>
          <a:p>
            <a:endParaRPr lang="en-US" dirty="0"/>
          </a:p>
          <a:p>
            <a:r>
              <a:rPr lang="en-US" dirty="0" smtClean="0"/>
              <a:t>Learning mother tongue (native language)</a:t>
            </a:r>
          </a:p>
          <a:p>
            <a:r>
              <a:rPr lang="en-US" dirty="0" smtClean="0"/>
              <a:t>     </a:t>
            </a:r>
            <a:r>
              <a:rPr lang="en-US" sz="1800" dirty="0"/>
              <a:t>-- you might think it’s easy, but…</a:t>
            </a:r>
          </a:p>
          <a:p>
            <a:pPr marL="240030" lvl="1" indent="0"/>
            <a:r>
              <a:rPr lang="en-US" dirty="0"/>
              <a:t> </a:t>
            </a:r>
            <a:r>
              <a:rPr lang="en-US" dirty="0" smtClean="0"/>
              <a:t>    compare 5 year old V.S. 10 year old V.S. 20 year old</a:t>
            </a:r>
          </a:p>
          <a:p>
            <a:pPr marL="240030" lvl="1" indent="0"/>
            <a:endParaRPr lang="en-US" dirty="0"/>
          </a:p>
          <a:p>
            <a:r>
              <a:rPr lang="en-US" dirty="0" smtClean="0"/>
              <a:t>Learning foreign languages </a:t>
            </a:r>
          </a:p>
          <a:p>
            <a:pPr marL="240030" lvl="1" indent="0"/>
            <a:r>
              <a:rPr lang="en-US" dirty="0" smtClean="0"/>
              <a:t>– even harder</a:t>
            </a:r>
          </a:p>
          <a:p>
            <a:pPr lvl="1"/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66461"/>
            <a:ext cx="7281361" cy="292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NLP really that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the back of your mind, </a:t>
            </a:r>
            <a:r>
              <a:rPr lang="en-US" dirty="0"/>
              <a:t>i</a:t>
            </a:r>
            <a:r>
              <a:rPr lang="en-US" dirty="0" smtClean="0"/>
              <a:t>f you’re still thinking…</a:t>
            </a:r>
          </a:p>
          <a:p>
            <a:endParaRPr lang="en-US" dirty="0" smtClean="0"/>
          </a:p>
          <a:p>
            <a:pPr marL="205740" lvl="1" indent="0"/>
            <a:r>
              <a:rPr lang="en-US" i="1" dirty="0" smtClean="0">
                <a:solidFill>
                  <a:srgbClr val="0000CC"/>
                </a:solidFill>
              </a:rPr>
              <a:t>“My native language is so easy. How hard can it be to type all the grammar rules, and idioms, </a:t>
            </a:r>
            <a:r>
              <a:rPr lang="en-US" i="1" dirty="0" err="1" smtClean="0">
                <a:solidFill>
                  <a:srgbClr val="0000CC"/>
                </a:solidFill>
              </a:rPr>
              <a:t>etc</a:t>
            </a:r>
            <a:r>
              <a:rPr lang="en-US" i="1" dirty="0" smtClean="0">
                <a:solidFill>
                  <a:srgbClr val="0000CC"/>
                </a:solidFill>
              </a:rPr>
              <a:t> into a software program? Sure it might take a while, but with enough people and money, it should be doable!”</a:t>
            </a:r>
          </a:p>
          <a:p>
            <a:endParaRPr lang="en-US" dirty="0" smtClean="0"/>
          </a:p>
          <a:p>
            <a:r>
              <a:rPr lang="en-US" dirty="0" smtClean="0"/>
              <a:t>You are not alone!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Mid 1950’s – mid 1960’s:  </a:t>
            </a:r>
            <a:r>
              <a:rPr lang="en-US" sz="1400" u="sng" dirty="0" smtClean="0"/>
              <a:t>Birth of NLP and Linguistics</a:t>
            </a:r>
          </a:p>
          <a:p>
            <a:pPr lvl="1"/>
            <a:r>
              <a:rPr lang="en-US" sz="1400" dirty="0" smtClean="0"/>
              <a:t>At first, people thought NLP is easy! Researchers predicted that “machine translation” can be solved in 3 years</a:t>
            </a:r>
            <a:r>
              <a:rPr lang="en-US" sz="1400" dirty="0"/>
              <a:t> </a:t>
            </a:r>
            <a:r>
              <a:rPr lang="en-US" sz="1400" dirty="0" smtClean="0"/>
              <a:t>or so.</a:t>
            </a:r>
          </a:p>
          <a:p>
            <a:pPr lvl="1"/>
            <a:r>
              <a:rPr lang="en-US" sz="1400" dirty="0" smtClean="0"/>
              <a:t>Mostly hand-coded rules / linguistics-oriented approaches</a:t>
            </a:r>
          </a:p>
          <a:p>
            <a:pPr lvl="1"/>
            <a:r>
              <a:rPr lang="en-US" sz="1400" dirty="0" smtClean="0"/>
              <a:t>The 3 year project continued for 10 years, but still no good result, despite the significant amount of expenditure.</a:t>
            </a:r>
          </a:p>
          <a:p>
            <a:r>
              <a:rPr lang="en-US" sz="1400" dirty="0" smtClean="0"/>
              <a:t>Mid 1960’s – Mid 1970’s: </a:t>
            </a:r>
            <a:r>
              <a:rPr lang="en-US" sz="1400" u="sng" dirty="0" smtClean="0"/>
              <a:t>A Dark Era</a:t>
            </a:r>
          </a:p>
          <a:p>
            <a:pPr lvl="1"/>
            <a:r>
              <a:rPr lang="en-US" sz="1400" dirty="0" smtClean="0"/>
              <a:t>After the initial hype, a dark era follows -- people started believing that machine translation is impossible, and most abandoned research for NLP.</a:t>
            </a:r>
            <a:endParaRPr lang="en-US" sz="1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86643"/>
            <a:ext cx="8608423" cy="3394472"/>
          </a:xfrm>
        </p:spPr>
        <p:txBody>
          <a:bodyPr>
            <a:noAutofit/>
          </a:bodyPr>
          <a:lstStyle/>
          <a:p>
            <a:r>
              <a:rPr lang="en-US" sz="1200" dirty="0" smtClean="0"/>
              <a:t>1970’s and  early 1980’s – </a:t>
            </a:r>
            <a:r>
              <a:rPr lang="en-US" sz="1200" u="sng" dirty="0" smtClean="0"/>
              <a:t>Slow Revival of NLP</a:t>
            </a:r>
          </a:p>
          <a:p>
            <a:pPr lvl="1"/>
            <a:r>
              <a:rPr lang="en-US" sz="1200" dirty="0" smtClean="0"/>
              <a:t>Some research activities revived, but the emphasis is still on linguistically oriented, working on small toy problems with weak empirical evaluation</a:t>
            </a:r>
          </a:p>
          <a:p>
            <a:r>
              <a:rPr lang="en-US" sz="1200" dirty="0" smtClean="0"/>
              <a:t>Late 1980’s and 1990’s – </a:t>
            </a:r>
            <a:r>
              <a:rPr lang="en-US" sz="1200" u="sng" dirty="0" smtClean="0">
                <a:solidFill>
                  <a:srgbClr val="FF0000"/>
                </a:solidFill>
              </a:rPr>
              <a:t>Statistical Revolution!</a:t>
            </a:r>
          </a:p>
          <a:p>
            <a:pPr lvl="1"/>
            <a:r>
              <a:rPr lang="en-US" sz="1200" dirty="0" smtClean="0"/>
              <a:t>By this time, the computing power increased </a:t>
            </a:r>
            <a:r>
              <a:rPr lang="en-US" sz="1200" dirty="0"/>
              <a:t>substantially 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Data-driven, statistical approaches with simple representation win over complex hand-coded linguistic rules.</a:t>
            </a:r>
          </a:p>
          <a:p>
            <a:pPr lvl="1">
              <a:buFont typeface="Wingdings"/>
              <a:buChar char="è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Whenever I fire a linguist our </a:t>
            </a:r>
            <a:r>
              <a:rPr lang="en-US" sz="1200" b="1" i="1" dirty="0" smtClean="0">
                <a:solidFill>
                  <a:schemeClr val="accent1">
                    <a:lumMod val="75000"/>
                  </a:schemeClr>
                </a:solidFill>
              </a:rPr>
              <a:t>machine translation performance </a:t>
            </a: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</a:rPr>
              <a:t>improves</a:t>
            </a:r>
            <a:r>
              <a:rPr lang="en-US" sz="1200" b="1" i="1" dirty="0" smtClean="0">
                <a:solidFill>
                  <a:schemeClr val="accent1">
                    <a:lumMod val="75000"/>
                  </a:schemeClr>
                </a:solidFill>
              </a:rPr>
              <a:t>.”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Jelinek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, 1988)</a:t>
            </a:r>
            <a:endParaRPr lang="en-US" sz="1200" dirty="0" smtClean="0"/>
          </a:p>
          <a:p>
            <a:r>
              <a:rPr lang="en-US" sz="1200" dirty="0" smtClean="0"/>
              <a:t>2000’s – </a:t>
            </a:r>
            <a:r>
              <a:rPr lang="en-US" sz="1200" u="sng" dirty="0" smtClean="0">
                <a:solidFill>
                  <a:srgbClr val="FF0000"/>
                </a:solidFill>
              </a:rPr>
              <a:t>Statistics Powered by Linguistic </a:t>
            </a:r>
            <a:r>
              <a:rPr lang="en-US" sz="1200" u="sng" dirty="0">
                <a:solidFill>
                  <a:srgbClr val="FF0000"/>
                </a:solidFill>
              </a:rPr>
              <a:t>I</a:t>
            </a:r>
            <a:r>
              <a:rPr lang="en-US" sz="1200" u="sng" dirty="0" smtClean="0">
                <a:solidFill>
                  <a:srgbClr val="FF0000"/>
                </a:solidFill>
              </a:rPr>
              <a:t>nsights</a:t>
            </a:r>
          </a:p>
          <a:p>
            <a:pPr lvl="1"/>
            <a:r>
              <a:rPr lang="en-US" sz="1200" dirty="0" smtClean="0"/>
              <a:t>With more sophistication with the statistical models, richer linguistic representation starts finding a new value.</a:t>
            </a:r>
            <a:endParaRPr lang="en-US" sz="12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Ambiguity is Explosive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5900" y="1028700"/>
            <a:ext cx="6172200" cy="39612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Ambiguities compound to generate enormous numbers of possible interpretations.</a:t>
            </a:r>
          </a:p>
          <a:p>
            <a:pPr>
              <a:lnSpc>
                <a:spcPct val="90000"/>
              </a:lnSpc>
            </a:pPr>
            <a:r>
              <a:rPr lang="en-US" dirty="0"/>
              <a:t>In English, a sentence ending in </a:t>
            </a:r>
            <a:r>
              <a:rPr lang="en-US" i="1" dirty="0"/>
              <a:t>n</a:t>
            </a:r>
            <a:r>
              <a:rPr lang="en-US" dirty="0"/>
              <a:t> prepositional phrases has </a:t>
            </a:r>
            <a:r>
              <a:rPr lang="en-US" i="1" dirty="0"/>
              <a:t>over</a:t>
            </a:r>
            <a:r>
              <a:rPr lang="en-US" dirty="0"/>
              <a:t> 2</a:t>
            </a:r>
            <a:r>
              <a:rPr lang="en-US" i="1" baseline="30000" dirty="0"/>
              <a:t>n </a:t>
            </a:r>
            <a:r>
              <a:rPr lang="en-US" dirty="0"/>
              <a:t>syntactic </a:t>
            </a:r>
            <a:r>
              <a:rPr lang="en-US" dirty="0" smtClean="0"/>
              <a:t>interpretations.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baseline="30000" dirty="0"/>
              <a:t>“</a:t>
            </a:r>
            <a:r>
              <a:rPr lang="en-US" sz="1800" dirty="0"/>
              <a:t>I saw the man with the telescope”: </a:t>
            </a:r>
            <a:r>
              <a:rPr lang="en-US" sz="1800" dirty="0">
                <a:solidFill>
                  <a:srgbClr val="FF0000"/>
                </a:solidFill>
              </a:rPr>
              <a:t>2 parses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“I saw the man on the hill with the telescope.”: </a:t>
            </a:r>
            <a:r>
              <a:rPr lang="en-US" sz="1800" dirty="0">
                <a:solidFill>
                  <a:srgbClr val="FF0000"/>
                </a:solidFill>
              </a:rPr>
              <a:t>5 parses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“I saw the man on the hill in Texas with the telescope”:     </a:t>
            </a:r>
            <a:r>
              <a:rPr lang="en-US" sz="1800" dirty="0">
                <a:solidFill>
                  <a:srgbClr val="FF0000"/>
                </a:solidFill>
              </a:rPr>
              <a:t>14 parses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“I saw the man on the hill in Texas with the telescope at noon.”: </a:t>
            </a:r>
            <a:r>
              <a:rPr lang="en-US" sz="1800" dirty="0">
                <a:solidFill>
                  <a:srgbClr val="FF0000"/>
                </a:solidFill>
              </a:rPr>
              <a:t>42 parses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“I saw the man on the hill in Texas with the telescope at noon on Monday”  </a:t>
            </a:r>
            <a:r>
              <a:rPr lang="en-US" sz="1800" dirty="0">
                <a:solidFill>
                  <a:srgbClr val="FF0000"/>
                </a:solidFill>
              </a:rPr>
              <a:t>132 parses</a:t>
            </a:r>
          </a:p>
          <a:p>
            <a:pPr lvl="1">
              <a:lnSpc>
                <a:spcPct val="90000"/>
              </a:lnSpc>
            </a:pPr>
            <a:endParaRPr lang="en-US" sz="1800" i="1" baseline="30000" dirty="0">
              <a:solidFill>
                <a:srgbClr val="FF0000"/>
              </a:solidFill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1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Humor and Ambiguity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100"/>
              <a:t>Many jokes rely on the ambiguity of language:</a:t>
            </a:r>
          </a:p>
          <a:p>
            <a:pPr lvl="1" eaLnBrk="1" hangingPunct="1"/>
            <a:r>
              <a:rPr lang="en-US" sz="1800"/>
              <a:t>Groucho Marx: One morning I shot an elephant in my pajamas.  How he got into my pajamas, I’ll never know.</a:t>
            </a:r>
          </a:p>
          <a:p>
            <a:pPr lvl="1" eaLnBrk="1" hangingPunct="1"/>
            <a:r>
              <a:rPr lang="en-US" sz="1800"/>
              <a:t>She criticized my apartment, so I knocked her flat.</a:t>
            </a:r>
          </a:p>
          <a:p>
            <a:pPr lvl="1" eaLnBrk="1" hangingPunct="1"/>
            <a:r>
              <a:rPr lang="en-US" sz="1800"/>
              <a:t>Noah took all of the animals on the ark in pairs. Except the worms, they came in apples.</a:t>
            </a:r>
          </a:p>
          <a:p>
            <a:pPr lvl="1" eaLnBrk="1" hangingPunct="1"/>
            <a:r>
              <a:rPr lang="en-US" sz="1800"/>
              <a:t>Policeman to little boy: “We are looking for a thief with a bicycle.” Little boy: “Wouldn’t you be better using your eyes.”</a:t>
            </a:r>
          </a:p>
          <a:p>
            <a:pPr lvl="1" eaLnBrk="1" hangingPunct="1"/>
            <a:r>
              <a:rPr lang="en-US" sz="1800"/>
              <a:t>Why is the teacher wearing sun-glasses. Because the class is so bright.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4814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Language Ambiguous?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5475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Language Ambiguous?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/>
              <a:t>Having a unique linguistic expression for every possible conceptualization that could be conveyed would make language overly complex and linguistic expressions unnecessarily long.</a:t>
            </a:r>
          </a:p>
          <a:p>
            <a:r>
              <a:rPr lang="en-US" sz="2100"/>
              <a:t>Allowing resolvable ambiguity permits shorter linguistic expressions, i.e. data compression.</a:t>
            </a:r>
          </a:p>
          <a:p>
            <a:r>
              <a:rPr lang="en-US" sz="2100"/>
              <a:t>Language relies on people’s ability to use their knowledge and inference abilities to properly resolve ambiguities.</a:t>
            </a:r>
          </a:p>
          <a:p>
            <a:r>
              <a:rPr lang="en-US" sz="2100"/>
              <a:t>Infrequently, disambiguation fails, i.e. the compression is lossy.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2650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Natural Languages vs. Computer Languages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Ambiguity is the primary difference between natural and computer languages.</a:t>
            </a:r>
          </a:p>
          <a:p>
            <a:r>
              <a:rPr lang="en-US" sz="2100" dirty="0"/>
              <a:t>Formal programming languages are designed to be unambiguous, i.e. they can be defined by a grammar that produces a unique parse for each sentence in the language.</a:t>
            </a:r>
          </a:p>
          <a:p>
            <a:r>
              <a:rPr lang="en-US" sz="2100" dirty="0"/>
              <a:t>Programming languages are also designed for efficient (deterministic) parsing.</a:t>
            </a:r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9456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84200" y="1354159"/>
            <a:ext cx="7975600" cy="322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sz="2400" dirty="0">
                <a:latin typeface="+mn-lt"/>
                <a:ea typeface="+mn-ea"/>
                <a:cs typeface="+mn-cs"/>
                <a:sym typeface="Helvetica"/>
              </a:rPr>
              <a:t>Instructor: Vicente Ordonez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sz="2400" dirty="0">
                <a:latin typeface="+mn-lt"/>
                <a:ea typeface="+mn-ea"/>
                <a:cs typeface="+mn-cs"/>
                <a:sym typeface="Helvetica"/>
              </a:rPr>
              <a:t>Email: </a:t>
            </a:r>
            <a:r>
              <a:rPr sz="24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vicente@virginia.edu</a:t>
            </a:r>
            <a:endParaRPr sz="2400" dirty="0"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sz="2400" dirty="0" smtClean="0">
                <a:latin typeface="+mn-lt"/>
                <a:ea typeface="+mn-ea"/>
                <a:cs typeface="+mn-cs"/>
                <a:sym typeface="Helvetica"/>
              </a:rPr>
              <a:t>Website: </a:t>
            </a:r>
            <a:r>
              <a:rPr lang="en-US" sz="24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rId3"/>
              </a:rPr>
              <a:t>http://www.cs.virginia.edu/~vicente/vislang</a:t>
            </a:r>
            <a:endParaRPr lang="en-US" sz="24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sz="2400" dirty="0" smtClean="0">
                <a:latin typeface="+mn-lt"/>
                <a:ea typeface="+mn-ea"/>
                <a:cs typeface="+mn-cs"/>
                <a:sym typeface="Helvetica"/>
              </a:rPr>
              <a:t>Location</a:t>
            </a:r>
            <a:r>
              <a:rPr sz="2400" dirty="0"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lang="en-US" sz="2400" b="1" dirty="0" smtClean="0">
                <a:latin typeface="+mn-lt"/>
                <a:ea typeface="+mn-ea"/>
                <a:cs typeface="+mn-cs"/>
                <a:sym typeface="Helvetica"/>
              </a:rPr>
              <a:t>Thornton Hall E316</a:t>
            </a:r>
            <a:endParaRPr sz="2400" dirty="0">
              <a:latin typeface="+mn-lt"/>
              <a:ea typeface="+mn-ea"/>
              <a:cs typeface="+mn-cs"/>
              <a:sym typeface="Helvetica"/>
            </a:endParaRPr>
          </a:p>
          <a:p>
            <a:r>
              <a:rPr sz="2400" dirty="0" smtClean="0">
                <a:latin typeface="+mn-lt"/>
                <a:ea typeface="+mn-ea"/>
                <a:cs typeface="+mn-cs"/>
                <a:sym typeface="Helvetica"/>
              </a:rPr>
              <a:t>Times: </a:t>
            </a:r>
            <a:r>
              <a:rPr lang="en-US" sz="2400" b="1" dirty="0" smtClean="0">
                <a:latin typeface="+mn-lt"/>
                <a:ea typeface="+mn-ea"/>
                <a:cs typeface="+mn-cs"/>
                <a:sym typeface="Helvetica"/>
              </a:rPr>
              <a:t>Tuesday - </a:t>
            </a:r>
            <a:r>
              <a:rPr lang="en-US" sz="2400" b="1" dirty="0">
                <a:latin typeface="+mn-lt"/>
                <a:ea typeface="+mn-ea"/>
                <a:cs typeface="+mn-cs"/>
                <a:sym typeface="Helvetica"/>
              </a:rPr>
              <a:t>Thursday</a:t>
            </a:r>
            <a:r>
              <a:rPr sz="24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mr-IN" sz="2400" b="1" dirty="0">
                <a:latin typeface="+mn-lt"/>
                <a:ea typeface="+mn-ea"/>
                <a:cs typeface="+mn-cs"/>
              </a:rPr>
              <a:t>12:30PM - 1:45PM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Faculty </a:t>
            </a:r>
            <a:r>
              <a:rPr sz="2400" dirty="0" smtClean="0">
                <a:latin typeface="+mn-lt"/>
                <a:ea typeface="+mn-ea"/>
                <a:cs typeface="+mn-cs"/>
                <a:sym typeface="Helvetica"/>
              </a:rPr>
              <a:t>Office hour</a:t>
            </a: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s</a:t>
            </a:r>
            <a:r>
              <a:rPr sz="2400" dirty="0" smtClean="0"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Tuesdays 3 - 4pm (Rice 310)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Discuss in Piazza: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http://</a:t>
            </a:r>
            <a:r>
              <a:rPr lang="en-US" sz="2400" dirty="0" err="1" smtClean="0"/>
              <a:t>piazza.com</a:t>
            </a:r>
            <a:r>
              <a:rPr lang="en-US" sz="2400" dirty="0" smtClean="0"/>
              <a:t>/</a:t>
            </a:r>
            <a:r>
              <a:rPr lang="en-US" sz="2400" dirty="0" err="1" smtClean="0"/>
              <a:t>virginia</a:t>
            </a:r>
            <a:r>
              <a:rPr lang="en-US" sz="2400" dirty="0" smtClean="0"/>
              <a:t>/spring2017/cs6501004</a:t>
            </a:r>
            <a:endParaRPr sz="24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25400" y="0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215380"/>
                </a:solidFill>
              </a:rPr>
              <a:t>About the Course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202" y="598557"/>
            <a:ext cx="4539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215380"/>
                </a:solidFill>
              </a:rPr>
              <a:t>CS6501: </a:t>
            </a:r>
            <a:r>
              <a:rPr lang="en-US" sz="2800" dirty="0" smtClean="0">
                <a:solidFill>
                  <a:srgbClr val="215380"/>
                </a:solidFill>
              </a:rPr>
              <a:t>Vision </a:t>
            </a:r>
            <a:r>
              <a:rPr lang="en-US" sz="2800" smtClean="0">
                <a:solidFill>
                  <a:srgbClr val="215380"/>
                </a:solidFill>
              </a:rPr>
              <a:t>and Language</a:t>
            </a:r>
            <a:endParaRPr lang="en-US" sz="2800">
              <a:solidFill>
                <a:srgbClr val="2153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Language Tasks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Processing natural language text involves many various syntactic, semantic and pragmatic tasks in addition to other problems.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3590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rPr lang="en-US"/>
              <a:t>Syntactic Tasks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6940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Word Segmentation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Breaking a string of characters into a sequence of words.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In some written languages (e.g. Chinese) words are not separated by spaces.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Even in English, characters other than white-space can be used to separate words [e.g. </a:t>
            </a:r>
            <a:r>
              <a:rPr lang="en-US" sz="2100" b="1" dirty="0">
                <a:solidFill>
                  <a:srgbClr val="FF3F3F"/>
                </a:solidFill>
              </a:rPr>
              <a:t>, ; . - : ( )</a:t>
            </a:r>
            <a:r>
              <a:rPr lang="en-US" sz="2100" dirty="0"/>
              <a:t> ]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Examples from English URLs:</a:t>
            </a:r>
            <a:endParaRPr lang="en-US" sz="21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 err="1"/>
              <a:t>jumptheshark.com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</a:t>
            </a:r>
            <a:r>
              <a:rPr lang="en-US" sz="1800" dirty="0">
                <a:ea typeface="Times New Roman" charset="0"/>
                <a:cs typeface="Times New Roman" charset="0"/>
              </a:rPr>
              <a:t> jump the shark .com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ea typeface="Times New Roman" charset="0"/>
                <a:cs typeface="Times New Roman" charset="0"/>
              </a:rPr>
              <a:t>myspace.com</a:t>
            </a:r>
            <a:r>
              <a:rPr lang="en-US" sz="1800" dirty="0">
                <a:ea typeface="Times New Roman" charset="0"/>
                <a:cs typeface="Times New Roman" charset="0"/>
              </a:rPr>
              <a:t>/</a:t>
            </a:r>
            <a:r>
              <a:rPr lang="en-US" sz="1800" dirty="0" err="1">
                <a:ea typeface="Times New Roman" charset="0"/>
                <a:cs typeface="Times New Roman" charset="0"/>
              </a:rPr>
              <a:t>pluckerswingbar</a:t>
            </a:r>
            <a:r>
              <a:rPr lang="en-US" sz="1800" dirty="0">
                <a:ea typeface="Times New Roman" charset="0"/>
                <a:cs typeface="Times New Roman" charset="0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ea typeface="Times New Roman" charset="0"/>
                <a:cs typeface="Times New Roman" charset="0"/>
              </a:rPr>
              <a:t>    </a:t>
            </a:r>
            <a:r>
              <a:rPr lang="en-US" sz="1800" dirty="0">
                <a:sym typeface="Symbol" charset="2"/>
              </a:rPr>
              <a:t></a:t>
            </a:r>
            <a:r>
              <a:rPr lang="en-US" sz="1800" dirty="0"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ea typeface="Times New Roman" charset="0"/>
                <a:cs typeface="Times New Roman" charset="0"/>
              </a:rPr>
              <a:t>myspace</a:t>
            </a:r>
            <a:r>
              <a:rPr lang="en-US" sz="1800" dirty="0">
                <a:ea typeface="Times New Roman" charset="0"/>
                <a:cs typeface="Times New Roman" charset="0"/>
              </a:rPr>
              <a:t> .com </a:t>
            </a:r>
            <a:r>
              <a:rPr lang="en-US" sz="1800" dirty="0" err="1">
                <a:ea typeface="Times New Roman" charset="0"/>
                <a:cs typeface="Times New Roman" charset="0"/>
              </a:rPr>
              <a:t>pluckers</a:t>
            </a:r>
            <a:r>
              <a:rPr lang="en-US" sz="1800" dirty="0">
                <a:ea typeface="Times New Roman" charset="0"/>
                <a:cs typeface="Times New Roman" charset="0"/>
              </a:rPr>
              <a:t> wing bar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ea typeface="Times New Roman" charset="0"/>
                <a:cs typeface="Times New Roman" charset="0"/>
              </a:rPr>
              <a:t>    </a:t>
            </a:r>
            <a:r>
              <a:rPr lang="en-US" sz="1800" dirty="0">
                <a:sym typeface="Symbol" charset="2"/>
              </a:rPr>
              <a:t></a:t>
            </a:r>
            <a:r>
              <a:rPr lang="en-US" sz="1800" dirty="0"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ea typeface="Times New Roman" charset="0"/>
                <a:cs typeface="Times New Roman" charset="0"/>
              </a:rPr>
              <a:t>myspace</a:t>
            </a:r>
            <a:r>
              <a:rPr lang="en-US" sz="1800" dirty="0">
                <a:ea typeface="Times New Roman" charset="0"/>
                <a:cs typeface="Times New Roman" charset="0"/>
              </a:rPr>
              <a:t> .com </a:t>
            </a:r>
            <a:r>
              <a:rPr lang="en-US" sz="1800" dirty="0" err="1">
                <a:ea typeface="Times New Roman" charset="0"/>
                <a:cs typeface="Times New Roman" charset="0"/>
              </a:rPr>
              <a:t>plucker</a:t>
            </a:r>
            <a:r>
              <a:rPr lang="en-US" sz="1800" dirty="0">
                <a:ea typeface="Times New Roman" charset="0"/>
                <a:cs typeface="Times New Roman" charset="0"/>
              </a:rPr>
              <a:t> swing bar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0536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Morphological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028700"/>
            <a:ext cx="5829300" cy="3744516"/>
          </a:xfrm>
        </p:spPr>
        <p:txBody>
          <a:bodyPr>
            <a:normAutofit lnSpcReduction="10000"/>
          </a:bodyPr>
          <a:lstStyle/>
          <a:p>
            <a:r>
              <a:rPr lang="en-US" sz="1800" b="1" i="1"/>
              <a:t>Morphology</a:t>
            </a:r>
            <a:r>
              <a:rPr lang="en-US" sz="1800"/>
              <a:t> is the field of linguistics that studies the internal structure of words. (Wikipedia)</a:t>
            </a:r>
          </a:p>
          <a:p>
            <a:r>
              <a:rPr lang="en-US" sz="1800"/>
              <a:t>A </a:t>
            </a:r>
            <a:r>
              <a:rPr lang="en-US" sz="1800" b="1" i="1"/>
              <a:t>morpheme</a:t>
            </a:r>
            <a:r>
              <a:rPr lang="en-US" sz="1800"/>
              <a:t> is the smallest linguistic unit that has semantic meaning (Wikipedia)</a:t>
            </a:r>
          </a:p>
          <a:p>
            <a:pPr lvl="1"/>
            <a:r>
              <a:rPr lang="en-US" sz="1500"/>
              <a:t> e.g. “carry”, “pre”, “ed”, “ly”, “s”</a:t>
            </a:r>
          </a:p>
          <a:p>
            <a:r>
              <a:rPr lang="en-US" sz="1800"/>
              <a:t>Morphological analysis is the task of segmenting a word into its morphemes:</a:t>
            </a:r>
          </a:p>
          <a:p>
            <a:pPr lvl="1"/>
            <a:r>
              <a:rPr lang="en-US" sz="1500"/>
              <a:t>carried </a:t>
            </a:r>
            <a:r>
              <a:rPr lang="en-US" sz="1800">
                <a:sym typeface="Symbol" charset="2"/>
              </a:rPr>
              <a:t></a:t>
            </a:r>
            <a:r>
              <a:rPr lang="en-US" sz="1500"/>
              <a:t> </a:t>
            </a:r>
            <a:r>
              <a:rPr lang="en-US" sz="1500">
                <a:ea typeface="Times New Roman" charset="0"/>
                <a:cs typeface="Times New Roman" charset="0"/>
              </a:rPr>
              <a:t> carry + ed (past tense)</a:t>
            </a:r>
          </a:p>
          <a:p>
            <a:pPr lvl="1"/>
            <a:r>
              <a:rPr lang="en-US" sz="1500">
                <a:ea typeface="Times New Roman" charset="0"/>
                <a:cs typeface="Times New Roman" charset="0"/>
              </a:rPr>
              <a:t>independently </a:t>
            </a:r>
            <a:r>
              <a:rPr lang="en-US" sz="1800">
                <a:sym typeface="Symbol" charset="2"/>
              </a:rPr>
              <a:t></a:t>
            </a:r>
            <a:r>
              <a:rPr lang="en-US" sz="1500">
                <a:ea typeface="Times New Roman" charset="0"/>
                <a:cs typeface="Times New Roman" charset="0"/>
              </a:rPr>
              <a:t>  in + (depend + ent) + ly </a:t>
            </a:r>
          </a:p>
          <a:p>
            <a:pPr lvl="1"/>
            <a:r>
              <a:rPr lang="en-US" sz="1500">
                <a:ea typeface="Times New Roman" charset="0"/>
                <a:cs typeface="Times New Roman" charset="0"/>
              </a:rPr>
              <a:t>Googlers </a:t>
            </a:r>
            <a:r>
              <a:rPr lang="en-US" sz="1800">
                <a:sym typeface="Symbol" charset="2"/>
              </a:rPr>
              <a:t></a:t>
            </a:r>
            <a:r>
              <a:rPr lang="en-US" sz="1500">
                <a:ea typeface="Times New Roman" charset="0"/>
                <a:cs typeface="Times New Roman" charset="0"/>
              </a:rPr>
              <a:t>  (Google + er) + s (plural)</a:t>
            </a:r>
          </a:p>
          <a:p>
            <a:pPr lvl="1"/>
            <a:r>
              <a:rPr lang="en-US" sz="1500">
                <a:ea typeface="Times New Roman" charset="0"/>
                <a:cs typeface="Times New Roman" charset="0"/>
              </a:rPr>
              <a:t>unlockable </a:t>
            </a:r>
            <a:r>
              <a:rPr lang="en-US" sz="1800">
                <a:sym typeface="Symbol" charset="2"/>
              </a:rPr>
              <a:t></a:t>
            </a:r>
            <a:r>
              <a:rPr lang="en-US" sz="1500">
                <a:ea typeface="Times New Roman" charset="0"/>
                <a:cs typeface="Times New Roman" charset="0"/>
              </a:rPr>
              <a:t>  un + (lock + able)  ?</a:t>
            </a:r>
          </a:p>
          <a:p>
            <a:pPr lvl="1">
              <a:buFontTx/>
              <a:buNone/>
            </a:pPr>
            <a:r>
              <a:rPr lang="en-US" sz="1500">
                <a:ea typeface="Times New Roman" charset="0"/>
                <a:cs typeface="Times New Roman" charset="0"/>
              </a:rPr>
              <a:t>                       </a:t>
            </a:r>
            <a:r>
              <a:rPr lang="en-US" sz="1800">
                <a:sym typeface="Symbol" charset="2"/>
              </a:rPr>
              <a:t></a:t>
            </a:r>
            <a:r>
              <a:rPr lang="en-US" sz="1500">
                <a:ea typeface="Times New Roman" charset="0"/>
                <a:cs typeface="Times New Roman" charset="0"/>
              </a:rPr>
              <a:t>  (un + lock) + able  ?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7564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Part Of Speech (POS) Tagging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028700"/>
            <a:ext cx="5829300" cy="3855244"/>
          </a:xfrm>
        </p:spPr>
        <p:txBody>
          <a:bodyPr/>
          <a:lstStyle/>
          <a:p>
            <a:r>
              <a:rPr lang="en-US"/>
              <a:t>Annotate each word in a sentence with a part-of-speech.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Useful for subsequent syntactic parsing and word sense disambiguation.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39516" y="1795463"/>
            <a:ext cx="3964739" cy="624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kern="1200" dirty="0">
                <a:solidFill>
                  <a:srgbClr val="3333CC"/>
                </a:solidFill>
                <a:ea typeface=""/>
                <a:cs typeface=""/>
              </a:rPr>
              <a:t>I     ate   the  spaghetti  with   meatballs.  </a:t>
            </a:r>
          </a:p>
          <a:p>
            <a:pPr algn="l" rtl="0"/>
            <a:r>
              <a:rPr lang="en-US" kern="1200" dirty="0">
                <a:solidFill>
                  <a:srgbClr val="CC0099"/>
                </a:solidFill>
                <a:ea typeface=""/>
                <a:cs typeface=""/>
              </a:rPr>
              <a:t>Pro  V    </a:t>
            </a:r>
            <a:r>
              <a:rPr lang="en-US" kern="1200" dirty="0" err="1">
                <a:solidFill>
                  <a:srgbClr val="CC0099"/>
                </a:solidFill>
                <a:ea typeface=""/>
                <a:cs typeface=""/>
              </a:rPr>
              <a:t>Det</a:t>
            </a:r>
            <a:r>
              <a:rPr lang="en-US" kern="1200" dirty="0">
                <a:solidFill>
                  <a:srgbClr val="CC0099"/>
                </a:solidFill>
                <a:ea typeface=""/>
                <a:cs typeface=""/>
              </a:rPr>
              <a:t>        N          Prep        N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65697" y="2426494"/>
            <a:ext cx="5914567" cy="624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kern="1200" dirty="0">
                <a:solidFill>
                  <a:srgbClr val="3333CC"/>
                </a:solidFill>
                <a:ea typeface=""/>
                <a:cs typeface=""/>
              </a:rPr>
              <a:t>John  </a:t>
            </a:r>
            <a:r>
              <a:rPr lang="en-US" kern="1200" dirty="0">
                <a:solidFill>
                  <a:srgbClr val="CC0000"/>
                </a:solidFill>
                <a:ea typeface=""/>
                <a:cs typeface=""/>
              </a:rPr>
              <a:t>saw</a:t>
            </a:r>
            <a:r>
              <a:rPr lang="en-US" kern="1200" dirty="0">
                <a:solidFill>
                  <a:srgbClr val="3333CC"/>
                </a:solidFill>
                <a:ea typeface=""/>
                <a:cs typeface=""/>
              </a:rPr>
              <a:t>  the  </a:t>
            </a:r>
            <a:r>
              <a:rPr lang="en-US" kern="1200" dirty="0">
                <a:solidFill>
                  <a:srgbClr val="CC0000"/>
                </a:solidFill>
                <a:ea typeface=""/>
                <a:cs typeface=""/>
              </a:rPr>
              <a:t>saw</a:t>
            </a:r>
            <a:r>
              <a:rPr lang="en-US" kern="1200" dirty="0">
                <a:solidFill>
                  <a:srgbClr val="3333CC"/>
                </a:solidFill>
                <a:ea typeface=""/>
                <a:cs typeface=""/>
              </a:rPr>
              <a:t>  and  decided  </a:t>
            </a:r>
            <a:r>
              <a:rPr lang="en-US" kern="1200" dirty="0">
                <a:solidFill>
                  <a:srgbClr val="CC0000"/>
                </a:solidFill>
                <a:ea typeface=""/>
                <a:cs typeface=""/>
              </a:rPr>
              <a:t>to</a:t>
            </a:r>
            <a:r>
              <a:rPr lang="en-US" kern="1200" dirty="0">
                <a:solidFill>
                  <a:srgbClr val="3333CC"/>
                </a:solidFill>
                <a:ea typeface=""/>
                <a:cs typeface=""/>
              </a:rPr>
              <a:t>  take  it     </a:t>
            </a:r>
            <a:r>
              <a:rPr lang="en-US" kern="1200" dirty="0">
                <a:solidFill>
                  <a:srgbClr val="CC0000"/>
                </a:solidFill>
                <a:ea typeface=""/>
                <a:cs typeface=""/>
              </a:rPr>
              <a:t>to</a:t>
            </a:r>
            <a:r>
              <a:rPr lang="en-US" kern="1200" dirty="0">
                <a:solidFill>
                  <a:srgbClr val="3333CC"/>
                </a:solidFill>
                <a:ea typeface=""/>
                <a:cs typeface=""/>
              </a:rPr>
              <a:t>   the   table.</a:t>
            </a:r>
          </a:p>
          <a:p>
            <a:pPr algn="l" rtl="0"/>
            <a:r>
              <a:rPr lang="en-US" kern="1200" dirty="0">
                <a:solidFill>
                  <a:srgbClr val="CC0099"/>
                </a:solidFill>
                <a:ea typeface=""/>
                <a:cs typeface=""/>
              </a:rPr>
              <a:t>PN      V      </a:t>
            </a:r>
            <a:r>
              <a:rPr lang="en-US" kern="1200" dirty="0" err="1">
                <a:solidFill>
                  <a:srgbClr val="CC0099"/>
                </a:solidFill>
                <a:ea typeface=""/>
                <a:cs typeface=""/>
              </a:rPr>
              <a:t>Det</a:t>
            </a:r>
            <a:r>
              <a:rPr lang="en-US" kern="1200" dirty="0">
                <a:solidFill>
                  <a:srgbClr val="CC0099"/>
                </a:solidFill>
                <a:ea typeface=""/>
                <a:cs typeface=""/>
              </a:rPr>
              <a:t>    N   Con         V     Part   V   Pro Prep </a:t>
            </a:r>
            <a:r>
              <a:rPr lang="en-US" kern="1200" dirty="0" err="1">
                <a:solidFill>
                  <a:srgbClr val="CC0099"/>
                </a:solidFill>
                <a:ea typeface=""/>
                <a:cs typeface=""/>
              </a:rPr>
              <a:t>Det</a:t>
            </a:r>
            <a:r>
              <a:rPr lang="en-US" kern="1200" dirty="0">
                <a:solidFill>
                  <a:srgbClr val="CC0099"/>
                </a:solidFill>
                <a:ea typeface=""/>
                <a:cs typeface=""/>
              </a:rPr>
              <a:t>      N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2157040"/>
            <a:ext cx="5390969" cy="277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9516" y="2777133"/>
            <a:ext cx="5647134" cy="277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Phrase Chunking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Find all</a:t>
            </a:r>
            <a:r>
              <a:rPr lang="en-US" dirty="0" smtClean="0"/>
              <a:t> noun </a:t>
            </a:r>
            <a:r>
              <a:rPr lang="en-US" dirty="0"/>
              <a:t>phrases (NPs) and verb phrases (VPs) in a sentence.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[NP </a:t>
            </a:r>
            <a:r>
              <a:rPr lang="en-US" dirty="0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 [VP </a:t>
            </a:r>
            <a:r>
              <a:rPr lang="en-US" dirty="0">
                <a:solidFill>
                  <a:srgbClr val="008000"/>
                </a:solidFill>
              </a:rPr>
              <a:t>ate</a:t>
            </a:r>
            <a:r>
              <a:rPr lang="en-US" dirty="0">
                <a:solidFill>
                  <a:schemeClr val="tx1"/>
                </a:solidFill>
              </a:rPr>
              <a:t>]  [NP </a:t>
            </a:r>
            <a:r>
              <a:rPr lang="en-US" dirty="0">
                <a:solidFill>
                  <a:srgbClr val="CC0000"/>
                </a:solidFill>
              </a:rPr>
              <a:t>the  spaghetti</a:t>
            </a:r>
            <a:r>
              <a:rPr lang="en-US" dirty="0">
                <a:solidFill>
                  <a:schemeClr val="tx1"/>
                </a:solidFill>
              </a:rPr>
              <a:t>]  [PP </a:t>
            </a:r>
            <a:r>
              <a:rPr lang="en-US" dirty="0">
                <a:solidFill>
                  <a:schemeClr val="tx2"/>
                </a:solidFill>
              </a:rPr>
              <a:t>with</a:t>
            </a:r>
            <a:r>
              <a:rPr lang="en-US" dirty="0">
                <a:solidFill>
                  <a:schemeClr val="tx1"/>
                </a:solidFill>
              </a:rPr>
              <a:t>]   [NP </a:t>
            </a:r>
            <a:r>
              <a:rPr lang="en-US" dirty="0">
                <a:solidFill>
                  <a:srgbClr val="CC0000"/>
                </a:solidFill>
              </a:rPr>
              <a:t>meatball</a:t>
            </a:r>
            <a:r>
              <a:rPr lang="en-US" dirty="0">
                <a:solidFill>
                  <a:schemeClr val="tx1"/>
                </a:solidFill>
              </a:rPr>
              <a:t>s].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[NP</a:t>
            </a:r>
            <a:r>
              <a:rPr lang="en-US" dirty="0">
                <a:solidFill>
                  <a:srgbClr val="FF0000"/>
                </a:solidFill>
              </a:rPr>
              <a:t> He </a:t>
            </a:r>
            <a:r>
              <a:rPr lang="en-US" dirty="0">
                <a:solidFill>
                  <a:srgbClr val="000000"/>
                </a:solidFill>
              </a:rPr>
              <a:t>] [VP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reckons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 [NP</a:t>
            </a:r>
            <a:r>
              <a:rPr lang="en-US" dirty="0">
                <a:solidFill>
                  <a:srgbClr val="FF0000"/>
                </a:solidFill>
              </a:rPr>
              <a:t> the current account deficit </a:t>
            </a:r>
            <a:r>
              <a:rPr lang="en-US" dirty="0">
                <a:solidFill>
                  <a:srgbClr val="000000"/>
                </a:solidFill>
              </a:rPr>
              <a:t>] [VP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will narrow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 [PP</a:t>
            </a:r>
            <a:r>
              <a:rPr lang="en-US" dirty="0">
                <a:solidFill>
                  <a:srgbClr val="0000FF"/>
                </a:solidFill>
              </a:rPr>
              <a:t> to </a:t>
            </a:r>
            <a:r>
              <a:rPr lang="en-US" dirty="0">
                <a:solidFill>
                  <a:srgbClr val="000000"/>
                </a:solidFill>
              </a:rPr>
              <a:t>] [NP</a:t>
            </a:r>
            <a:r>
              <a:rPr lang="en-US" dirty="0">
                <a:solidFill>
                  <a:srgbClr val="FF0000"/>
                </a:solidFill>
              </a:rPr>
              <a:t> only # 1.8 billion </a:t>
            </a:r>
            <a:r>
              <a:rPr lang="en-US" dirty="0">
                <a:solidFill>
                  <a:srgbClr val="000000"/>
                </a:solidFill>
              </a:rPr>
              <a:t>] [PP</a:t>
            </a:r>
            <a:r>
              <a:rPr lang="en-US" dirty="0">
                <a:solidFill>
                  <a:srgbClr val="0000FF"/>
                </a:solidFill>
              </a:rPr>
              <a:t> in </a:t>
            </a:r>
            <a:r>
              <a:rPr lang="en-US" dirty="0">
                <a:solidFill>
                  <a:srgbClr val="000000"/>
                </a:solidFill>
              </a:rPr>
              <a:t>] [NP</a:t>
            </a:r>
            <a:r>
              <a:rPr lang="en-US" dirty="0">
                <a:solidFill>
                  <a:srgbClr val="FF0000"/>
                </a:solidFill>
              </a:rPr>
              <a:t> September </a:t>
            </a:r>
            <a:r>
              <a:rPr lang="en-US" dirty="0">
                <a:solidFill>
                  <a:srgbClr val="000000"/>
                </a:solidFill>
              </a:rPr>
              <a:t>]</a:t>
            </a:r>
            <a:r>
              <a:rPr lang="en-US" dirty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9254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Syntactic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Produce the correct syntactic parse tree for a sentence.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698" y="1924050"/>
            <a:ext cx="6616303" cy="21157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20612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rPr lang="en-US"/>
              <a:t>Semantic Tasks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20632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AE36BE-A455-1A42-98B3-068C7DF2E4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Sense Disambiguation (WSD)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Words in natural language usually have a fair number of different possible meanings.</a:t>
            </a:r>
          </a:p>
          <a:p>
            <a:pPr lvl="1">
              <a:lnSpc>
                <a:spcPct val="90000"/>
              </a:lnSpc>
            </a:pPr>
            <a:r>
              <a:rPr lang="en-US"/>
              <a:t>Ellen has a strong </a:t>
            </a:r>
            <a:r>
              <a:rPr lang="en-US">
                <a:solidFill>
                  <a:srgbClr val="FF0000"/>
                </a:solidFill>
              </a:rPr>
              <a:t>interest</a:t>
            </a:r>
            <a:r>
              <a:rPr lang="en-US"/>
              <a:t> in computational linguistics.</a:t>
            </a:r>
          </a:p>
          <a:p>
            <a:pPr lvl="1">
              <a:lnSpc>
                <a:spcPct val="90000"/>
              </a:lnSpc>
            </a:pPr>
            <a:r>
              <a:rPr lang="en-US"/>
              <a:t>Ellen pays a large amount of </a:t>
            </a:r>
            <a:r>
              <a:rPr lang="en-US">
                <a:solidFill>
                  <a:srgbClr val="FF0000"/>
                </a:solidFill>
              </a:rPr>
              <a:t>interest</a:t>
            </a:r>
            <a:r>
              <a:rPr lang="en-US"/>
              <a:t> on her credit card.</a:t>
            </a:r>
          </a:p>
          <a:p>
            <a:pPr>
              <a:lnSpc>
                <a:spcPct val="90000"/>
              </a:lnSpc>
            </a:pPr>
            <a:r>
              <a:rPr lang="en-US"/>
              <a:t>For many tasks (question answering, translation), the proper sense of each ambiguous word in a sentence must be determined.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6010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FF36B3-776F-9D44-B498-B08DCF51A1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Role Labeling (SRL)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593" y="1200151"/>
            <a:ext cx="6641763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each clause, determine the semantic role played by each noun phrase that is an argument to the verb.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3300"/>
                </a:solidFill>
              </a:rPr>
              <a:t>   agent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FF9900"/>
                </a:solidFill>
              </a:rPr>
              <a:t>patient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CC00"/>
                </a:solidFill>
              </a:rPr>
              <a:t>source</a:t>
            </a:r>
            <a:r>
              <a:rPr lang="en-US" dirty="0" smtClean="0"/>
              <a:t>   </a:t>
            </a:r>
            <a:r>
              <a:rPr lang="en-US" dirty="0">
                <a:solidFill>
                  <a:srgbClr val="3399FF"/>
                </a:solidFill>
              </a:rPr>
              <a:t>destination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CC3399"/>
                </a:solidFill>
              </a:rPr>
              <a:t>instrument</a:t>
            </a:r>
            <a:endParaRPr lang="en-US" dirty="0">
              <a:solidFill>
                <a:srgbClr val="CC33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John</a:t>
            </a:r>
            <a:r>
              <a:rPr lang="en-US" dirty="0"/>
              <a:t> drove </a:t>
            </a:r>
            <a:r>
              <a:rPr lang="en-US" dirty="0">
                <a:solidFill>
                  <a:srgbClr val="E97C05"/>
                </a:solidFill>
              </a:rPr>
              <a:t>Mary</a:t>
            </a:r>
            <a:r>
              <a:rPr lang="en-US" dirty="0"/>
              <a:t> from </a:t>
            </a:r>
            <a:r>
              <a:rPr lang="en-US" dirty="0">
                <a:solidFill>
                  <a:srgbClr val="00CC00"/>
                </a:solidFill>
              </a:rPr>
              <a:t>Austin</a:t>
            </a:r>
            <a:r>
              <a:rPr lang="en-US" dirty="0"/>
              <a:t> to </a:t>
            </a:r>
            <a:r>
              <a:rPr lang="en-US" dirty="0">
                <a:solidFill>
                  <a:srgbClr val="3399FF"/>
                </a:solidFill>
              </a:rPr>
              <a:t>Dallas</a:t>
            </a:r>
            <a:r>
              <a:rPr lang="en-US" dirty="0"/>
              <a:t> in </a:t>
            </a:r>
            <a:r>
              <a:rPr lang="en-US" dirty="0">
                <a:solidFill>
                  <a:srgbClr val="CC3399"/>
                </a:solidFill>
              </a:rPr>
              <a:t>his Toyota </a:t>
            </a:r>
            <a:r>
              <a:rPr lang="en-US" dirty="0" err="1">
                <a:solidFill>
                  <a:srgbClr val="CC3399"/>
                </a:solidFill>
              </a:rPr>
              <a:t>Prius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C3399"/>
                </a:solidFill>
              </a:rPr>
              <a:t>The hammer</a:t>
            </a:r>
            <a:r>
              <a:rPr lang="en-US" dirty="0"/>
              <a:t> broke </a:t>
            </a:r>
            <a:r>
              <a:rPr lang="en-US" dirty="0">
                <a:solidFill>
                  <a:srgbClr val="E97C05"/>
                </a:solidFill>
              </a:rPr>
              <a:t>the window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Also referred to a “case role analysis,” “thematic analysis,” and “shallow semantic parsing”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9516" y="2321279"/>
            <a:ext cx="5818584" cy="277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Grading Criteria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Shape 26"/>
          <p:cNvSpPr/>
          <p:nvPr/>
        </p:nvSpPr>
        <p:spPr>
          <a:xfrm>
            <a:off x="558799" y="1153633"/>
            <a:ext cx="7975600" cy="322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Project (50pts)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Labs (30pts)  [5pts + 5pts + 10pts + 10pts].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Student Paper Review / Participation (10pts)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Paper summaries (10pts)</a:t>
            </a:r>
            <a:endParaRPr sz="24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467" y="3344332"/>
            <a:ext cx="658769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 optional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lab to replace the lowest grade </a:t>
            </a:r>
            <a:r>
              <a:rPr lang="en-US" sz="2400" dirty="0" smtClean="0">
                <a:solidFill>
                  <a:srgbClr val="000000"/>
                </a:solidFill>
              </a:rPr>
              <a:t>in a Lab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0000"/>
                </a:solidFill>
              </a:rPr>
              <a:t>No late submissions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24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Textual Entailment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Determine whether one natural language sentence entails (implies) another under an ordinary interpretation.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4420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640"/>
            <a:ext cx="8229600" cy="857250"/>
          </a:xfrm>
        </p:spPr>
        <p:txBody>
          <a:bodyPr/>
          <a:lstStyle/>
          <a:p>
            <a:r>
              <a:rPr lang="en-US" sz="2400"/>
              <a:t>Textual Entailment Problems </a:t>
            </a:r>
            <a:br>
              <a:rPr lang="en-US" sz="2400"/>
            </a:br>
            <a:r>
              <a:rPr lang="en-US" sz="2400"/>
              <a:t>from PASCAL Challenge</a:t>
            </a: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78257"/>
              </p:ext>
            </p:extLst>
          </p:nvPr>
        </p:nvGraphicFramePr>
        <p:xfrm>
          <a:off x="1390650" y="889665"/>
          <a:ext cx="6273404" cy="4229580"/>
        </p:xfrm>
        <a:graphic>
          <a:graphicData uri="http://schemas.openxmlformats.org/drawingml/2006/table">
            <a:tbl>
              <a:tblPr/>
              <a:tblGrid>
                <a:gridCol w="3336131"/>
                <a:gridCol w="2234804"/>
                <a:gridCol w="702469"/>
              </a:tblGrid>
              <a:tr h="32166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TEXT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HYPOTHESIS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ENTAIL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MENT</a:t>
                      </a: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42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Eyeing the huge market potential, currently led by Google, Yahoo took over search company Overture Services Inc last year.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Yahoo bought Overture.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89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Microsoft's rival Sun Microsystems Inc. bought Star Office last month and plans to boost its development as a Web-based device running over the Net on personal computers and Internet appliances.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Microsoft bought Star Office.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16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The National Institute for Psychobiology in Israel was established in May 1971 as the Israel Center for Psychobiology by Prof. Joel.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Israel was established in May 1971.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42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Since its formation in 1948, Israel fought many wars with neighboring Arab countries.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Israel was established in 1948.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marL="67500" marR="67500" marT="35100" marB="35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7716" y="1423426"/>
            <a:ext cx="690385" cy="3098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2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rPr lang="en-US"/>
              <a:t>Pragmatics/Discourse Tasks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1700" y="2914650"/>
            <a:ext cx="4800600" cy="131445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7259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400"/>
              <a:t>Anaphora Resolution/</a:t>
            </a:r>
            <a:br>
              <a:rPr lang="en-US" sz="2400"/>
            </a:br>
            <a:r>
              <a:rPr lang="en-US" sz="2400"/>
              <a:t>Co-Reference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1" y="1156098"/>
            <a:ext cx="5975747" cy="3515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Determine which phrases in a document refer to the same underlying entity.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John put the carrot on the plate and ate it.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Bush started the war in Iraq.  But the president needed the consent of Congress.</a:t>
            </a:r>
          </a:p>
          <a:p>
            <a:pPr>
              <a:lnSpc>
                <a:spcPct val="90000"/>
              </a:lnSpc>
            </a:pPr>
            <a:r>
              <a:rPr lang="en-US" dirty="0"/>
              <a:t>Some cases require difficult reasoning.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Today was Jack's birthday. Penny and Janet went to the store. They were going to get presents. Janet decided to get a kite. "Don't do that," said Penny. "Jack has a kite. He will make you take it back." 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6605599" y="1820886"/>
            <a:ext cx="191780" cy="48919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67500" tIns="35100" rIns="67500" bIns="35100" anchor="ctr">
            <a:prstTxWarp prst="textNoShape">
              <a:avLst/>
            </a:prstTxWarp>
            <a:spAutoFit/>
          </a:bodyPr>
          <a:lstStyle/>
          <a:p>
            <a:pPr algn="l" rtl="0"/>
            <a:endParaRPr lang="en-US" kern="1200">
              <a:solidFill>
                <a:prstClr val="black"/>
              </a:solidFill>
              <a:ea typeface=""/>
              <a:cs typeface="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121736" y="1820809"/>
            <a:ext cx="1518047" cy="704849"/>
            <a:chOff x="3256" y="1515"/>
            <a:chExt cx="1275" cy="592"/>
          </a:xfrm>
        </p:grpSpPr>
        <p:sp>
          <p:nvSpPr>
            <p:cNvPr id="43028" name="Freeform 7"/>
            <p:cNvSpPr>
              <a:spLocks/>
            </p:cNvSpPr>
            <p:nvPr/>
          </p:nvSpPr>
          <p:spPr bwMode="auto">
            <a:xfrm>
              <a:off x="3556" y="1815"/>
              <a:ext cx="975" cy="292"/>
            </a:xfrm>
            <a:custGeom>
              <a:avLst/>
              <a:gdLst>
                <a:gd name="T0" fmla="*/ 1045 w 1045"/>
                <a:gd name="T1" fmla="*/ 39 h 145"/>
                <a:gd name="T2" fmla="*/ 438 w 1045"/>
                <a:gd name="T3" fmla="*/ 139 h 145"/>
                <a:gd name="T4" fmla="*/ 0 w 1045"/>
                <a:gd name="T5" fmla="*/ 0 h 145"/>
                <a:gd name="T6" fmla="*/ 0 60000 65536"/>
                <a:gd name="T7" fmla="*/ 0 60000 65536"/>
                <a:gd name="T8" fmla="*/ 0 60000 65536"/>
                <a:gd name="T9" fmla="*/ 0 w 1045"/>
                <a:gd name="T10" fmla="*/ 0 h 145"/>
                <a:gd name="T11" fmla="*/ 1045 w 10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45">
                  <a:moveTo>
                    <a:pt x="1045" y="39"/>
                  </a:moveTo>
                  <a:cubicBezTo>
                    <a:pt x="828" y="92"/>
                    <a:pt x="612" y="145"/>
                    <a:pt x="438" y="139"/>
                  </a:cubicBezTo>
                  <a:cubicBezTo>
                    <a:pt x="264" y="133"/>
                    <a:pt x="132" y="6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67500" tIns="35100" rIns="67500" bIns="35100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43029" name="Oval 9"/>
            <p:cNvSpPr>
              <a:spLocks noChangeArrowheads="1"/>
            </p:cNvSpPr>
            <p:nvPr/>
          </p:nvSpPr>
          <p:spPr bwMode="auto">
            <a:xfrm>
              <a:off x="3256" y="1515"/>
              <a:ext cx="161" cy="4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7500" tIns="35100" rIns="67500" bIns="35100" anchor="ctr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09654" y="1825572"/>
            <a:ext cx="2943225" cy="704849"/>
            <a:chOff x="2070" y="1519"/>
            <a:chExt cx="2472" cy="592"/>
          </a:xfrm>
        </p:grpSpPr>
        <p:sp>
          <p:nvSpPr>
            <p:cNvPr id="43026" name="Freeform 13"/>
            <p:cNvSpPr>
              <a:spLocks/>
            </p:cNvSpPr>
            <p:nvPr/>
          </p:nvSpPr>
          <p:spPr bwMode="auto">
            <a:xfrm>
              <a:off x="2493" y="1819"/>
              <a:ext cx="2049" cy="292"/>
            </a:xfrm>
            <a:custGeom>
              <a:avLst/>
              <a:gdLst>
                <a:gd name="T0" fmla="*/ 1045 w 1045"/>
                <a:gd name="T1" fmla="*/ 39 h 145"/>
                <a:gd name="T2" fmla="*/ 438 w 1045"/>
                <a:gd name="T3" fmla="*/ 139 h 145"/>
                <a:gd name="T4" fmla="*/ 0 w 1045"/>
                <a:gd name="T5" fmla="*/ 0 h 145"/>
                <a:gd name="T6" fmla="*/ 0 60000 65536"/>
                <a:gd name="T7" fmla="*/ 0 60000 65536"/>
                <a:gd name="T8" fmla="*/ 0 60000 65536"/>
                <a:gd name="T9" fmla="*/ 0 w 1045"/>
                <a:gd name="T10" fmla="*/ 0 h 145"/>
                <a:gd name="T11" fmla="*/ 1045 w 10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45">
                  <a:moveTo>
                    <a:pt x="1045" y="39"/>
                  </a:moveTo>
                  <a:cubicBezTo>
                    <a:pt x="828" y="92"/>
                    <a:pt x="612" y="145"/>
                    <a:pt x="438" y="139"/>
                  </a:cubicBezTo>
                  <a:cubicBezTo>
                    <a:pt x="264" y="133"/>
                    <a:pt x="132" y="6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67500" tIns="35100" rIns="67500" bIns="35100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43027" name="Oval 14"/>
            <p:cNvSpPr>
              <a:spLocks noChangeArrowheads="1"/>
            </p:cNvSpPr>
            <p:nvPr/>
          </p:nvSpPr>
          <p:spPr bwMode="auto">
            <a:xfrm>
              <a:off x="2070" y="1519"/>
              <a:ext cx="591" cy="4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67500" tIns="35100" rIns="67500" bIns="35100" anchor="ctr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</p:grpSp>
      <p:sp>
        <p:nvSpPr>
          <p:cNvPr id="109585" name="Oval 17"/>
          <p:cNvSpPr>
            <a:spLocks noChangeArrowheads="1"/>
          </p:cNvSpPr>
          <p:nvPr/>
        </p:nvSpPr>
        <p:spPr bwMode="auto">
          <a:xfrm>
            <a:off x="5837809" y="2545890"/>
            <a:ext cx="1582341" cy="48919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67500" tIns="35100" rIns="67500" bIns="35100" anchor="ctr">
            <a:prstTxWarp prst="textNoShape">
              <a:avLst/>
            </a:prstTxWarp>
            <a:spAutoFit/>
          </a:bodyPr>
          <a:lstStyle/>
          <a:p>
            <a:pPr algn="l" rtl="0"/>
            <a:endParaRPr lang="en-US" kern="1200">
              <a:solidFill>
                <a:prstClr val="black"/>
              </a:solidFill>
              <a:ea typeface=""/>
              <a:cs typeface="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26469" y="2549128"/>
            <a:ext cx="4200525" cy="690562"/>
            <a:chOff x="910" y="2141"/>
            <a:chExt cx="3528" cy="580"/>
          </a:xfrm>
        </p:grpSpPr>
        <p:sp>
          <p:nvSpPr>
            <p:cNvPr id="43024" name="Oval 18"/>
            <p:cNvSpPr>
              <a:spLocks noChangeArrowheads="1"/>
            </p:cNvSpPr>
            <p:nvPr/>
          </p:nvSpPr>
          <p:spPr bwMode="auto">
            <a:xfrm>
              <a:off x="910" y="2141"/>
              <a:ext cx="569" cy="4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67500" tIns="35100" rIns="67500" bIns="35100" anchor="ctr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43025" name="Freeform 20"/>
            <p:cNvSpPr>
              <a:spLocks/>
            </p:cNvSpPr>
            <p:nvPr/>
          </p:nvSpPr>
          <p:spPr bwMode="auto">
            <a:xfrm>
              <a:off x="1397" y="2429"/>
              <a:ext cx="3041" cy="292"/>
            </a:xfrm>
            <a:custGeom>
              <a:avLst/>
              <a:gdLst>
                <a:gd name="T0" fmla="*/ 1045 w 1045"/>
                <a:gd name="T1" fmla="*/ 39 h 145"/>
                <a:gd name="T2" fmla="*/ 438 w 1045"/>
                <a:gd name="T3" fmla="*/ 139 h 145"/>
                <a:gd name="T4" fmla="*/ 0 w 1045"/>
                <a:gd name="T5" fmla="*/ 0 h 145"/>
                <a:gd name="T6" fmla="*/ 0 60000 65536"/>
                <a:gd name="T7" fmla="*/ 0 60000 65536"/>
                <a:gd name="T8" fmla="*/ 0 60000 65536"/>
                <a:gd name="T9" fmla="*/ 0 w 1045"/>
                <a:gd name="T10" fmla="*/ 0 h 145"/>
                <a:gd name="T11" fmla="*/ 1045 w 10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45">
                  <a:moveTo>
                    <a:pt x="1045" y="39"/>
                  </a:moveTo>
                  <a:cubicBezTo>
                    <a:pt x="828" y="92"/>
                    <a:pt x="612" y="145"/>
                    <a:pt x="438" y="139"/>
                  </a:cubicBezTo>
                  <a:cubicBezTo>
                    <a:pt x="264" y="133"/>
                    <a:pt x="132" y="6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67500" tIns="35100" rIns="67500" bIns="35100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</p:grp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2898664" y="4122022"/>
            <a:ext cx="191780" cy="48919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67500" tIns="35100" rIns="67500" bIns="35100" anchor="ctr">
            <a:prstTxWarp prst="textNoShape">
              <a:avLst/>
            </a:prstTxWarp>
            <a:spAutoFit/>
          </a:bodyPr>
          <a:lstStyle/>
          <a:p>
            <a:pPr algn="l" rtl="0"/>
            <a:endParaRPr lang="en-US" kern="1200">
              <a:solidFill>
                <a:prstClr val="black"/>
              </a:solidFill>
              <a:ea typeface=""/>
              <a:cs typeface="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127773" y="3715452"/>
            <a:ext cx="3782209" cy="617236"/>
            <a:chOff x="1636" y="3131"/>
            <a:chExt cx="3206" cy="463"/>
          </a:xfrm>
        </p:grpSpPr>
        <p:sp>
          <p:nvSpPr>
            <p:cNvPr id="43022" name="Oval 24"/>
            <p:cNvSpPr>
              <a:spLocks noChangeArrowheads="1"/>
            </p:cNvSpPr>
            <p:nvPr/>
          </p:nvSpPr>
          <p:spPr bwMode="auto">
            <a:xfrm>
              <a:off x="4679" y="3131"/>
              <a:ext cx="163" cy="36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7500" tIns="35100" rIns="67500" bIns="35100" anchor="ctr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43023" name="Line 26"/>
            <p:cNvSpPr>
              <a:spLocks noChangeShapeType="1"/>
            </p:cNvSpPr>
            <p:nvPr/>
          </p:nvSpPr>
          <p:spPr bwMode="auto">
            <a:xfrm flipV="1">
              <a:off x="1636" y="3372"/>
              <a:ext cx="3003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67500" tIns="35100" rIns="67500" bIns="35100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140869" y="3915964"/>
            <a:ext cx="2521744" cy="489348"/>
            <a:chOff x="1678" y="3289"/>
            <a:chExt cx="2118" cy="411"/>
          </a:xfrm>
        </p:grpSpPr>
        <p:sp>
          <p:nvSpPr>
            <p:cNvPr id="43020" name="Oval 29"/>
            <p:cNvSpPr>
              <a:spLocks noChangeArrowheads="1"/>
            </p:cNvSpPr>
            <p:nvPr/>
          </p:nvSpPr>
          <p:spPr bwMode="auto">
            <a:xfrm>
              <a:off x="3635" y="3289"/>
              <a:ext cx="161" cy="4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7500" tIns="35100" rIns="67500" bIns="35100" anchor="ctr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43021" name="Line 30"/>
            <p:cNvSpPr>
              <a:spLocks noChangeShapeType="1"/>
            </p:cNvSpPr>
            <p:nvPr/>
          </p:nvSpPr>
          <p:spPr bwMode="auto">
            <a:xfrm flipV="1">
              <a:off x="1678" y="3552"/>
              <a:ext cx="1996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>
              <a:prstTxWarp prst="textNoShape">
                <a:avLst/>
              </a:prstTxWarp>
              <a:spAutoFit/>
            </a:bodyPr>
            <a:lstStyle/>
            <a:p>
              <a:pPr algn="l" rtl="0"/>
              <a:endParaRPr lang="en-US" kern="1200">
                <a:solidFill>
                  <a:prstClr val="black"/>
                </a:solidFill>
                <a:ea typeface=""/>
                <a:cs typeface=""/>
              </a:endParaRPr>
            </a:p>
          </p:txBody>
        </p:sp>
      </p:grp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6582966" y="4914900"/>
            <a:ext cx="14574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050" kern="1200" dirty="0">
                <a:solidFill>
                  <a:prstClr val="black"/>
                </a:solidFill>
                <a:latin typeface="Calibri" charset="0"/>
                <a:ea typeface=""/>
                <a:cs typeface=""/>
              </a:rPr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31815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85" grpId="0" animBg="1"/>
      <p:bldP spid="1095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/>
          <p:cNvSpPr/>
          <p:nvPr/>
        </p:nvSpPr>
        <p:spPr>
          <a:xfrm>
            <a:off x="5086350" y="2800350"/>
            <a:ext cx="1371600" cy="1143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1771650" y="2808855"/>
            <a:ext cx="857250" cy="1143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vs Computability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1371915" y="2419695"/>
            <a:ext cx="588645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930" y="1892129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complex &amp; rich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69932" y="173230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simple &amp; plain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4179" y="4162850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intractable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6350" y="4162850"/>
            <a:ext cx="214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practical &amp; tractable</a:t>
            </a:r>
          </a:p>
        </p:txBody>
      </p:sp>
    </p:spTree>
    <p:extLst>
      <p:ext uri="{BB962C8B-B14F-4D97-AF65-F5344CB8AC3E}">
        <p14:creationId xmlns:p14="http://schemas.microsoft.com/office/powerpoint/2010/main" val="10204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How to represent a word?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1012455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holding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tree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computer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0166" y="1417756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1417756"/>
                <a:ext cx="38552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41" t="-148889" r="-1741" b="-18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40166" y="1848613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1848613"/>
                <a:ext cx="38552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41" t="-143478" r="-1741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40166" y="2266866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2266866"/>
                <a:ext cx="38552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41" t="-146667" r="-1741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40166" y="2685119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2685119"/>
                <a:ext cx="38552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41" t="-143478" r="-1741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0166" y="3099477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099477"/>
                <a:ext cx="385522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41" t="-143478" r="-1741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40166" y="3515164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515164"/>
                <a:ext cx="385522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41" t="-148889" r="-1741" b="-18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40166" y="3934203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934203"/>
                <a:ext cx="38552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41" t="-143478" r="-1741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446984" y="1289135"/>
            <a:ext cx="2093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4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5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6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1780" y="810067"/>
            <a:ext cx="18476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rgbClr val="000000"/>
                </a:solidFill>
              </a:rPr>
              <a:t>one-hot encodings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5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How to represent a phrase/sentence?</a:t>
            </a:r>
            <a:endParaRPr sz="3200" dirty="0">
              <a:solidFill>
                <a:srgbClr val="21538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409" y="1289135"/>
            <a:ext cx="7517980" cy="507829"/>
            <a:chOff x="177409" y="1289135"/>
            <a:chExt cx="7517980" cy="507829"/>
          </a:xfrm>
        </p:grpSpPr>
        <p:sp>
          <p:nvSpPr>
            <p:cNvPr id="3" name="TextBox 2"/>
            <p:cNvSpPr txBox="1"/>
            <p:nvPr/>
          </p:nvSpPr>
          <p:spPr>
            <a:xfrm>
              <a:off x="177409" y="1289135"/>
              <a:ext cx="3090209" cy="507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person holding </a:t>
              </a:r>
              <a:r>
                <a:rPr lang="en-US" dirty="0" smtClean="0">
                  <a:solidFill>
                    <a:srgbClr val="000000"/>
                  </a:solidFill>
                </a:rPr>
                <a:t>dog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40166" y="1417756"/>
                  <a:ext cx="3855223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algn="l" rtl="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0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0     0     0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0     0     0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66" y="1417756"/>
                  <a:ext cx="38552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41" t="-148889" r="-1741" b="-180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639278" y="1289135"/>
              <a:ext cx="808874" cy="507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5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{1, 3,</a:t>
              </a:r>
              <a:r>
                <a:rPr kumimoji="0" lang="en-US" sz="1800" b="0" i="0" u="none" strike="noStrike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4}</a:t>
              </a:r>
              <a:endPara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18247" y="840874"/>
            <a:ext cx="27998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bag-of-words representation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3864" y="1687213"/>
            <a:ext cx="7561525" cy="507831"/>
            <a:chOff x="133864" y="1687213"/>
            <a:chExt cx="7561525" cy="50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0166" y="1848613"/>
                  <a:ext cx="3855223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algn="l" rtl="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0     0     0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0     0     0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66" y="1848613"/>
                  <a:ext cx="38552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41" t="-143478" r="-1741" b="-17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/>
            <p:cNvSpPr/>
            <p:nvPr/>
          </p:nvSpPr>
          <p:spPr>
            <a:xfrm>
              <a:off x="133864" y="1687213"/>
              <a:ext cx="192873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person holding cat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3109" y="1687213"/>
              <a:ext cx="90120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{2, 3, 4}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573" y="2106019"/>
            <a:ext cx="7552816" cy="507831"/>
            <a:chOff x="142573" y="2106019"/>
            <a:chExt cx="7552816" cy="50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0166" y="2266866"/>
                  <a:ext cx="3855223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algn="l" rtl="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0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0     0     0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66" y="2266866"/>
                  <a:ext cx="385522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41" t="-146667" r="-1741" b="-18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42573" y="2106019"/>
              <a:ext cx="235673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person using computer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3110" y="2106019"/>
              <a:ext cx="90120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>
                  <a:solidFill>
                    <a:srgbClr val="C00000"/>
                  </a:solidFill>
                </a:rPr>
                <a:t>{3, 7, 6}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864" y="3736743"/>
            <a:ext cx="7551697" cy="646331"/>
            <a:chOff x="142573" y="2106019"/>
            <a:chExt cx="755281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40166" y="2266866"/>
                  <a:ext cx="3855223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algn="l" rtl="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0     0     0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66" y="2266866"/>
                  <a:ext cx="38552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38" t="-143478" r="-1580" b="-17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142573" y="2106019"/>
              <a:ext cx="23503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 hangingPunct="0"/>
              <a:r>
                <a:rPr lang="en-US" dirty="0" smtClean="0">
                  <a:solidFill>
                    <a:srgbClr val="000000"/>
                  </a:solidFill>
                </a:rPr>
                <a:t>person using computer person holding cat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8469" y="2123031"/>
              <a:ext cx="135169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{3, </a:t>
              </a:r>
              <a:r>
                <a:rPr lang="en-US" dirty="0" smtClean="0">
                  <a:solidFill>
                    <a:srgbClr val="C00000"/>
                  </a:solidFill>
                </a:rPr>
                <a:t>3, 7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</a:rPr>
                <a:t>6, 2}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4691030" y="1645445"/>
            <a:ext cx="933908" cy="2758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person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holding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tree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computer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using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5160" y="4422971"/>
            <a:ext cx="31957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if vocabulary</a:t>
            </a: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very large? 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3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Sparse Representation</a:t>
            </a:r>
            <a:endParaRPr sz="3200" dirty="0">
              <a:solidFill>
                <a:srgbClr val="21538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409" y="1289135"/>
            <a:ext cx="7043491" cy="507829"/>
            <a:chOff x="177409" y="1289135"/>
            <a:chExt cx="7043491" cy="507829"/>
          </a:xfrm>
        </p:grpSpPr>
        <p:sp>
          <p:nvSpPr>
            <p:cNvPr id="3" name="TextBox 2"/>
            <p:cNvSpPr txBox="1"/>
            <p:nvPr/>
          </p:nvSpPr>
          <p:spPr>
            <a:xfrm>
              <a:off x="177409" y="1289135"/>
              <a:ext cx="3090209" cy="507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person holding </a:t>
              </a:r>
              <a:r>
                <a:rPr lang="en-US" dirty="0" smtClean="0">
                  <a:solidFill>
                    <a:srgbClr val="000000"/>
                  </a:solidFill>
                </a:rPr>
                <a:t>dog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40166" y="1417756"/>
              <a:ext cx="3380734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>
              <a:spAutoFit/>
            </a:bodyPr>
            <a:lstStyle/>
            <a:p>
              <a:pPr algn="l" rtl="0" latinLnBrk="1" hangingPunct="0"/>
              <a:r>
                <a:rPr kumimoji="0" lang="en-US" sz="1800" b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ea typeface="Calibri"/>
                  <a:cs typeface="Calibri"/>
                  <a:sym typeface="Calibri"/>
                </a:rPr>
                <a:t>indices = [1, 3,</a:t>
              </a:r>
              <a:r>
                <a:rPr kumimoji="0" lang="en-US" sz="1800" b="0" u="none" strike="noStrike" cap="none" spc="0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ea typeface="Calibri"/>
                  <a:cs typeface="Calibri"/>
                  <a:sym typeface="Calibri"/>
                </a:rPr>
                <a:t> 4]     values = [1, 1, 1]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9278" y="1289135"/>
              <a:ext cx="808874" cy="507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5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{1, 3,</a:t>
              </a:r>
              <a:r>
                <a:rPr kumimoji="0" lang="en-US" sz="1800" b="0" i="0" u="none" strike="noStrike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4}</a:t>
              </a:r>
              <a:endPara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18247" y="840874"/>
            <a:ext cx="27998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bag-of-words representation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3864" y="1687213"/>
            <a:ext cx="3360454" cy="507831"/>
            <a:chOff x="133864" y="1687213"/>
            <a:chExt cx="3360454" cy="507831"/>
          </a:xfrm>
        </p:grpSpPr>
        <p:sp>
          <p:nvSpPr>
            <p:cNvPr id="2" name="Rectangle 1"/>
            <p:cNvSpPr/>
            <p:nvPr/>
          </p:nvSpPr>
          <p:spPr>
            <a:xfrm>
              <a:off x="133864" y="1687213"/>
              <a:ext cx="192873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person holding cat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3109" y="1687213"/>
              <a:ext cx="90120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{2, 3, 4}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573" y="2106019"/>
            <a:ext cx="3351746" cy="507831"/>
            <a:chOff x="142573" y="2106019"/>
            <a:chExt cx="3351746" cy="507831"/>
          </a:xfrm>
        </p:grpSpPr>
        <p:sp>
          <p:nvSpPr>
            <p:cNvPr id="4" name="Rectangle 3"/>
            <p:cNvSpPr/>
            <p:nvPr/>
          </p:nvSpPr>
          <p:spPr>
            <a:xfrm>
              <a:off x="142573" y="2106019"/>
              <a:ext cx="235673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person using computer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3110" y="2106019"/>
              <a:ext cx="90120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>
                  <a:solidFill>
                    <a:srgbClr val="C00000"/>
                  </a:solidFill>
                </a:rPr>
                <a:t>{3, 7, 6}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864" y="3736743"/>
            <a:ext cx="3697045" cy="646331"/>
            <a:chOff x="142573" y="2106019"/>
            <a:chExt cx="3697593" cy="646331"/>
          </a:xfrm>
        </p:grpSpPr>
        <p:sp>
          <p:nvSpPr>
            <p:cNvPr id="25" name="Rectangle 24"/>
            <p:cNvSpPr/>
            <p:nvPr/>
          </p:nvSpPr>
          <p:spPr>
            <a:xfrm>
              <a:off x="142573" y="2106019"/>
              <a:ext cx="23503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 hangingPunct="0"/>
              <a:r>
                <a:rPr lang="en-US" dirty="0" smtClean="0">
                  <a:solidFill>
                    <a:srgbClr val="000000"/>
                  </a:solidFill>
                </a:rPr>
                <a:t>person using computer person holding cat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8469" y="2123031"/>
              <a:ext cx="135169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 hangingPunct="0">
                <a:lnSpc>
                  <a:spcPct val="15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{3, </a:t>
              </a:r>
              <a:r>
                <a:rPr lang="en-US" dirty="0" smtClean="0">
                  <a:solidFill>
                    <a:srgbClr val="C00000"/>
                  </a:solidFill>
                </a:rPr>
                <a:t>3, 7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</a:rPr>
                <a:t>6, 2}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40166" y="1823724"/>
            <a:ext cx="3380734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rtl="0" latinLnBrk="1" hangingPunct="0"/>
            <a:r>
              <a:rPr kumimoji="0" lang="en-US" sz="1800" b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indices = [2, 3,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 4]     values = [1, 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0166" y="2229692"/>
            <a:ext cx="3380734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rtl="0" latinLnBrk="1" hangingPunct="0"/>
            <a:r>
              <a:rPr kumimoji="0" lang="en-US" sz="1800" b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indices = [3, </a:t>
            </a:r>
            <a:r>
              <a:rPr lang="en-US" dirty="0">
                <a:solidFill>
                  <a:srgbClr val="0070C0"/>
                </a:solidFill>
              </a:rPr>
              <a:t>7</a:t>
            </a:r>
            <a:r>
              <a:rPr kumimoji="0" lang="en-US" sz="1800" b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,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6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]     values = [1, 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3194" y="3921408"/>
            <a:ext cx="383598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rtl="0" latinLnBrk="1" hangingPunct="0"/>
            <a:r>
              <a:rPr kumimoji="0" lang="en-US" sz="1800" b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indices = [3, 7, 6,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2]     values = [2, 1, 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58799" y="1153633"/>
            <a:ext cx="7975600" cy="322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endParaRPr lang="en-US" sz="2400" dirty="0" smtClean="0"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Bag-of-words encodings for text (e.g. sentences, paragraphs, captions, </a:t>
            </a:r>
            <a:r>
              <a:rPr lang="en-US" sz="2400" dirty="0" err="1" smtClean="0">
                <a:latin typeface="+mn-lt"/>
                <a:ea typeface="+mn-ea"/>
                <a:cs typeface="+mn-cs"/>
                <a:sym typeface="Helvetica"/>
              </a:rPr>
              <a:t>etc</a:t>
            </a: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)</a:t>
            </a:r>
          </a:p>
          <a:p>
            <a:pPr marL="137160" lvl="0" indent="-137160" algn="r">
              <a:spcBef>
                <a:spcPts val="400"/>
              </a:spcBef>
              <a:buSzPct val="100000"/>
              <a:buFont typeface="Arial"/>
              <a:buChar char="•"/>
            </a:pPr>
            <a:endParaRPr sz="24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Recap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4616" y="2614345"/>
            <a:ext cx="5603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marR="0" lvl="0" indent="-13716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>
                <a:sym typeface="Helvetica"/>
              </a:rPr>
              <a:t>You can take a set of sentences/documents and classify them, cluster them, or compute distances between them using this representation.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505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Problem with this bag-of-words representation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30" y="1560189"/>
            <a:ext cx="28664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my friend makes a nice meal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930" y="2993607"/>
            <a:ext cx="28664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my nice friend makes a meal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2055" y="2239877"/>
            <a:ext cx="4638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marR="0" lvl="0" indent="-13716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sz="1600" smtClean="0">
                <a:solidFill>
                  <a:srgbClr val="C00000"/>
                </a:solidFill>
                <a:sym typeface="Helvetica"/>
              </a:rPr>
              <a:t>These would be the same using bag-of-words</a:t>
            </a:r>
            <a:endParaRPr lang="en-US" sz="1600" dirty="0">
              <a:solidFill>
                <a:srgbClr val="C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0708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Grading Criteria: Student Paper Review (10pts)</a:t>
            </a:r>
            <a:br>
              <a:rPr lang="en-US" sz="3200" dirty="0" smtClean="0">
                <a:solidFill>
                  <a:srgbClr val="215380"/>
                </a:solidFill>
              </a:rPr>
            </a:br>
            <a:r>
              <a:rPr lang="en-US" sz="3200" dirty="0" smtClean="0">
                <a:solidFill>
                  <a:srgbClr val="215380"/>
                </a:solidFill>
              </a:rPr>
              <a:t>(Groups of 2 students).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Shape 26"/>
          <p:cNvSpPr/>
          <p:nvPr/>
        </p:nvSpPr>
        <p:spPr>
          <a:xfrm>
            <a:off x="558799" y="1331863"/>
            <a:ext cx="7975600" cy="322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Need to present a recent research paper in the class.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Presentations will be in groups of three.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Pick a paper from the syllabus.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Some slots are open to suggestions, you pick the paper (contact the instructor) 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Need to prepare slides, send them by email to instructor at least the day before the session.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Presentations should be carefully planned to only use 20 minutes.</a:t>
            </a:r>
          </a:p>
        </p:txBody>
      </p:sp>
    </p:spTree>
    <p:extLst>
      <p:ext uri="{BB962C8B-B14F-4D97-AF65-F5344CB8AC3E}">
        <p14:creationId xmlns:p14="http://schemas.microsoft.com/office/powerpoint/2010/main" val="1649440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Bag of Bi-grams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7782" y="1560189"/>
            <a:ext cx="337834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{my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friend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friend makes,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makes a, a nice, nice meal}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28445" y="3024018"/>
            <a:ext cx="337834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{my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nice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nice friend,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friend makes, makes a, a meal}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63451" y="1007723"/>
            <a:ext cx="4431909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l" rtl="0" latinLnBrk="1" hangingPunct="0"/>
            <a:r>
              <a:rPr kumimoji="0" lang="en-US" sz="1800" b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indices = [10132, 21342,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 43233, 53123, 64233]     values = [1, 1, 1, 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8445" y="2559854"/>
            <a:ext cx="4431909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l" rtl="0" latinLnBrk="1" hangingPunct="0"/>
            <a:r>
              <a:rPr kumimoji="0" lang="en-US" sz="1800" b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indices = [10232, 43133,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21342, 43233, </a:t>
            </a:r>
            <a:r>
              <a:rPr kumimoji="0" lang="en-US" sz="1800" b="0" u="none" strike="noStrike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ea typeface="Calibri"/>
                <a:cs typeface="Calibri"/>
                <a:sym typeface="Calibri"/>
              </a:rPr>
              <a:t>54233]     values = [1, 1, 1, 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6930" y="1560189"/>
            <a:ext cx="28664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my friend makes a nice meal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6930" y="2993607"/>
            <a:ext cx="28664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my nice friend makes a meal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5556" y="4111985"/>
            <a:ext cx="534857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 dense vector-representation would be </a:t>
            </a: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very inefficient</a:t>
            </a:r>
            <a:b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Think about tri-grams and n-grams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Problem with this bag-of-words representation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30" y="1560189"/>
            <a:ext cx="28664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my friend makes a nice meal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930" y="2993607"/>
            <a:ext cx="26741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chicken makes a nice meal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2055" y="2239877"/>
            <a:ext cx="4638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marR="0" lvl="0" indent="-13716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C00000"/>
                </a:solidFill>
                <a:sym typeface="Helvetica"/>
              </a:rPr>
              <a:t>No real solution for this yet.</a:t>
            </a:r>
            <a:endParaRPr lang="en-US" sz="1600" dirty="0">
              <a:solidFill>
                <a:srgbClr val="C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94483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Back to how to represent a word?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743150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0166" y="1417756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1417756"/>
                <a:ext cx="38552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41" t="-148889" r="-1741" b="-18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40166" y="1848613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1848613"/>
                <a:ext cx="38552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41" t="-143478" r="-1741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40166" y="2266866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2266866"/>
                <a:ext cx="38552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41" t="-146667" r="-1741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446984" y="1289135"/>
            <a:ext cx="2093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074" y="906386"/>
            <a:ext cx="73090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Problem: distance between words using one-hot encodings always the same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03" y="2988835"/>
            <a:ext cx="79823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Idea: Instead of one-hot-encoding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use a histogram of </a:t>
            </a: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commonly co-occurring words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88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Distributional Semantics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7326" y="4189976"/>
            <a:ext cx="550790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0929" y="4305392"/>
                <a:ext cx="4397037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3    2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4     2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7  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929" y="4305392"/>
                <a:ext cx="43970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" t="-143478" r="-416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944"/>
          <a:stretch/>
        </p:blipFill>
        <p:spPr>
          <a:xfrm>
            <a:off x="390641" y="1181090"/>
            <a:ext cx="1741453" cy="13449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43954" y="1414249"/>
            <a:ext cx="31540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</a:rPr>
              <a:t>I saw a dog on a leash walking in the park.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954" y="1145348"/>
            <a:ext cx="20896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Dogs are man’s </a:t>
            </a:r>
            <a:r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best friend.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954" y="1952051"/>
            <a:ext cx="28575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</a:rPr>
              <a:t>He walks his dog in the late afternoon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954" y="2220952"/>
            <a:ext cx="295337" cy="305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mr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198185" y="1485391"/>
            <a:ext cx="746356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friend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leash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park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walking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walks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food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legs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runs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sleeps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sits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650" dirty="0" smtClean="0">
                <a:solidFill>
                  <a:srgbClr val="000000"/>
                </a:solidFill>
              </a:rPr>
              <a:t>…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50" dirty="0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954" y="1683150"/>
            <a:ext cx="22900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dog is his best companion.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5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Distributional Semantics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743150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33" t="-146667" r="-1576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4     2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3     4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…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9" t="-143478" r="-140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0" t="-143478" r="-1003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4162291" y="904005"/>
            <a:ext cx="850552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food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walks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window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runs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mouse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invented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legs</a:t>
            </a:r>
          </a:p>
          <a:p>
            <a:pPr algn="l" rtl="0" latinLnBrk="1" hangingPunct="0">
              <a:lnSpc>
                <a:spcPct val="150000"/>
              </a:lnSpc>
            </a:pPr>
            <a:r>
              <a:rPr lang="en-US" sz="1650" dirty="0">
                <a:solidFill>
                  <a:srgbClr val="000000"/>
                </a:solidFill>
              </a:rPr>
              <a:t>sleeps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mirror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tail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650" dirty="0" smtClean="0">
                <a:solidFill>
                  <a:srgbClr val="000000"/>
                </a:solidFill>
              </a:rPr>
              <a:t>…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50" dirty="0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6160" y="1187051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7069" y="1187050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69195" y="1187049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3132" y="1186988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25712" y="1186987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56614" y="4157590"/>
            <a:ext cx="3739163" cy="433946"/>
            <a:chOff x="2878768" y="4223658"/>
            <a:chExt cx="3739163" cy="43394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666309" y="4223658"/>
              <a:ext cx="2142309" cy="0"/>
            </a:xfrm>
            <a:prstGeom prst="straightConnector1">
              <a:avLst/>
            </a:prstGeom>
            <a:noFill/>
            <a:ln w="25400" cap="flat">
              <a:solidFill>
                <a:srgbClr val="40404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2878768" y="4288274"/>
              <a:ext cx="373916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This vocabulary can be extremely large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743150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33" t="-146667" r="-1576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4     2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3     4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…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9" t="-143478" r="-140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0" t="-143478" r="-1003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4162291" y="904005"/>
            <a:ext cx="850552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food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walks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window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runs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mouse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invented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legs</a:t>
            </a:r>
          </a:p>
          <a:p>
            <a:pPr algn="l" rtl="0" latinLnBrk="1" hangingPunct="0">
              <a:lnSpc>
                <a:spcPct val="150000"/>
              </a:lnSpc>
            </a:pPr>
            <a:r>
              <a:rPr lang="en-US" sz="1650" dirty="0">
                <a:solidFill>
                  <a:srgbClr val="000000"/>
                </a:solidFill>
              </a:rPr>
              <a:t>sleeps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mirror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tail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650" dirty="0" smtClean="0">
                <a:solidFill>
                  <a:srgbClr val="000000"/>
                </a:solidFill>
              </a:rPr>
              <a:t>…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50" dirty="0" smtClean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57069" y="1187048"/>
            <a:ext cx="2713035" cy="1541419"/>
            <a:chOff x="2657069" y="1187048"/>
            <a:chExt cx="2713035" cy="1541419"/>
          </a:xfrm>
        </p:grpSpPr>
        <p:sp>
          <p:nvSpPr>
            <p:cNvPr id="23" name="Rectangle 22"/>
            <p:cNvSpPr/>
            <p:nvPr/>
          </p:nvSpPr>
          <p:spPr>
            <a:xfrm>
              <a:off x="2657069" y="1187050"/>
              <a:ext cx="400909" cy="1541417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69195" y="1187049"/>
              <a:ext cx="400909" cy="1541417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12223" y="1187048"/>
              <a:ext cx="400909" cy="1541417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56614" y="4157590"/>
            <a:ext cx="3739163" cy="433946"/>
            <a:chOff x="2878768" y="4223658"/>
            <a:chExt cx="3739163" cy="43394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666309" y="4223658"/>
              <a:ext cx="2142309" cy="0"/>
            </a:xfrm>
            <a:prstGeom prst="straightConnector1">
              <a:avLst/>
            </a:prstGeom>
            <a:noFill/>
            <a:ln w="25400" cap="flat">
              <a:solidFill>
                <a:srgbClr val="40404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2878768" y="4288274"/>
              <a:ext cx="373916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This vocabulary can be extremely large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6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59292" y="4461855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498" y="217241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dog =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0031" y="890408"/>
                <a:ext cx="536172" cy="33516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31" y="890408"/>
                <a:ext cx="536172" cy="3351687"/>
              </a:xfrm>
              <a:prstGeom prst="rect">
                <a:avLst/>
              </a:prstGeom>
              <a:blipFill rotWithShape="0">
                <a:blip r:embed="rId3"/>
                <a:stretch>
                  <a:fillRect l="-18182" t="-11818" r="-1136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>
            <a:off x="1779069" y="890408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2125535" y="890408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5216" y="219701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=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45153" y="911290"/>
                <a:ext cx="539378" cy="3046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53" y="911290"/>
                <a:ext cx="539378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18182" t="-13000" r="-11364" b="-66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ket 27"/>
          <p:cNvSpPr/>
          <p:nvPr/>
        </p:nvSpPr>
        <p:spPr>
          <a:xfrm>
            <a:off x="3284191" y="911290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Right Bracket 28"/>
          <p:cNvSpPr/>
          <p:nvPr/>
        </p:nvSpPr>
        <p:spPr>
          <a:xfrm>
            <a:off x="3630657" y="911290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2126" y="4415689"/>
            <a:ext cx="9659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legs, running</a:t>
            </a:r>
            <a:r>
              <a:rPr kumimoji="0" lang="en-US" sz="1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kumimoji="0" lang="en-US" sz="12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kumimoji="0" lang="en-US" sz="12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2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walking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0404" y="2172602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3513" y="2197015"/>
            <a:ext cx="6485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41959" y="940484"/>
                <a:ext cx="539378" cy="3046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0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59" y="940484"/>
                <a:ext cx="539378" cy="3046988"/>
              </a:xfrm>
              <a:prstGeom prst="rect">
                <a:avLst/>
              </a:prstGeom>
              <a:blipFill rotWithShape="0">
                <a:blip r:embed="rId5"/>
                <a:stretch>
                  <a:fillRect l="-16854" t="-13000" r="-11236" b="-66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ket 34"/>
          <p:cNvSpPr/>
          <p:nvPr/>
        </p:nvSpPr>
        <p:spPr>
          <a:xfrm>
            <a:off x="4780997" y="940484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ight Bracket 35"/>
          <p:cNvSpPr/>
          <p:nvPr/>
        </p:nvSpPr>
        <p:spPr>
          <a:xfrm>
            <a:off x="5127463" y="940484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8907" y="2200991"/>
            <a:ext cx="6485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6745" y="4415689"/>
            <a:ext cx="57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tail, fur,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ears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47787" y="940484"/>
                <a:ext cx="539378" cy="3046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0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87" y="940484"/>
                <a:ext cx="539378" cy="3046988"/>
              </a:xfrm>
              <a:prstGeom prst="rect">
                <a:avLst/>
              </a:prstGeom>
              <a:blipFill rotWithShape="0">
                <a:blip r:embed="rId6"/>
                <a:stretch>
                  <a:fillRect l="-18182" t="-13000" r="-11364" b="-66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ket 39"/>
          <p:cNvSpPr/>
          <p:nvPr/>
        </p:nvSpPr>
        <p:spPr>
          <a:xfrm>
            <a:off x="6386825" y="940484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Right Bracket 40"/>
          <p:cNvSpPr/>
          <p:nvPr/>
        </p:nvSpPr>
        <p:spPr>
          <a:xfrm>
            <a:off x="6733291" y="940484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1286" y="4415689"/>
            <a:ext cx="11022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mirror, window,</a:t>
            </a:r>
            <a:b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door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5111" y="2196921"/>
            <a:ext cx="5395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   </a:t>
            </a:r>
            <a:r>
              <a:rPr kumimoji="0" lang="mr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7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59292" y="4461855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498" y="217241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dog =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30404" y="2172602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3513" y="2197015"/>
            <a:ext cx="5860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8907" y="2200991"/>
            <a:ext cx="6389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ket 29"/>
          <p:cNvSpPr/>
          <p:nvPr/>
        </p:nvSpPr>
        <p:spPr>
          <a:xfrm>
            <a:off x="2443784" y="2231822"/>
            <a:ext cx="161451" cy="279695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ket 30"/>
          <p:cNvSpPr/>
          <p:nvPr/>
        </p:nvSpPr>
        <p:spPr>
          <a:xfrm flipH="1">
            <a:off x="6248742" y="2241832"/>
            <a:ext cx="216966" cy="279695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13789" y="3215727"/>
            <a:ext cx="6932345" cy="1076088"/>
            <a:chOff x="1113789" y="3215727"/>
            <a:chExt cx="6932345" cy="1076088"/>
          </a:xfrm>
        </p:grpSpPr>
        <p:sp>
          <p:nvSpPr>
            <p:cNvPr id="2" name="TextBox 1"/>
            <p:cNvSpPr txBox="1"/>
            <p:nvPr/>
          </p:nvSpPr>
          <p:spPr>
            <a:xfrm>
              <a:off x="1113789" y="3215727"/>
              <a:ext cx="693234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kumimoji="0" lang="en-US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basis vectors </a:t>
              </a: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can be found using Principal Component Analysis</a:t>
              </a:r>
              <a:r>
                <a:rPr kumimoji="0" lang="en-US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(PCA)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88664" y="3922485"/>
              <a:ext cx="463043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This is known as Latent Semantic Analysis in NLP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0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59292" y="4461855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Representations: </a:t>
            </a:r>
            <a:br>
              <a:rPr lang="en-US" sz="3200" dirty="0" smtClean="0">
                <a:solidFill>
                  <a:srgbClr val="215380"/>
                </a:solidFill>
              </a:rPr>
            </a:br>
            <a:r>
              <a:rPr lang="en-US" sz="3200" dirty="0" smtClean="0">
                <a:solidFill>
                  <a:srgbClr val="215380"/>
                </a:solidFill>
              </a:rPr>
              <a:t>Word </a:t>
            </a:r>
            <a:r>
              <a:rPr lang="en-US" sz="3200" dirty="0" err="1" smtClean="0">
                <a:solidFill>
                  <a:srgbClr val="215380"/>
                </a:solidFill>
              </a:rPr>
              <a:t>Embeddings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498" y="217241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dog =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30404" y="2172602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3513" y="2197015"/>
            <a:ext cx="5860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8907" y="2200991"/>
            <a:ext cx="6389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ket 29"/>
          <p:cNvSpPr/>
          <p:nvPr/>
        </p:nvSpPr>
        <p:spPr>
          <a:xfrm>
            <a:off x="2443784" y="2231822"/>
            <a:ext cx="161451" cy="279695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ket 30"/>
          <p:cNvSpPr/>
          <p:nvPr/>
        </p:nvSpPr>
        <p:spPr>
          <a:xfrm flipH="1">
            <a:off x="6248742" y="2241832"/>
            <a:ext cx="216966" cy="279695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5059" y="2840265"/>
            <a:ext cx="5403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 weights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w1, </a:t>
            </a:r>
            <a:r>
              <a:rPr kumimoji="0" lang="mr-I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wn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are found using a neural network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3759" y="4000099"/>
            <a:ext cx="433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Word2Vec: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arxiv.org</a:t>
            </a:r>
            <a:r>
              <a:rPr lang="en-US" dirty="0">
                <a:hlinkClick r:id="rId3"/>
              </a:rPr>
              <a:t>/abs/1301.3781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28603" y="3449275"/>
            <a:ext cx="50359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We will have a session about word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embeddings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later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Required reading: n-gram language models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292" y="2155011"/>
            <a:ext cx="7198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www.cs.virginia.edu</a:t>
            </a:r>
            <a:r>
              <a:rPr lang="en-US" sz="1600" dirty="0">
                <a:hlinkClick r:id="rId2"/>
              </a:rPr>
              <a:t>/~kc2wc/teaching/NLP16/slides/03-smooth.pdf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83354" y="1837985"/>
            <a:ext cx="7338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err="1">
                <a:hlinkClick r:id="rId3"/>
              </a:rPr>
              <a:t>www.cs.virginia.edu</a:t>
            </a:r>
            <a:r>
              <a:rPr lang="en-US" sz="1600" dirty="0">
                <a:hlinkClick r:id="rId3"/>
              </a:rPr>
              <a:t>/~kc2wc/teaching/NLP16/slides/02-ngram.pdf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44292" y="1540794"/>
            <a:ext cx="46977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Kai-Wei’s course on Natural Language Processing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292" y="2871532"/>
            <a:ext cx="48997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Yejin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Choi’s course on Natural Language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Processing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582" y="3188558"/>
            <a:ext cx="719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http://www3.cs.stonybrook.edu/~</a:t>
            </a:r>
            <a:r>
              <a:rPr lang="en-US" dirty="0" err="1">
                <a:hlinkClick r:id="rId4"/>
              </a:rPr>
              <a:t>ychoi</a:t>
            </a:r>
            <a:r>
              <a:rPr lang="en-US" dirty="0">
                <a:hlinkClick r:id="rId4"/>
              </a:rPr>
              <a:t>/cse628/lecture/02-ngram.pdf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3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58799" y="1153633"/>
            <a:ext cx="7975600" cy="322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endParaRPr lang="en-US" sz="2400" dirty="0" smtClean="0"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Have an overview of Natural Language Processing.</a:t>
            </a:r>
            <a:b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</a:br>
            <a:endParaRPr lang="en-US" sz="2400" dirty="0" smtClean="0"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How to represent a word?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How to represent a sentence?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How to generate text?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endParaRPr lang="en-US" sz="2400" dirty="0"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Other NLP Tasks.</a:t>
            </a:r>
          </a:p>
          <a:p>
            <a:pPr marL="137160" lvl="0" indent="-137160" algn="r">
              <a:spcBef>
                <a:spcPts val="400"/>
              </a:spcBef>
              <a:buSzPct val="100000"/>
              <a:buFont typeface="Arial"/>
              <a:buChar char="•"/>
            </a:pPr>
            <a:endParaRPr sz="2400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Today</a:t>
            </a:r>
            <a:endParaRPr sz="3200" dirty="0">
              <a:solidFill>
                <a:srgbClr val="2153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35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-25400" y="38100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Questions?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4294967295"/>
          </p:nvPr>
        </p:nvSpPr>
        <p:spPr>
          <a:xfrm>
            <a:off x="6912391" y="4853676"/>
            <a:ext cx="2133601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300">
                <a:solidFill>
                  <a:srgbClr val="FFFFFF"/>
                </a:solidFill>
              </a:rPr>
              <a:t>50</a:t>
            </a:fld>
            <a:endParaRPr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6017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5.png"/>
          <p:cNvPicPr>
            <a:picLocks noChangeAspect="1"/>
          </p:cNvPicPr>
          <p:nvPr/>
        </p:nvPicPr>
        <p:blipFill rotWithShape="1">
          <a:blip r:embed="rId2"/>
          <a:srcRect t="18139"/>
          <a:stretch/>
        </p:blipFill>
        <p:spPr bwMode="auto">
          <a:xfrm>
            <a:off x="790017" y="182880"/>
            <a:ext cx="7335079" cy="44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29714" y="4509508"/>
            <a:ext cx="139076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Slide by</a:t>
            </a:r>
            <a:r>
              <a:rPr kumimoji="0" lang="en-US" sz="1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Dan Klein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1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Reason (1) – human language is ambiguous.</a:t>
            </a:r>
          </a:p>
          <a:p>
            <a:endParaRPr lang="en-US" dirty="0" smtClean="0"/>
          </a:p>
          <a:p>
            <a:r>
              <a:rPr lang="en-US" dirty="0" smtClean="0"/>
              <a:t>Task: </a:t>
            </a:r>
            <a:r>
              <a:rPr lang="en-US" u="sng" dirty="0" smtClean="0"/>
              <a:t>Pronoun Resolution</a:t>
            </a:r>
            <a:endParaRPr lang="en-US" u="sng" dirty="0"/>
          </a:p>
          <a:p>
            <a:pPr lvl="1"/>
            <a:r>
              <a:rPr lang="en-US" dirty="0"/>
              <a:t>Jack drank the wine on the table. </a:t>
            </a:r>
            <a:r>
              <a:rPr lang="en-US" b="1" i="1" dirty="0"/>
              <a:t>It </a:t>
            </a:r>
            <a:r>
              <a:rPr lang="en-US" dirty="0"/>
              <a:t>was </a:t>
            </a:r>
            <a:r>
              <a:rPr lang="en-US" dirty="0" smtClean="0"/>
              <a:t>red and </a:t>
            </a:r>
            <a:r>
              <a:rPr lang="en-US" dirty="0"/>
              <a:t>round.</a:t>
            </a:r>
          </a:p>
          <a:p>
            <a:pPr lvl="1"/>
            <a:r>
              <a:rPr lang="en-US" dirty="0" smtClean="0"/>
              <a:t>Jack </a:t>
            </a:r>
            <a:r>
              <a:rPr lang="en-US" dirty="0"/>
              <a:t>saw Sam at the party. </a:t>
            </a:r>
            <a:r>
              <a:rPr lang="en-US" b="1" i="1" dirty="0"/>
              <a:t>He </a:t>
            </a:r>
            <a:r>
              <a:rPr lang="en-US" dirty="0"/>
              <a:t>went back to the bar to </a:t>
            </a:r>
            <a:r>
              <a:rPr lang="en-US" dirty="0" smtClean="0"/>
              <a:t>get another </a:t>
            </a:r>
            <a:r>
              <a:rPr lang="en-US" dirty="0"/>
              <a:t>drink.</a:t>
            </a:r>
          </a:p>
          <a:p>
            <a:pPr lvl="1"/>
            <a:r>
              <a:rPr lang="en-US" dirty="0" smtClean="0"/>
              <a:t>Jack </a:t>
            </a:r>
            <a:r>
              <a:rPr lang="en-US" dirty="0"/>
              <a:t>saw Sam at the party. </a:t>
            </a:r>
            <a:r>
              <a:rPr lang="en-US" b="1" i="1" dirty="0"/>
              <a:t>He </a:t>
            </a:r>
            <a:r>
              <a:rPr lang="en-US" dirty="0"/>
              <a:t>clearly had drunk too much.</a:t>
            </a:r>
            <a:endParaRPr lang="en-US" dirty="0" smtClean="0"/>
          </a:p>
          <a:p>
            <a:endParaRPr lang="en-US" dirty="0" smtClean="0"/>
          </a:p>
          <a:p>
            <a:pPr marL="445770" lvl="2" indent="0"/>
            <a:r>
              <a:rPr lang="en-US" dirty="0" smtClean="0"/>
              <a:t>					[</a:t>
            </a:r>
            <a:r>
              <a:rPr lang="en-US" dirty="0"/>
              <a:t>Adapted from </a:t>
            </a:r>
            <a:r>
              <a:rPr lang="en-US" dirty="0" err="1"/>
              <a:t>Wilks</a:t>
            </a:r>
            <a:r>
              <a:rPr lang="en-US" dirty="0"/>
              <a:t> (1975)]</a:t>
            </a:r>
          </a:p>
          <a:p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94567"/>
            <a:ext cx="7728857" cy="292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 (1) – human language is ambiguous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Task: </a:t>
            </a:r>
            <a:r>
              <a:rPr lang="en-US" u="sng" dirty="0" smtClean="0">
                <a:sym typeface="Wingdings" pitchFamily="2" charset="2"/>
              </a:rPr>
              <a:t>Preposition Attachment </a:t>
            </a:r>
            <a:r>
              <a:rPr lang="en-US" dirty="0" smtClean="0">
                <a:sym typeface="Wingdings" pitchFamily="2" charset="2"/>
              </a:rPr>
              <a:t>(aka PP-attachment)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 </a:t>
            </a:r>
            <a:r>
              <a:rPr lang="en-US" b="1" dirty="0" smtClean="0">
                <a:solidFill>
                  <a:srgbClr val="0000CC"/>
                </a:solidFill>
              </a:rPr>
              <a:t>ate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66"/>
                </a:solidFill>
              </a:rPr>
              <a:t>the bread </a:t>
            </a:r>
            <a:r>
              <a:rPr lang="en-US" u="sng" dirty="0" smtClean="0"/>
              <a:t>with pecans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 </a:t>
            </a:r>
            <a:r>
              <a:rPr lang="en-US" b="1" dirty="0" smtClean="0">
                <a:solidFill>
                  <a:srgbClr val="0000CC"/>
                </a:solidFill>
              </a:rPr>
              <a:t>ate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66"/>
                </a:solidFill>
              </a:rPr>
              <a:t>the bread </a:t>
            </a:r>
            <a:r>
              <a:rPr lang="en-US" u="sng" dirty="0"/>
              <a:t>with </a:t>
            </a:r>
            <a:r>
              <a:rPr lang="en-US" u="sng" dirty="0" smtClean="0"/>
              <a:t>fingers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 flipH="1">
            <a:off x="1399903" y="3892744"/>
            <a:ext cx="1771650" cy="3429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flipH="1">
            <a:off x="2398123" y="3190866"/>
            <a:ext cx="1200150" cy="3429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38593" y="4914900"/>
            <a:ext cx="13131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libri" charset="0"/>
              </a:rPr>
              <a:t>Slide from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Yejin</a:t>
            </a:r>
            <a:r>
              <a:rPr lang="en-US" sz="105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libri" charset="0"/>
              </a:rPr>
              <a:t>Choi</a:t>
            </a:r>
            <a:endParaRPr lang="en-US" sz="105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95205"/>
            <a:ext cx="7407635" cy="2797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BFBFB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0404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0404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BFBFB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0404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0404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3093</Words>
  <Application>Microsoft Macintosh PowerPoint</Application>
  <PresentationFormat>On-screen Show (16:9)</PresentationFormat>
  <Paragraphs>506</Paragraphs>
  <Slides>50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Calibri</vt:lpstr>
      <vt:lpstr>Cambria Math</vt:lpstr>
      <vt:lpstr>Helvetica</vt:lpstr>
      <vt:lpstr>Helvetica Neue</vt:lpstr>
      <vt:lpstr>ＭＳ Ｐゴシック</vt:lpstr>
      <vt:lpstr>Symbol</vt:lpstr>
      <vt:lpstr>Times New Roman</vt:lpstr>
      <vt:lpstr>Wingdings</vt:lpstr>
      <vt:lpstr>Arial</vt:lpstr>
      <vt:lpstr>Default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NLP hard?</vt:lpstr>
      <vt:lpstr>Why is NLP hard?</vt:lpstr>
      <vt:lpstr>Why is NLP hard?</vt:lpstr>
      <vt:lpstr>Why is NLP hard?</vt:lpstr>
      <vt:lpstr>Why is NLP hard?</vt:lpstr>
      <vt:lpstr>Is NLP really that hard?</vt:lpstr>
      <vt:lpstr>Brief History of NLP</vt:lpstr>
      <vt:lpstr>Brief History of NLP</vt:lpstr>
      <vt:lpstr>Ambiguity is Explosive</vt:lpstr>
      <vt:lpstr>Humor and Ambiguity</vt:lpstr>
      <vt:lpstr>Why is Language Ambiguous?</vt:lpstr>
      <vt:lpstr>Why is Language Ambiguous?</vt:lpstr>
      <vt:lpstr>Natural Languages vs. Computer Languages</vt:lpstr>
      <vt:lpstr>Natural Language Tasks</vt:lpstr>
      <vt:lpstr>Syntactic Tasks</vt:lpstr>
      <vt:lpstr>Word Segmentation</vt:lpstr>
      <vt:lpstr>Morphological Analysis</vt:lpstr>
      <vt:lpstr>Part Of Speech (POS) Tagging</vt:lpstr>
      <vt:lpstr>Phrase Chunking</vt:lpstr>
      <vt:lpstr>Syntactic Parsing</vt:lpstr>
      <vt:lpstr>Semantic Tasks</vt:lpstr>
      <vt:lpstr>Word Sense Disambiguation (WSD)</vt:lpstr>
      <vt:lpstr>Semantic Role Labeling (SRL)</vt:lpstr>
      <vt:lpstr>Textual Entailment</vt:lpstr>
      <vt:lpstr>Textual Entailment Problems  from PASCAL Challenge</vt:lpstr>
      <vt:lpstr>Pragmatics/Discourse Tasks</vt:lpstr>
      <vt:lpstr>Anaphora Resolution/ Co-Reference</vt:lpstr>
      <vt:lpstr>Representation vs Computability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141</cp:revision>
  <dcterms:modified xsi:type="dcterms:W3CDTF">2017-01-26T17:06:41Z</dcterms:modified>
</cp:coreProperties>
</file>