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cf2912c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cf2912c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9d1690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9d1690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2e60ca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e2e60ca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cf2912c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ccf2912c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cf2912c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cf2912c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cf2912c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cf2912c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cf2912c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cf2912c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cf2912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cf2912c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65633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65633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6563397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6563397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875edf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875edf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etrics-to-understand-regression-models-in-plain-english-part-1-c902b2f4156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metrics-to-understand-regression-models-in-plain-english-part-2-12d362dd39d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ordinary-least-squar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8fc1cb20fd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ataprep.ai/user_guide/user_guid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articles/what-is-data-clea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transparent-data-eng/data-cleansing-examples-24581c3d14f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in-validation-and-test-sets-72cb40cba9e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analytics-vidhya/a-simple-introduction-to-validating-and-testing-a-model-part-1-2a0765deb19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linear-regression-35b3d940950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datadriveninvestor.com/regression-d25a0d50915?gi=a08912be10d8" TargetMode="External"/><Relationship Id="rId5" Type="http://schemas.openxmlformats.org/officeDocument/2006/relationships/hyperlink" Target="https://medium.com/swlh/linear-regression-explained-for-beginners-in-machine-learning-9e74f168d8a8" TargetMode="External"/><Relationship Id="rId4" Type="http://schemas.openxmlformats.org/officeDocument/2006/relationships/hyperlink" Target="https://medium.com/data-science-group-iitr/linear-regression-back-to-basics-e4819829d7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ai.net/p/programming/decision-trees-explained-with-a-practical-example-fe47872d3b5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swlh/a-beginners-guide-to-decision-trees-84ca34927818" TargetMode="External"/><Relationship Id="rId5" Type="http://schemas.openxmlformats.org/officeDocument/2006/relationships/hyperlink" Target="https://medium.com/@ODSC/the-complete-guide-to-decision-trees-part-1-aa68b34f476d" TargetMode="External"/><Relationship Id="rId4" Type="http://schemas.openxmlformats.org/officeDocument/2006/relationships/hyperlink" Target="https://towardsdatascience.com/decision-trees-in-machine-learning-641b9c4e805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pital-one-tech/random-forest-algorithm-for-machine-learning-c4b2c8cc9fe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an-implementation-and-explanation-of-the-random-forest-in-python-77bf308a9b76" TargetMode="External"/><Relationship Id="rId5" Type="http://schemas.openxmlformats.org/officeDocument/2006/relationships/hyperlink" Target="https://towardsai.net/p/machine-learning/why-choose-random-forest-and-not-decision-trees" TargetMode="External"/><Relationship Id="rId4" Type="http://schemas.openxmlformats.org/officeDocument/2006/relationships/hyperlink" Target="https://towardsdatascience.com/understanding-random-forest-58381e0602d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eginners-guide-to-neural-networks-d5cf7e369a1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cikit-learn.org/stable/modules/generated/sklearn.neural_network.MLPRegressor.html#sklearn.neural_network.MLPRegressor" TargetMode="External"/><Relationship Id="rId4" Type="http://schemas.openxmlformats.org/officeDocument/2006/relationships/hyperlink" Target="https://towardsdatascience.com/deep-neural-multilayer-perceptron-mlp-with-scikit-learn-2698e77155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/>
              <a:t>Maching</a:t>
            </a:r>
            <a:r>
              <a:rPr lang="en-US" sz="3000" b="1" dirty="0"/>
              <a:t> </a:t>
            </a:r>
            <a:r>
              <a:rPr lang="en-US" sz="3000" b="1"/>
              <a:t>Learning Training</a:t>
            </a:r>
            <a:endParaRPr sz="300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2575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2A3135"/>
                </a:solidFill>
                <a:highlight>
                  <a:srgbClr val="FFFFFF"/>
                </a:highlight>
              </a:rPr>
              <a:t>“80% of your time should be spent understanding and pre-processing your data. 20% of your time should be spent on model creation and validation”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Metrics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403425" y="500925"/>
            <a:ext cx="4407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rgbClr val="4BADD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https://towardsdatascience.com/metrics-to-understand-regression-models-in-plain-english-part-1-c902b2f4156f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https://towardsdatascience.com/metrics-to-understand-regression-models-in-plain-english-part-2-12d362dd39d9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model using SciKit-Learn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rgbClr val="4BADD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9363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388625" y="500925"/>
            <a:ext cx="4677300" cy="4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https://scikit-learn.org/stable/modules/linear_model.html#ordinary-least-squares</a:t>
            </a:r>
            <a:endParaRPr sz="1600"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 a Jupyter Notebook, pull 3 years of hourly average PI data</a:t>
            </a:r>
            <a:endParaRPr sz="1600"/>
          </a:p>
          <a:p>
            <a:pPr marL="914400" lvl="1" indent="-2990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Char char="○"/>
            </a:pPr>
            <a:r>
              <a:rPr lang="en" sz="1400"/>
              <a:t>‘Ghausi_ChilledWater_Demand_kBtu’</a:t>
            </a:r>
            <a:endParaRPr sz="1400"/>
          </a:p>
          <a:p>
            <a:pPr marL="914400" lvl="1" indent="-2990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ct val="85714"/>
              <a:buChar char="○"/>
            </a:pPr>
            <a:r>
              <a:rPr lang="en" sz="1400"/>
              <a:t>‘aiTIT4045’</a:t>
            </a:r>
            <a:endParaRPr sz="1400"/>
          </a:p>
          <a:p>
            <a:pPr marL="457200" lvl="0" indent="-3108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ct val="87500"/>
              <a:buChar char="●"/>
            </a:pPr>
            <a:r>
              <a:rPr lang="en" sz="1600"/>
              <a:t>Follow the example in the link:</a:t>
            </a:r>
            <a:endParaRPr sz="1600"/>
          </a:p>
          <a:p>
            <a:pPr marL="914400" lvl="1" indent="-3108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ct val="87500"/>
              <a:buChar char="○"/>
            </a:pPr>
            <a:r>
              <a:rPr lang="en" sz="1600"/>
              <a:t>Y = ‘Ghausi_ChilledWater_Demand_kBtu’</a:t>
            </a:r>
            <a:endParaRPr sz="1600"/>
          </a:p>
          <a:p>
            <a:pPr marL="914400" lvl="1" indent="-3108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ct val="87500"/>
              <a:buChar char="○"/>
            </a:pPr>
            <a:r>
              <a:rPr lang="en" sz="1600"/>
              <a:t>X = ‘aiTIT4045’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This tag measures outside air temperature </a:t>
            </a:r>
            <a:endParaRPr sz="1600"/>
          </a:p>
          <a:p>
            <a:pPr marL="914400" lvl="1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Don’t forget to work through the all 5 steps: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EDA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Clean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Split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Create model</a:t>
            </a:r>
            <a:endParaRPr sz="1600"/>
          </a:p>
          <a:p>
            <a:pPr marL="1371600" lvl="2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Calculate metrics</a:t>
            </a:r>
            <a:endParaRPr sz="1600"/>
          </a:p>
          <a:p>
            <a:pPr marL="457200" lvl="0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Make a plot showing actual and predicted values over time</a:t>
            </a:r>
            <a:endParaRPr sz="1600"/>
          </a:p>
          <a:p>
            <a:pPr marL="457200" lvl="0" indent="-32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Include model metrics in title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 to ALWAYS follow: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396025" y="500925"/>
            <a:ext cx="4415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ts val="2300"/>
              <a:buAutoNum type="arabicPeriod"/>
            </a:pPr>
            <a:r>
              <a:rPr lang="en" sz="2300">
                <a:solidFill>
                  <a:srgbClr val="2A3135"/>
                </a:solidFill>
                <a:highlight>
                  <a:srgbClr val="FFFFFF"/>
                </a:highlight>
              </a:rPr>
              <a:t>Read data/</a:t>
            </a:r>
            <a:r>
              <a:rPr lang="en" sz="2300">
                <a:solidFill>
                  <a:srgbClr val="2A3135"/>
                </a:solidFill>
                <a:highlight>
                  <a:schemeClr val="lt1"/>
                </a:highlight>
              </a:rPr>
              <a:t>EDA(Exploratory Data Analysis)</a:t>
            </a:r>
            <a:endParaRPr sz="2300">
              <a:solidFill>
                <a:srgbClr val="2A3135"/>
              </a:solidFill>
              <a:highlight>
                <a:srgbClr val="FFFFFF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ts val="2300"/>
              <a:buAutoNum type="arabicPeriod"/>
            </a:pPr>
            <a:r>
              <a:rPr lang="en" sz="2300">
                <a:solidFill>
                  <a:srgbClr val="2A3135"/>
                </a:solidFill>
                <a:highlight>
                  <a:srgbClr val="FFFFFF"/>
                </a:highlight>
              </a:rPr>
              <a:t>Clean data</a:t>
            </a:r>
            <a:endParaRPr sz="2300">
              <a:solidFill>
                <a:srgbClr val="2A3135"/>
              </a:solidFill>
              <a:highlight>
                <a:srgbClr val="FFFFFF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ts val="2300"/>
              <a:buAutoNum type="arabicPeriod"/>
            </a:pPr>
            <a:r>
              <a:rPr lang="en" sz="2300">
                <a:solidFill>
                  <a:srgbClr val="2A3135"/>
                </a:solidFill>
                <a:highlight>
                  <a:srgbClr val="FFFFFF"/>
                </a:highlight>
              </a:rPr>
              <a:t>Split data</a:t>
            </a:r>
            <a:endParaRPr sz="2300">
              <a:solidFill>
                <a:srgbClr val="2A3135"/>
              </a:solidFill>
              <a:highlight>
                <a:srgbClr val="FFFFFF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ts val="2300"/>
              <a:buAutoNum type="arabicPeriod"/>
            </a:pPr>
            <a:r>
              <a:rPr lang="en" sz="2300">
                <a:solidFill>
                  <a:srgbClr val="2A3135"/>
                </a:solidFill>
                <a:highlight>
                  <a:srgbClr val="FFFFFF"/>
                </a:highlight>
              </a:rPr>
              <a:t>Perform Different Methods</a:t>
            </a:r>
            <a:endParaRPr sz="2300">
              <a:solidFill>
                <a:srgbClr val="2A3135"/>
              </a:solidFill>
              <a:highlight>
                <a:srgbClr val="FFFFFF"/>
              </a:highlight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A3135"/>
              </a:buClr>
              <a:buSzPts val="2300"/>
              <a:buAutoNum type="arabicPeriod"/>
            </a:pPr>
            <a:r>
              <a:rPr lang="en" sz="2300">
                <a:solidFill>
                  <a:srgbClr val="2A3135"/>
                </a:solidFill>
                <a:highlight>
                  <a:srgbClr val="FFFFFF"/>
                </a:highlight>
              </a:rPr>
              <a:t>Compare Metrics</a:t>
            </a:r>
            <a:endParaRPr sz="2300">
              <a:solidFill>
                <a:srgbClr val="2A31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Data/EDA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EDA: </a:t>
            </a:r>
            <a:r>
              <a:rPr lang="en" sz="1500" u="sng">
                <a:solidFill>
                  <a:srgbClr val="4BADD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https://towardsdatascience.com/exploratory-data-analysis-8fc1cb20fd15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Dataprep: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https://docs.dataprep.ai/user_guide/user_guide.html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114800" y="500925"/>
            <a:ext cx="4696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47700" lvl="0" indent="-330200" algn="l" rtl="0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https://www.tableau.com/learn/articles/what-is-data-cleaning</a:t>
            </a:r>
            <a:endParaRPr sz="1600">
              <a:solidFill>
                <a:schemeClr val="hlink"/>
              </a:solidFill>
            </a:endParaRPr>
          </a:p>
          <a:p>
            <a:pPr marL="6477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https://medium.com/transparent-data-eng/data-cleansing-examples-24581c3d14f1</a:t>
            </a:r>
            <a:endParaRPr sz="16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endParaRPr sz="2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055600" y="522450"/>
            <a:ext cx="4814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47700" lvl="0" indent="-330200" algn="l" rtl="0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https://towardsdatascience.com/train-validation-and-test-sets-72cb40cba9e7</a:t>
            </a:r>
            <a:endParaRPr sz="1600">
              <a:solidFill>
                <a:schemeClr val="hlink"/>
              </a:solidFill>
            </a:endParaRPr>
          </a:p>
          <a:p>
            <a:pPr marL="6477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https://medium.com/analytics-vidhya/a-simple-introduction-to-validating-and-testing-a-model-part-1-2a0765deb198</a:t>
            </a:r>
            <a:endParaRPr sz="16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9732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Linear Regression</a:t>
            </a:r>
            <a:endParaRPr u="sng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129600" y="500925"/>
            <a:ext cx="46812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0" indent="-330200" algn="l" rtl="0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https://towardsdatascience.com/simple-linear-regression-35b3d940950e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https://medium.com/data-science-group-iitr/linear-regression-back-to-basics-e4819829d78b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https://medium.com/swlh/linear-regression-explained-for-beginners-in-machine-learning-9e74f168d8a8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https://medium.datadriveninvestor.com/regression-d25a0d50915?gi=a08912be10d8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9732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Decision Trees</a:t>
            </a:r>
            <a:endParaRPr u="sng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129600" y="500925"/>
            <a:ext cx="4921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273050" algn="l" rtl="0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https://towardsai.net/p/programming/decision-trees-explained-with-a-practical-example-fe47872d3b53</a:t>
            </a:r>
            <a:endParaRPr/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https://towardsdatascience.com/decision-trees-in-machine-learning-641b9c4e8052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https://medium.com/@ODSC/the-complete-guide-to-decision-trees-part-1-aa68b34f476d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https://medium.com/swlh/a-beginners-guide-to-decision-trees-84ca34927818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9732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Forest</a:t>
            </a:r>
            <a:endParaRPr u="sng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055600" y="500925"/>
            <a:ext cx="4995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marR="0" lvl="0" indent="-2921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https://medium.com/capital-one-tech/random-forest-algorithm-for-machine-learning-c4b2c8cc9feb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https://towardsdatascience.com/understanding-random-forest-58381e0602d2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https://towardsai.net/p/machine-learning/why-choose-random-forest-and-not-decision-trees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https://towardsdatascience.com/an-implementation-and-explanation-of-the-random-forest-in-python-77bf308a9b76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9732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4: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Neural Network</a:t>
            </a:r>
            <a:endParaRPr u="sng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055600" y="500925"/>
            <a:ext cx="4995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marR="0" lvl="0" indent="-2921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https://towardsdatascience.com/a-beginners-guide-to-neural-networks-d5cf7e369a13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https://towardsdatascience.com/deep-neural-multilayer-perceptron-mlp-with-scikit-learn-2698e77155e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7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https://scikit-learn.org/stable/modules/generated/sklearn.neural_network.MLPRegressor.html#sklearn.neural_network.MLPRegressor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Merriweather</vt:lpstr>
      <vt:lpstr>Roboto</vt:lpstr>
      <vt:lpstr>Arial</vt:lpstr>
      <vt:lpstr>Paradigm</vt:lpstr>
      <vt:lpstr>Maching Learning Training</vt:lpstr>
      <vt:lpstr>General Steps to ALWAYS follow:</vt:lpstr>
      <vt:lpstr>Read Data/EDA</vt:lpstr>
      <vt:lpstr>Clean Data</vt:lpstr>
      <vt:lpstr>Split Data</vt:lpstr>
      <vt:lpstr>Method 1:  Linear Regression</vt:lpstr>
      <vt:lpstr>Method 2:  Decision Trees</vt:lpstr>
      <vt:lpstr>Method 3:  Random Forest</vt:lpstr>
      <vt:lpstr>Method 4:  Neural Network</vt:lpstr>
      <vt:lpstr>Compare Metrics</vt:lpstr>
      <vt:lpstr>Making a model using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Maching Learning Training</dc:title>
  <cp:lastModifiedBy>Meng Yang</cp:lastModifiedBy>
  <cp:revision>1</cp:revision>
  <dcterms:modified xsi:type="dcterms:W3CDTF">2023-03-31T23:37:10Z</dcterms:modified>
</cp:coreProperties>
</file>