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33"/>
  </p:notesMasterIdLst>
  <p:sldIdLst>
    <p:sldId id="328" r:id="rId4"/>
    <p:sldId id="329" r:id="rId5"/>
    <p:sldId id="332" r:id="rId6"/>
    <p:sldId id="330" r:id="rId7"/>
    <p:sldId id="333" r:id="rId8"/>
    <p:sldId id="337" r:id="rId9"/>
    <p:sldId id="336" r:id="rId10"/>
    <p:sldId id="334" r:id="rId11"/>
    <p:sldId id="354" r:id="rId12"/>
    <p:sldId id="367" r:id="rId13"/>
    <p:sldId id="355" r:id="rId14"/>
    <p:sldId id="352" r:id="rId15"/>
    <p:sldId id="358" r:id="rId16"/>
    <p:sldId id="362" r:id="rId17"/>
    <p:sldId id="335" r:id="rId18"/>
    <p:sldId id="340" r:id="rId19"/>
    <p:sldId id="342" r:id="rId20"/>
    <p:sldId id="343" r:id="rId21"/>
    <p:sldId id="344" r:id="rId22"/>
    <p:sldId id="345" r:id="rId23"/>
    <p:sldId id="364" r:id="rId24"/>
    <p:sldId id="365" r:id="rId25"/>
    <p:sldId id="346" r:id="rId26"/>
    <p:sldId id="347" r:id="rId27"/>
    <p:sldId id="348" r:id="rId28"/>
    <p:sldId id="349" r:id="rId29"/>
    <p:sldId id="368" r:id="rId30"/>
    <p:sldId id="366" r:id="rId31"/>
    <p:sldId id="26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iyakailash Suryanarayanan" initials="SS" lastIdx="0" clrIdx="0">
    <p:extLst>
      <p:ext uri="{19B8F6BF-5375-455C-9EA6-DF929625EA0E}">
        <p15:presenceInfo xmlns="" xmlns:p15="http://schemas.microsoft.com/office/powerpoint/2012/main" userId="S-1-5-21-2037646214-965435356-1153635105-145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00FFCC"/>
    <a:srgbClr val="66FF99"/>
    <a:srgbClr val="84FF5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7" d="100"/>
          <a:sy n="87" d="100"/>
        </p:scale>
        <p:origin x="-876" y="33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pPr/>
              <a:t>8/24/2018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pPr/>
              <a:t>‹#›</a:t>
            </a:fld>
            <a:endParaRPr lang="en-US"/>
          </a:p>
        </p:txBody>
      </p:sp>
    </p:spTree>
    <p:extLst>
      <p:ext uri="{BB962C8B-B14F-4D97-AF65-F5344CB8AC3E}">
        <p14:creationId xmlns=""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13731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94BD3F-C1CC-49FE-93B7-B9D67DE56A60}"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94BD3F-C1CC-49FE-93B7-B9D67DE56A60}"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4BD3F-C1CC-49FE-93B7-B9D67DE56A60}"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94BD3F-C1CC-49FE-93B7-B9D67DE56A60}"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94BD3F-C1CC-49FE-93B7-B9D67DE56A60}" type="datetimeFigureOut">
              <a:rPr lang="en-US" smtClean="0"/>
              <a:pPr/>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94BD3F-C1CC-49FE-93B7-B9D67DE56A60}" type="datetimeFigureOut">
              <a:rPr lang="en-US" smtClean="0"/>
              <a:pPr/>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4BD3F-C1CC-49FE-93B7-B9D67DE56A60}" type="datetimeFigureOut">
              <a:rPr lang="en-US" smtClean="0"/>
              <a:pPr/>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94BD3F-C1CC-49FE-93B7-B9D67DE56A60}"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3997738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94BD3F-C1CC-49FE-93B7-B9D67DE56A60}"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94BD3F-C1CC-49FE-93B7-B9D67DE56A60}"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94BD3F-C1CC-49FE-93B7-B9D67DE56A60}"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B6C9-5BA5-4BC3-A737-382AD1FC8350}"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6BAB73-8CD3-4D98-9951-766B73882DE6}"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241302" y="46502"/>
            <a:ext cx="8458638" cy="607258"/>
          </a:xfrm>
        </p:spPr>
        <p:txBody>
          <a:bodyPr/>
          <a:lstStyle/>
          <a:p>
            <a:r>
              <a:rPr lang="en-US" dirty="0"/>
              <a:t>Header</a:t>
            </a:r>
          </a:p>
        </p:txBody>
      </p:sp>
      <p:cxnSp>
        <p:nvCxnSpPr>
          <p:cNvPr id="9" name="Straight Connector 8"/>
          <p:cNvCxnSpPr/>
          <p:nvPr/>
        </p:nvCxnSpPr>
        <p:spPr>
          <a:xfrm>
            <a:off x="262764" y="580250"/>
            <a:ext cx="850931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45614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ver Slide - White">
    <p:spTree>
      <p:nvGrpSpPr>
        <p:cNvPr id="1" name=""/>
        <p:cNvGrpSpPr/>
        <p:nvPr/>
      </p:nvGrpSpPr>
      <p:grpSpPr>
        <a:xfrm>
          <a:off x="0" y="0"/>
          <a:ext cx="0" cy="0"/>
          <a:chOff x="0" y="0"/>
          <a:chExt cx="0" cy="0"/>
        </a:xfrm>
      </p:grpSpPr>
      <p:pic>
        <p:nvPicPr>
          <p:cNvPr id="13" name="Picture 12" descr="title 4x3.png"/>
          <p:cNvPicPr>
            <a:picLocks noChangeAspect="1"/>
          </p:cNvPicPr>
          <p:nvPr/>
        </p:nvPicPr>
        <p:blipFill>
          <a:blip r:embed="rId2" cstate="email">
            <a:extLst>
              <a:ext uri="{28A0092B-C50C-407E-A947-70E740481C1C}">
                <a14:useLocalDpi xmlns="" xmlns:a14="http://schemas.microsoft.com/office/drawing/2010/main"/>
              </a:ext>
            </a:extLst>
          </a:blip>
          <a:stretch>
            <a:fillRect/>
          </a:stretch>
        </p:blipFill>
        <p:spPr>
          <a:xfrm>
            <a:off x="2" y="0"/>
            <a:ext cx="9144000" cy="6858000"/>
          </a:xfrm>
          <a:prstGeom prst="rect">
            <a:avLst/>
          </a:prstGeom>
        </p:spPr>
      </p:pic>
      <p:sp>
        <p:nvSpPr>
          <p:cNvPr id="9" name="Rectangle 8"/>
          <p:cNvSpPr/>
          <p:nvPr/>
        </p:nvSpPr>
        <p:spPr>
          <a:xfrm>
            <a:off x="2" y="2583544"/>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08779" tIns="54390" rIns="108779" bIns="54390" rtlCol="0" anchor="ctr">
            <a:normAutofit/>
          </a:bodyPr>
          <a:lstStyle/>
          <a:p>
            <a:pPr algn="ctr" defTabSz="543867"/>
            <a:endParaRPr lang="en-US" sz="2167" dirty="0">
              <a:solidFill>
                <a:prstClr val="white"/>
              </a:solidFill>
            </a:endParaRPr>
          </a:p>
        </p:txBody>
      </p:sp>
      <p:sp>
        <p:nvSpPr>
          <p:cNvPr id="11" name="TextBox 10"/>
          <p:cNvSpPr txBox="1"/>
          <p:nvPr/>
        </p:nvSpPr>
        <p:spPr>
          <a:xfrm>
            <a:off x="419110" y="6259289"/>
            <a:ext cx="1923143" cy="276491"/>
          </a:xfrm>
          <a:prstGeom prst="rect">
            <a:avLst/>
          </a:prstGeom>
          <a:noFill/>
        </p:spPr>
        <p:txBody>
          <a:bodyPr wrap="square" lIns="108779" tIns="54390" rIns="108779" bIns="54390" rtlCol="0">
            <a:spAutoFit/>
          </a:bodyPr>
          <a:lstStyle/>
          <a:p>
            <a:pPr defTabSz="543867"/>
            <a:r>
              <a:rPr lang="en-US" sz="1083" dirty="0">
                <a:solidFill>
                  <a:prstClr val="white"/>
                </a:solidFill>
                <a:cs typeface="Arial"/>
              </a:rPr>
              <a:t>© 2017 Cognizant </a:t>
            </a:r>
          </a:p>
        </p:txBody>
      </p:sp>
      <p:pic>
        <p:nvPicPr>
          <p:cNvPr id="10" name="Picture 9" descr="Cognizant_LOGO.png"/>
          <p:cNvPicPr>
            <a:picLocks noChangeAspect="1"/>
          </p:cNvPicPr>
          <p:nvPr/>
        </p:nvPicPr>
        <p:blipFill>
          <a:blip r:embed="rId3" cstate="email">
            <a:extLst>
              <a:ext uri="{28A0092B-C50C-407E-A947-70E740481C1C}">
                <a14:useLocalDpi xmlns="" xmlns:a14="http://schemas.microsoft.com/office/drawing/2010/main"/>
              </a:ext>
            </a:extLst>
          </a:blip>
          <a:stretch>
            <a:fillRect/>
          </a:stretch>
        </p:blipFill>
        <p:spPr>
          <a:xfrm>
            <a:off x="430601" y="337320"/>
            <a:ext cx="2657696" cy="805680"/>
          </a:xfrm>
          <a:prstGeom prst="rect">
            <a:avLst/>
          </a:prstGeom>
        </p:spPr>
      </p:pic>
      <p:sp>
        <p:nvSpPr>
          <p:cNvPr id="12" name="Text Placeholder 12"/>
          <p:cNvSpPr>
            <a:spLocks noGrp="1"/>
          </p:cNvSpPr>
          <p:nvPr>
            <p:ph type="body" sz="quarter" idx="13" hasCustomPrompt="1"/>
          </p:nvPr>
        </p:nvSpPr>
        <p:spPr>
          <a:xfrm>
            <a:off x="419103" y="2683948"/>
            <a:ext cx="8284634" cy="429229"/>
          </a:xfrm>
          <a:prstGeom prst="rect">
            <a:avLst/>
          </a:prstGeom>
        </p:spPr>
        <p:txBody>
          <a:bodyPr lIns="130535" tIns="65268" rIns="130535" bIns="65268">
            <a:normAutofit/>
          </a:bodyPr>
          <a:lstStyle>
            <a:lvl1pPr marL="0" indent="0">
              <a:buNone/>
              <a:defRPr sz="2167">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3" y="3126074"/>
            <a:ext cx="8284634" cy="1901334"/>
          </a:xfrm>
          <a:prstGeom prst="rect">
            <a:avLst/>
          </a:prstGeom>
        </p:spPr>
        <p:txBody>
          <a:bodyPr wrap="square" lIns="130535" tIns="65268" rIns="130535" bIns="65268">
            <a:spAutoFit/>
          </a:bodyPr>
          <a:lstStyle>
            <a:lvl1pPr marL="0" indent="0">
              <a:lnSpc>
                <a:spcPct val="100000"/>
              </a:lnSpc>
              <a:buNone/>
              <a:defRPr sz="3833" baseline="0">
                <a:solidFill>
                  <a:srgbClr val="0099CC"/>
                </a:solidFill>
              </a:defRPr>
            </a:lvl1pPr>
            <a:lvl2pPr marL="543867" indent="0">
              <a:buNone/>
              <a:defRPr/>
            </a:lvl2pPr>
            <a:lvl3pPr marL="1087734" indent="0">
              <a:buNone/>
              <a:defRPr/>
            </a:lvl3pPr>
            <a:lvl4pPr marL="1631602" indent="0">
              <a:buNone/>
              <a:defRPr/>
            </a:lvl4pPr>
            <a:lvl5pPr marL="2175467" indent="0">
              <a:buNone/>
              <a:defRPr/>
            </a:lvl5pPr>
          </a:lstStyle>
          <a:p>
            <a:pPr lvl="0"/>
            <a:r>
              <a:rPr lang="en-US" dirty="0"/>
              <a:t>PRESENTATION TITLE GOES HERE. USE THIS SLIDE FOR 2 LINE TITLES.</a:t>
            </a:r>
          </a:p>
        </p:txBody>
      </p:sp>
      <p:sp>
        <p:nvSpPr>
          <p:cNvPr id="17" name="Text Placeholder 12"/>
          <p:cNvSpPr>
            <a:spLocks noGrp="1"/>
          </p:cNvSpPr>
          <p:nvPr>
            <p:ph type="body" sz="quarter" idx="15" hasCustomPrompt="1"/>
          </p:nvPr>
        </p:nvSpPr>
        <p:spPr>
          <a:xfrm>
            <a:off x="419103" y="4207292"/>
            <a:ext cx="8284634" cy="446088"/>
          </a:xfrm>
          <a:prstGeom prst="rect">
            <a:avLst/>
          </a:prstGeom>
        </p:spPr>
        <p:txBody>
          <a:bodyPr lIns="130535" tIns="65268" rIns="130535" bIns="65268">
            <a:normAutofit/>
          </a:bodyPr>
          <a:lstStyle>
            <a:lvl1pPr marL="0" indent="0">
              <a:buNone/>
              <a:defRPr sz="2167" baseline="0">
                <a:solidFill>
                  <a:srgbClr val="FFFFFF"/>
                </a:solidFill>
                <a:latin typeface="Arial"/>
                <a:cs typeface="Arial"/>
              </a:defRPr>
            </a:lvl1pPr>
          </a:lstStyle>
          <a:p>
            <a:pPr lvl="0"/>
            <a:r>
              <a:rPr lang="en-US" dirty="0"/>
              <a:t>Speaker Name / Title</a:t>
            </a:r>
          </a:p>
        </p:txBody>
      </p:sp>
      <p:sp>
        <p:nvSpPr>
          <p:cNvPr id="2" name="AutoShape 2" descr="Image result for caresource logo"/>
          <p:cNvSpPr>
            <a:spLocks noChangeAspect="1" noChangeArrowheads="1"/>
          </p:cNvSpPr>
          <p:nvPr/>
        </p:nvSpPr>
        <p:spPr bwMode="auto">
          <a:xfrm>
            <a:off x="155575" y="-1444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108779" tIns="54390" rIns="108779" bIns="54390" numCol="1" anchor="t" anchorCtr="0" compatLnSpc="1">
            <a:prstTxWarp prst="textNoShape">
              <a:avLst/>
            </a:prstTxWarp>
          </a:bodyPr>
          <a:lstStyle/>
          <a:p>
            <a:pPr defTabSz="1087734"/>
            <a:endParaRPr lang="en-US" sz="2167" dirty="0">
              <a:solidFill>
                <a:srgbClr val="50B3CF"/>
              </a:solidFill>
            </a:endParaRPr>
          </a:p>
        </p:txBody>
      </p:sp>
    </p:spTree>
    <p:extLst>
      <p:ext uri="{BB962C8B-B14F-4D97-AF65-F5344CB8AC3E}">
        <p14:creationId xmlns="" xmlns:p14="http://schemas.microsoft.com/office/powerpoint/2010/main" val="1379562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6BAB73-8CD3-4D98-9951-766B73882DE6}"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241302" y="46502"/>
            <a:ext cx="8458638" cy="607258"/>
          </a:xfrm>
        </p:spPr>
        <p:txBody>
          <a:bodyPr/>
          <a:lstStyle/>
          <a:p>
            <a:r>
              <a:rPr lang="en-US" dirty="0"/>
              <a:t>Header</a:t>
            </a:r>
          </a:p>
        </p:txBody>
      </p:sp>
      <p:cxnSp>
        <p:nvCxnSpPr>
          <p:cNvPr id="9" name="Straight Connector 8"/>
          <p:cNvCxnSpPr/>
          <p:nvPr/>
        </p:nvCxnSpPr>
        <p:spPr>
          <a:xfrm>
            <a:off x="262764" y="580250"/>
            <a:ext cx="850931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45614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1"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6" tIns="54413" rIns="108826" bIns="54413" rtlCol="0" anchor="ctr"/>
          <a:lstStyle/>
          <a:p>
            <a:pPr algn="ctr" defTabSz="544003"/>
            <a:endParaRPr lang="en-US" sz="2100" dirty="0">
              <a:solidFill>
                <a:prstClr val="white"/>
              </a:solidFill>
            </a:endParaRPr>
          </a:p>
        </p:txBody>
      </p:sp>
      <p:sp>
        <p:nvSpPr>
          <p:cNvPr id="2" name="Title 1"/>
          <p:cNvSpPr>
            <a:spLocks noGrp="1"/>
          </p:cNvSpPr>
          <p:nvPr>
            <p:ph type="title" hasCustomPrompt="1"/>
          </p:nvPr>
        </p:nvSpPr>
        <p:spPr>
          <a:xfrm>
            <a:off x="5327200" y="3629157"/>
            <a:ext cx="3616148" cy="607258"/>
          </a:xfrm>
        </p:spPr>
        <p:txBody>
          <a:bodyPr>
            <a:normAutofit/>
          </a:bodyPr>
          <a:lstStyle>
            <a:lvl1pPr>
              <a:defRPr sz="48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327652" y="4427538"/>
            <a:ext cx="3633788" cy="1924050"/>
          </a:xfrm>
          <a:prstGeom prst="rect">
            <a:avLst/>
          </a:prstGeom>
        </p:spPr>
        <p:txBody>
          <a:bodyPr vert="horz" lIns="108826" tIns="54413" rIns="108826" bIns="54413">
            <a:normAutofit/>
          </a:bodyPr>
          <a:lstStyle>
            <a:lvl1pPr marL="0" indent="0">
              <a:buNone/>
              <a:defRPr sz="2900">
                <a:solidFill>
                  <a:schemeClr val="tx2">
                    <a:lumMod val="75000"/>
                    <a:lumOff val="25000"/>
                  </a:schemeClr>
                </a:solidFill>
              </a:defRPr>
            </a:lvl1pPr>
            <a:lvl2pPr marL="544110" indent="0">
              <a:buNone/>
              <a:defRPr>
                <a:solidFill>
                  <a:srgbClr val="141414"/>
                </a:solidFill>
              </a:defRPr>
            </a:lvl2pPr>
            <a:lvl3pPr marL="1088221" indent="0">
              <a:buNone/>
              <a:defRPr>
                <a:solidFill>
                  <a:srgbClr val="141414"/>
                </a:solidFill>
              </a:defRPr>
            </a:lvl3pPr>
            <a:lvl4pPr marL="1632331" indent="0">
              <a:buNone/>
              <a:defRPr>
                <a:solidFill>
                  <a:srgbClr val="141414"/>
                </a:solidFill>
              </a:defRPr>
            </a:lvl4pPr>
            <a:lvl5pPr marL="2176441" indent="0">
              <a:buNone/>
              <a:defRPr>
                <a:solidFill>
                  <a:srgbClr val="141414"/>
                </a:solidFill>
              </a:defRPr>
            </a:lvl5pPr>
          </a:lstStyle>
          <a:p>
            <a:pPr lvl="0"/>
            <a:r>
              <a:rPr lang="en-US" dirty="0"/>
              <a:t>Name</a:t>
            </a:r>
            <a:br>
              <a:rPr lang="en-US" dirty="0"/>
            </a:br>
            <a:r>
              <a:rPr lang="en-US" dirty="0"/>
              <a:t>Email</a:t>
            </a:r>
          </a:p>
        </p:txBody>
      </p:sp>
      <p:pic>
        <p:nvPicPr>
          <p:cNvPr id="10" name="Picture 9" descr="Cognizant_LOGO.png"/>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6462938" y="337323"/>
            <a:ext cx="2258154" cy="684559"/>
          </a:xfrm>
          <a:prstGeom prst="rect">
            <a:avLst/>
          </a:prstGeom>
        </p:spPr>
      </p:pic>
      <p:pic>
        <p:nvPicPr>
          <p:cNvPr id="12" name="Picture 11" descr="4x3-01.png"/>
          <p:cNvPicPr>
            <a:picLocks noChangeAspect="1"/>
          </p:cNvPicPr>
          <p:nvPr userDrawn="1"/>
        </p:nvPicPr>
        <p:blipFill rotWithShape="1">
          <a:blip r:embed="rId3" cstate="screen">
            <a:extLst>
              <a:ext uri="{28A0092B-C50C-407E-A947-70E740481C1C}">
                <a14:useLocalDpi xmlns="" xmlns:a14="http://schemas.microsoft.com/office/drawing/2010/main"/>
              </a:ext>
            </a:extLst>
          </a:blip>
          <a:srcRect/>
          <a:stretch/>
        </p:blipFill>
        <p:spPr>
          <a:xfrm>
            <a:off x="1" y="3198245"/>
            <a:ext cx="2692784" cy="3659756"/>
          </a:xfrm>
          <a:prstGeom prst="rect">
            <a:avLst/>
          </a:prstGeom>
        </p:spPr>
      </p:pic>
      <p:pic>
        <p:nvPicPr>
          <p:cNvPr id="13" name="Picture 12" descr="4x3-01.png"/>
          <p:cNvPicPr>
            <a:picLocks noChangeAspect="1"/>
          </p:cNvPicPr>
          <p:nvPr userDrawn="1"/>
        </p:nvPicPr>
        <p:blipFill rotWithShape="1">
          <a:blip r:embed="rId4" cstate="screen">
            <a:extLst>
              <a:ext uri="{28A0092B-C50C-407E-A947-70E740481C1C}">
                <a14:useLocalDpi xmlns="" xmlns:a14="http://schemas.microsoft.com/office/drawing/2010/main"/>
              </a:ext>
            </a:extLst>
          </a:blip>
          <a:srcRect r="-4070"/>
          <a:stretch/>
        </p:blipFill>
        <p:spPr>
          <a:xfrm>
            <a:off x="2681026" y="2963079"/>
            <a:ext cx="6726081" cy="3894920"/>
          </a:xfrm>
          <a:prstGeom prst="rect">
            <a:avLst/>
          </a:prstGeom>
        </p:spPr>
      </p:pic>
      <p:pic>
        <p:nvPicPr>
          <p:cNvPr id="14" name="Picture 13" descr="4x3-01.png"/>
          <p:cNvPicPr>
            <a:picLocks noChangeAspect="1"/>
          </p:cNvPicPr>
          <p:nvPr userDrawn="1"/>
        </p:nvPicPr>
        <p:blipFill rotWithShape="1">
          <a:blip r:embed="rId5" cstate="screen">
            <a:extLst>
              <a:ext uri="{28A0092B-C50C-407E-A947-70E740481C1C}">
                <a14:useLocalDpi xmlns="" xmlns:a14="http://schemas.microsoft.com/office/drawing/2010/main"/>
              </a:ext>
            </a:extLst>
          </a:blip>
          <a:srcRect/>
          <a:stretch/>
        </p:blipFill>
        <p:spPr>
          <a:xfrm>
            <a:off x="2728061" y="1751979"/>
            <a:ext cx="6415940" cy="1222860"/>
          </a:xfrm>
          <a:prstGeom prst="rect">
            <a:avLst/>
          </a:prstGeom>
        </p:spPr>
      </p:pic>
    </p:spTree>
    <p:extLst>
      <p:ext uri="{BB962C8B-B14F-4D97-AF65-F5344CB8AC3E}">
        <p14:creationId xmlns="" xmlns:p14="http://schemas.microsoft.com/office/powerpoint/2010/main" val="112875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cxnSp>
        <p:nvCxnSpPr>
          <p:cNvPr id="5" name="Straight Connector 4"/>
          <p:cNvCxnSpPr/>
          <p:nvPr userDrawn="1"/>
        </p:nvCxnSpPr>
        <p:spPr>
          <a:xfrm>
            <a:off x="408218"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50" y="389888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4"/>
            <a:ext cx="8333704" cy="627738"/>
          </a:xfrm>
          <a:prstGeom prst="rect">
            <a:avLst/>
          </a:prstGeom>
        </p:spPr>
        <p:txBody>
          <a:bodyPr lIns="146304" tIns="73152" rIns="146304" bIns="73152">
            <a:normAutofit/>
          </a:bodyPr>
          <a:lstStyle>
            <a:lvl1pPr marL="0" indent="0">
              <a:buNone/>
              <a:defRPr sz="4833">
                <a:solidFill>
                  <a:srgbClr val="141414"/>
                </a:solidFill>
              </a:defRPr>
            </a:lvl1pPr>
            <a:lvl2pPr marL="609576" indent="0">
              <a:buNone/>
              <a:defRPr>
                <a:solidFill>
                  <a:schemeClr val="tx2"/>
                </a:solidFill>
              </a:defRPr>
            </a:lvl2pPr>
            <a:lvl3pPr marL="1219151" indent="0">
              <a:buNone/>
              <a:defRPr>
                <a:solidFill>
                  <a:schemeClr val="tx2"/>
                </a:solidFill>
              </a:defRPr>
            </a:lvl3pPr>
            <a:lvl4pPr marL="1828727" indent="0">
              <a:buNone/>
              <a:defRPr>
                <a:solidFill>
                  <a:schemeClr val="tx2"/>
                </a:solidFill>
              </a:defRPr>
            </a:lvl4pPr>
            <a:lvl5pPr marL="2438302" indent="0">
              <a:buNone/>
              <a:defRPr>
                <a:solidFill>
                  <a:schemeClr val="tx2"/>
                </a:solidFill>
              </a:defRPr>
            </a:lvl5pPr>
          </a:lstStyle>
          <a:p>
            <a:pPr lvl="0"/>
            <a:r>
              <a:rPr lang="en-US" dirty="0"/>
              <a:t>Transition Slide </a:t>
            </a:r>
          </a:p>
        </p:txBody>
      </p:sp>
    </p:spTree>
    <p:extLst>
      <p:ext uri="{BB962C8B-B14F-4D97-AF65-F5344CB8AC3E}">
        <p14:creationId xmlns="" xmlns:p14="http://schemas.microsoft.com/office/powerpoint/2010/main" val="2670880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 y="12701"/>
            <a:ext cx="7606601" cy="607259"/>
          </a:xfrm>
        </p:spPr>
        <p:txBody>
          <a:bodyPr anchor="ctr">
            <a:normAutofit/>
          </a:bodyPr>
          <a:lstStyle/>
          <a:p>
            <a:endParaRPr lang="en-US" dirty="0"/>
          </a:p>
        </p:txBody>
      </p:sp>
      <p:sp>
        <p:nvSpPr>
          <p:cNvPr id="5" name="Text Placeholder 4"/>
          <p:cNvSpPr>
            <a:spLocks noGrp="1"/>
          </p:cNvSpPr>
          <p:nvPr>
            <p:ph type="body" sz="quarter" idx="13"/>
          </p:nvPr>
        </p:nvSpPr>
        <p:spPr>
          <a:xfrm>
            <a:off x="314859" y="956518"/>
            <a:ext cx="8460842" cy="4374089"/>
          </a:xfrm>
          <a:prstGeom prst="rect">
            <a:avLst/>
          </a:prstGeom>
        </p:spPr>
        <p:txBody>
          <a:bodyPr vert="horz">
            <a:normAutofit/>
          </a:bodyPr>
          <a:lstStyle>
            <a:lvl1pPr marL="0" indent="0">
              <a:buNone/>
              <a:defRPr sz="3733">
                <a:solidFill>
                  <a:srgbClr val="141414"/>
                </a:solidFill>
                <a:latin typeface="Calibri" panose="020F0502020204030204" pitchFamily="34" charset="0"/>
                <a:cs typeface="Calibri" panose="020F0502020204030204" pitchFamily="34" charset="0"/>
              </a:defRPr>
            </a:lvl1pPr>
            <a:lvl2pPr marL="304792" indent="-302676">
              <a:buClr>
                <a:schemeClr val="accent2"/>
              </a:buClr>
              <a:buFont typeface="Arial"/>
              <a:buChar char="•"/>
              <a:defRPr sz="3200">
                <a:solidFill>
                  <a:srgbClr val="141414"/>
                </a:solidFill>
                <a:latin typeface="Calibri" panose="020F0502020204030204" pitchFamily="34" charset="0"/>
                <a:cs typeface="Calibri" panose="020F0502020204030204" pitchFamily="34" charset="0"/>
              </a:defRPr>
            </a:lvl2pPr>
            <a:lvl3pPr marL="383108" indent="-222245">
              <a:buClr>
                <a:schemeClr val="accent2"/>
              </a:buClr>
              <a:buFont typeface="Arial"/>
              <a:buChar char="•"/>
              <a:defRPr sz="2667">
                <a:solidFill>
                  <a:srgbClr val="141414"/>
                </a:solidFill>
                <a:latin typeface="Calibri" panose="020F0502020204030204" pitchFamily="34" charset="0"/>
                <a:cs typeface="Calibri" panose="020F0502020204030204" pitchFamily="34" charset="0"/>
              </a:defRPr>
            </a:lvl3pPr>
            <a:lvl4pPr marL="524920" indent="-234945">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4pPr>
            <a:lvl5pPr marL="683667" indent="-234945">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255008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2.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3.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8/24/2018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4BD3F-C1CC-49FE-93B7-B9D67DE56A60}" type="datetimeFigureOut">
              <a:rPr lang="en-US" smtClean="0"/>
              <a:pPr/>
              <a:t>8/24/2018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EB6C9-5BA5-4BC3-A737-382AD1FC83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Group 25"/>
          <p:cNvGrpSpPr/>
          <p:nvPr/>
        </p:nvGrpSpPr>
        <p:grpSpPr>
          <a:xfrm>
            <a:off x="2"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1087734">
                <a:defRPr/>
              </a:pPr>
              <a:endParaRPr lang="en-US" sz="2167" kern="0" dirty="0">
                <a:solidFill>
                  <a:sysClr val="window" lastClr="FFFFFF"/>
                </a:solidFill>
                <a:latin typeface="Calibri"/>
              </a:endParaRPr>
            </a:p>
          </p:txBody>
        </p:sp>
        <p:sp>
          <p:nvSpPr>
            <p:cNvPr id="29" name="TextBox 28"/>
            <p:cNvSpPr txBox="1"/>
            <p:nvPr/>
          </p:nvSpPr>
          <p:spPr>
            <a:xfrm>
              <a:off x="781274" y="6476194"/>
              <a:ext cx="1923143" cy="258982"/>
            </a:xfrm>
            <a:prstGeom prst="rect">
              <a:avLst/>
            </a:prstGeom>
            <a:noFill/>
          </p:spPr>
          <p:txBody>
            <a:bodyPr wrap="square" rtlCol="0">
              <a:spAutoFit/>
            </a:bodyPr>
            <a:lstStyle/>
            <a:p>
              <a:pPr defTabSz="1087734">
                <a:defRPr/>
              </a:pPr>
              <a:r>
                <a:rPr lang="en-US" sz="1083" kern="0" dirty="0">
                  <a:solidFill>
                    <a:sysClr val="window" lastClr="FFFFFF"/>
                  </a:solidFill>
                  <a:cs typeface="Arial"/>
                </a:rPr>
                <a:t>© 2017 Cognizant </a:t>
              </a: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5" y="6375970"/>
            <a:ext cx="440354" cy="433958"/>
          </a:xfrm>
          <a:prstGeom prst="rect">
            <a:avLst/>
          </a:prstGeom>
        </p:spPr>
        <p:txBody>
          <a:bodyPr vert="horz" lIns="130535" tIns="65268" rIns="130535" bIns="65268" rtlCol="0" anchor="ctr"/>
          <a:lstStyle>
            <a:lvl1pPr algn="r">
              <a:defRPr sz="1167">
                <a:solidFill>
                  <a:schemeClr val="bg1"/>
                </a:solidFill>
              </a:defRPr>
            </a:lvl1pPr>
          </a:lstStyle>
          <a:p>
            <a:pPr defTabSz="1219151"/>
            <a:fld id="{546BAB73-8CD3-4D98-9951-766B73882DE6}" type="slidenum">
              <a:rPr lang="en-US" smtClean="0">
                <a:solidFill>
                  <a:prstClr val="white"/>
                </a:solidFill>
              </a:rPr>
              <a:pPr defTabSz="1219151"/>
              <a:t>‹#›</a:t>
            </a:fld>
            <a:endParaRPr lang="en-US" dirty="0">
              <a:solidFill>
                <a:prstClr val="white"/>
              </a:solidFill>
            </a:endParaRPr>
          </a:p>
        </p:txBody>
      </p:sp>
      <p:sp>
        <p:nvSpPr>
          <p:cNvPr id="33" name="Title Placeholder 32"/>
          <p:cNvSpPr>
            <a:spLocks noGrp="1"/>
          </p:cNvSpPr>
          <p:nvPr>
            <p:ph type="title"/>
          </p:nvPr>
        </p:nvSpPr>
        <p:spPr>
          <a:xfrm>
            <a:off x="304364" y="330261"/>
            <a:ext cx="8382438" cy="607258"/>
          </a:xfrm>
          <a:prstGeom prst="rect">
            <a:avLst/>
          </a:prstGeom>
        </p:spPr>
        <p:txBody>
          <a:bodyPr vert="horz" lIns="130535" tIns="65268" rIns="130535" bIns="65268" rtlCol="0" anchor="t">
            <a:normAutofit/>
          </a:bodyPr>
          <a:lstStyle/>
          <a:p>
            <a:r>
              <a:rPr lang="en-US" dirty="0"/>
              <a:t>Header text</a:t>
            </a:r>
          </a:p>
        </p:txBody>
      </p:sp>
      <p:pic>
        <p:nvPicPr>
          <p:cNvPr id="2" name="Picture 1" descr="Cognizant_LOGO_white.png"/>
          <p:cNvPicPr>
            <a:picLocks noChangeAspect="1"/>
          </p:cNvPicPr>
          <p:nvPr/>
        </p:nvPicPr>
        <p:blipFill>
          <a:blip r:embed="rId7" cstate="email">
            <a:extLst>
              <a:ext uri="{28A0092B-C50C-407E-A947-70E740481C1C}">
                <a14:useLocalDpi xmlns="" xmlns:a14="http://schemas.microsoft.com/office/drawing/2010/main"/>
              </a:ext>
            </a:extLst>
          </a:blip>
          <a:stretch>
            <a:fillRect/>
          </a:stretch>
        </p:blipFill>
        <p:spPr>
          <a:xfrm>
            <a:off x="7620004" y="6400800"/>
            <a:ext cx="1295399" cy="392700"/>
          </a:xfrm>
          <a:prstGeom prst="rect">
            <a:avLst/>
          </a:prstGeom>
        </p:spPr>
      </p:pic>
    </p:spTree>
    <p:extLst>
      <p:ext uri="{BB962C8B-B14F-4D97-AF65-F5344CB8AC3E}">
        <p14:creationId xmlns="" xmlns:p14="http://schemas.microsoft.com/office/powerpoint/2010/main" val="29833725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xStyles>
    <p:titleStyle>
      <a:lvl1pPr algn="l" defTabSz="543867" rtl="0" eaLnBrk="1" latinLnBrk="0" hangingPunct="1">
        <a:spcBef>
          <a:spcPct val="0"/>
        </a:spcBef>
        <a:buNone/>
        <a:defRPr sz="3333" kern="1200">
          <a:solidFill>
            <a:srgbClr val="0099CC"/>
          </a:solidFill>
          <a:latin typeface="+mj-lt"/>
          <a:ea typeface="+mj-ea"/>
          <a:cs typeface="+mj-cs"/>
        </a:defRPr>
      </a:lvl1pPr>
    </p:titleStyle>
    <p:bodyStyle>
      <a:lvl1pPr marL="407900" indent="-407900" algn="l" defTabSz="543867" rtl="0" eaLnBrk="1" latinLnBrk="0" hangingPunct="1">
        <a:spcBef>
          <a:spcPct val="20000"/>
        </a:spcBef>
        <a:buFont typeface="Arial"/>
        <a:buChar char="•"/>
        <a:defRPr sz="3833" kern="1200">
          <a:solidFill>
            <a:schemeClr val="tx1"/>
          </a:solidFill>
          <a:latin typeface="+mn-lt"/>
          <a:ea typeface="+mn-ea"/>
          <a:cs typeface="+mn-cs"/>
        </a:defRPr>
      </a:lvl1pPr>
      <a:lvl2pPr marL="883785" indent="-339918" algn="l" defTabSz="543867" rtl="0" eaLnBrk="1" latinLnBrk="0" hangingPunct="1">
        <a:spcBef>
          <a:spcPct val="20000"/>
        </a:spcBef>
        <a:buFont typeface="Arial"/>
        <a:buChar char="–"/>
        <a:defRPr sz="3333" kern="1200">
          <a:solidFill>
            <a:schemeClr val="tx1"/>
          </a:solidFill>
          <a:latin typeface="+mn-lt"/>
          <a:ea typeface="+mn-ea"/>
          <a:cs typeface="+mn-cs"/>
        </a:defRPr>
      </a:lvl2pPr>
      <a:lvl3pPr marL="1359667" indent="-271932" algn="l" defTabSz="543867" rtl="0" eaLnBrk="1" latinLnBrk="0" hangingPunct="1">
        <a:spcBef>
          <a:spcPct val="20000"/>
        </a:spcBef>
        <a:buFont typeface="Arial"/>
        <a:buChar char="•"/>
        <a:defRPr sz="2833" kern="1200">
          <a:solidFill>
            <a:schemeClr val="tx1"/>
          </a:solidFill>
          <a:latin typeface="+mn-lt"/>
          <a:ea typeface="+mn-ea"/>
          <a:cs typeface="+mn-cs"/>
        </a:defRPr>
      </a:lvl3pPr>
      <a:lvl4pPr marL="1903533" indent="-271932" algn="l" defTabSz="543867" rtl="0" eaLnBrk="1" latinLnBrk="0" hangingPunct="1">
        <a:spcBef>
          <a:spcPct val="20000"/>
        </a:spcBef>
        <a:buFont typeface="Arial"/>
        <a:buChar char="–"/>
        <a:defRPr sz="2417" kern="1200">
          <a:solidFill>
            <a:schemeClr val="tx1"/>
          </a:solidFill>
          <a:latin typeface="+mn-lt"/>
          <a:ea typeface="+mn-ea"/>
          <a:cs typeface="+mn-cs"/>
        </a:defRPr>
      </a:lvl4pPr>
      <a:lvl5pPr marL="2447401" indent="-271932" algn="l" defTabSz="543867" rtl="0" eaLnBrk="1" latinLnBrk="0" hangingPunct="1">
        <a:spcBef>
          <a:spcPct val="20000"/>
        </a:spcBef>
        <a:buFont typeface="Arial"/>
        <a:buChar char="»"/>
        <a:defRPr sz="2417" kern="1200">
          <a:solidFill>
            <a:schemeClr val="tx1"/>
          </a:solidFill>
          <a:latin typeface="+mn-lt"/>
          <a:ea typeface="+mn-ea"/>
          <a:cs typeface="+mn-cs"/>
        </a:defRPr>
      </a:lvl5pPr>
      <a:lvl6pPr marL="2991265" indent="-271932" algn="l" defTabSz="543867" rtl="0" eaLnBrk="1" latinLnBrk="0" hangingPunct="1">
        <a:spcBef>
          <a:spcPct val="20000"/>
        </a:spcBef>
        <a:buFont typeface="Arial"/>
        <a:buChar char="•"/>
        <a:defRPr sz="2417" kern="1200">
          <a:solidFill>
            <a:schemeClr val="tx1"/>
          </a:solidFill>
          <a:latin typeface="+mn-lt"/>
          <a:ea typeface="+mn-ea"/>
          <a:cs typeface="+mn-cs"/>
        </a:defRPr>
      </a:lvl6pPr>
      <a:lvl7pPr marL="3535133" indent="-271932" algn="l" defTabSz="543867" rtl="0" eaLnBrk="1" latinLnBrk="0" hangingPunct="1">
        <a:spcBef>
          <a:spcPct val="20000"/>
        </a:spcBef>
        <a:buFont typeface="Arial"/>
        <a:buChar char="•"/>
        <a:defRPr sz="2417" kern="1200">
          <a:solidFill>
            <a:schemeClr val="tx1"/>
          </a:solidFill>
          <a:latin typeface="+mn-lt"/>
          <a:ea typeface="+mn-ea"/>
          <a:cs typeface="+mn-cs"/>
        </a:defRPr>
      </a:lvl7pPr>
      <a:lvl8pPr marL="4079001" indent="-271932" algn="l" defTabSz="543867" rtl="0" eaLnBrk="1" latinLnBrk="0" hangingPunct="1">
        <a:spcBef>
          <a:spcPct val="20000"/>
        </a:spcBef>
        <a:buFont typeface="Arial"/>
        <a:buChar char="•"/>
        <a:defRPr sz="2417" kern="1200">
          <a:solidFill>
            <a:schemeClr val="tx1"/>
          </a:solidFill>
          <a:latin typeface="+mn-lt"/>
          <a:ea typeface="+mn-ea"/>
          <a:cs typeface="+mn-cs"/>
        </a:defRPr>
      </a:lvl8pPr>
      <a:lvl9pPr marL="4622868" indent="-271932" algn="l" defTabSz="543867" rtl="0" eaLnBrk="1" latinLnBrk="0" hangingPunct="1">
        <a:spcBef>
          <a:spcPct val="20000"/>
        </a:spcBef>
        <a:buFont typeface="Arial"/>
        <a:buChar char="•"/>
        <a:defRPr sz="2417" kern="1200">
          <a:solidFill>
            <a:schemeClr val="tx1"/>
          </a:solidFill>
          <a:latin typeface="+mn-lt"/>
          <a:ea typeface="+mn-ea"/>
          <a:cs typeface="+mn-cs"/>
        </a:defRPr>
      </a:lvl9pPr>
    </p:bodyStyle>
    <p:otherStyle>
      <a:defPPr>
        <a:defRPr lang="en-US"/>
      </a:defPPr>
      <a:lvl1pPr marL="0" algn="l" defTabSz="543867" rtl="0" eaLnBrk="1" latinLnBrk="0" hangingPunct="1">
        <a:defRPr sz="2167" kern="1200">
          <a:solidFill>
            <a:schemeClr val="tx1"/>
          </a:solidFill>
          <a:latin typeface="+mn-lt"/>
          <a:ea typeface="+mn-ea"/>
          <a:cs typeface="+mn-cs"/>
        </a:defRPr>
      </a:lvl1pPr>
      <a:lvl2pPr marL="543867" algn="l" defTabSz="543867" rtl="0" eaLnBrk="1" latinLnBrk="0" hangingPunct="1">
        <a:defRPr sz="2167" kern="1200">
          <a:solidFill>
            <a:schemeClr val="tx1"/>
          </a:solidFill>
          <a:latin typeface="+mn-lt"/>
          <a:ea typeface="+mn-ea"/>
          <a:cs typeface="+mn-cs"/>
        </a:defRPr>
      </a:lvl2pPr>
      <a:lvl3pPr marL="1087734" algn="l" defTabSz="543867" rtl="0" eaLnBrk="1" latinLnBrk="0" hangingPunct="1">
        <a:defRPr sz="2167" kern="1200">
          <a:solidFill>
            <a:schemeClr val="tx1"/>
          </a:solidFill>
          <a:latin typeface="+mn-lt"/>
          <a:ea typeface="+mn-ea"/>
          <a:cs typeface="+mn-cs"/>
        </a:defRPr>
      </a:lvl3pPr>
      <a:lvl4pPr marL="1631602" algn="l" defTabSz="543867" rtl="0" eaLnBrk="1" latinLnBrk="0" hangingPunct="1">
        <a:defRPr sz="2167" kern="1200">
          <a:solidFill>
            <a:schemeClr val="tx1"/>
          </a:solidFill>
          <a:latin typeface="+mn-lt"/>
          <a:ea typeface="+mn-ea"/>
          <a:cs typeface="+mn-cs"/>
        </a:defRPr>
      </a:lvl4pPr>
      <a:lvl5pPr marL="2175467" algn="l" defTabSz="543867" rtl="0" eaLnBrk="1" latinLnBrk="0" hangingPunct="1">
        <a:defRPr sz="2167" kern="1200">
          <a:solidFill>
            <a:schemeClr val="tx1"/>
          </a:solidFill>
          <a:latin typeface="+mn-lt"/>
          <a:ea typeface="+mn-ea"/>
          <a:cs typeface="+mn-cs"/>
        </a:defRPr>
      </a:lvl5pPr>
      <a:lvl6pPr marL="2719334" algn="l" defTabSz="543867" rtl="0" eaLnBrk="1" latinLnBrk="0" hangingPunct="1">
        <a:defRPr sz="2167" kern="1200">
          <a:solidFill>
            <a:schemeClr val="tx1"/>
          </a:solidFill>
          <a:latin typeface="+mn-lt"/>
          <a:ea typeface="+mn-ea"/>
          <a:cs typeface="+mn-cs"/>
        </a:defRPr>
      </a:lvl6pPr>
      <a:lvl7pPr marL="3263200" algn="l" defTabSz="543867" rtl="0" eaLnBrk="1" latinLnBrk="0" hangingPunct="1">
        <a:defRPr sz="2167" kern="1200">
          <a:solidFill>
            <a:schemeClr val="tx1"/>
          </a:solidFill>
          <a:latin typeface="+mn-lt"/>
          <a:ea typeface="+mn-ea"/>
          <a:cs typeface="+mn-cs"/>
        </a:defRPr>
      </a:lvl7pPr>
      <a:lvl8pPr marL="3807066" algn="l" defTabSz="543867" rtl="0" eaLnBrk="1" latinLnBrk="0" hangingPunct="1">
        <a:defRPr sz="2167" kern="1200">
          <a:solidFill>
            <a:schemeClr val="tx1"/>
          </a:solidFill>
          <a:latin typeface="+mn-lt"/>
          <a:ea typeface="+mn-ea"/>
          <a:cs typeface="+mn-cs"/>
        </a:defRPr>
      </a:lvl8pPr>
      <a:lvl9pPr marL="4350932" algn="l" defTabSz="543867" rtl="0" eaLnBrk="1" latinLnBrk="0" hangingPunct="1">
        <a:defRPr sz="21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google.co.in/url?sa=i&amp;rct=j&amp;q=&amp;esrc=s&amp;source=images&amp;cd=&amp;cad=rja&amp;uact=8&amp;ved=0ahUKEwipntOEprTNAhVGJ5QKHfrUDrIQjRwIBw&amp;url=http://hammerjs.github.io/&amp;bvm=bv.124817099,d.dGo&amp;psig=AFQjCNFkBdclHxEFCRZM8PmHTjxCXw2mSQ&amp;ust=1466432706224582" TargetMode="External"/><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3.png"/><Relationship Id="rId16"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20.png"/><Relationship Id="rId11" Type="http://schemas.openxmlformats.org/officeDocument/2006/relationships/image" Target="../media/image30.png"/><Relationship Id="rId5" Type="http://schemas.openxmlformats.org/officeDocument/2006/relationships/hyperlink" Target="http://www.google.co.in/url?sa=i&amp;rct=j&amp;q=&amp;esrc=s&amp;source=images&amp;cd=&amp;cad=rja&amp;uact=8&amp;ved=0ahUKEwipntOEprTNAhVGJ5QKHfrUDrIQjRwIBw&amp;url=http://hammerjs.github.io/&amp;bvm=bv.124817099,d.dGo&amp;psig=AFQjCNFkBdclHxEFCRZM8PmHTjxCXw2mSQ&amp;ust=1466432706224582" TargetMode="External"/><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3.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hyperlink" Target="http://www.google.co.in/url?sa=i&amp;rct=j&amp;q=&amp;esrc=s&amp;source=images&amp;cd=&amp;cad=rja&amp;uact=8&amp;ved=0ahUKEwipntOEprTNAhVGJ5QKHfrUDrIQjRwIBw&amp;url=http://hammerjs.github.io/&amp;bvm=bv.124817099,d.dGo&amp;psig=AFQjCNFkBdclHxEFCRZM8PmHTjxCXw2mSQ&amp;ust=146643270622458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 xmlns:a16="http://schemas.microsoft.com/office/drawing/2014/main" id="{CF1B1374-6C99-4642-9617-4426B07B7CEA}"/>
              </a:ext>
            </a:extLst>
          </p:cNvPr>
          <p:cNvSpPr txBox="1"/>
          <p:nvPr/>
        </p:nvSpPr>
        <p:spPr>
          <a:xfrm>
            <a:off x="685800" y="533400"/>
            <a:ext cx="8077200" cy="1938992"/>
          </a:xfrm>
          <a:prstGeom prst="rect">
            <a:avLst/>
          </a:prstGeom>
          <a:noFill/>
        </p:spPr>
        <p:txBody>
          <a:bodyPr wrap="square" rtlCol="0">
            <a:spAutoFit/>
          </a:bodyPr>
          <a:lstStyle/>
          <a:p>
            <a:pPr algn="ctr"/>
            <a:r>
              <a:rPr lang="en-US" sz="4000" dirty="0"/>
              <a:t>SUPERMARKET SALES FORECASTING USING BIG DATA ANALYTICS AND MACHINE LEARNING</a:t>
            </a:r>
          </a:p>
        </p:txBody>
      </p:sp>
      <p:sp>
        <p:nvSpPr>
          <p:cNvPr id="6" name="TextBox 5">
            <a:extLst>
              <a:ext uri="{FF2B5EF4-FFF2-40B4-BE49-F238E27FC236}">
                <a16:creationId xmlns="" xmlns:a16="http://schemas.microsoft.com/office/drawing/2014/main" id="{CF1B1374-6C99-4642-9617-4426B07B7CEA}"/>
              </a:ext>
            </a:extLst>
          </p:cNvPr>
          <p:cNvSpPr txBox="1"/>
          <p:nvPr/>
        </p:nvSpPr>
        <p:spPr>
          <a:xfrm>
            <a:off x="685800" y="3025914"/>
            <a:ext cx="8030570" cy="3108543"/>
          </a:xfrm>
          <a:prstGeom prst="rect">
            <a:avLst/>
          </a:prstGeom>
          <a:noFill/>
        </p:spPr>
        <p:txBody>
          <a:bodyPr wrap="square" rtlCol="0">
            <a:spAutoFit/>
          </a:bodyPr>
          <a:lstStyle/>
          <a:p>
            <a:pPr algn="ctr"/>
            <a:r>
              <a:rPr lang="en-US" sz="2800" u="sng" dirty="0"/>
              <a:t>Team 6</a:t>
            </a:r>
          </a:p>
          <a:p>
            <a:pPr algn="ctr"/>
            <a:r>
              <a:rPr lang="en-US" sz="2800" dirty="0"/>
              <a:t>Rajesh </a:t>
            </a:r>
            <a:r>
              <a:rPr lang="en-US" sz="2800" dirty="0" err="1"/>
              <a:t>Ganapathy</a:t>
            </a:r>
            <a:r>
              <a:rPr lang="en-US" sz="2800" dirty="0"/>
              <a:t> </a:t>
            </a:r>
            <a:r>
              <a:rPr lang="en-US" sz="2800" dirty="0" err="1"/>
              <a:t>Sankar</a:t>
            </a:r>
            <a:endParaRPr lang="en-US" sz="2800" dirty="0"/>
          </a:p>
          <a:p>
            <a:pPr algn="ctr"/>
            <a:r>
              <a:rPr lang="en-US" sz="2800" dirty="0" err="1"/>
              <a:t>Sathiyakailash</a:t>
            </a:r>
            <a:r>
              <a:rPr lang="en-US" sz="2800" dirty="0"/>
              <a:t> S</a:t>
            </a:r>
          </a:p>
          <a:p>
            <a:pPr algn="ctr"/>
            <a:r>
              <a:rPr lang="en-US" sz="2800" dirty="0" err="1"/>
              <a:t>Vidhya</a:t>
            </a:r>
            <a:r>
              <a:rPr lang="en-US" sz="2800" dirty="0"/>
              <a:t> </a:t>
            </a:r>
            <a:r>
              <a:rPr lang="en-US" sz="2800" dirty="0" err="1"/>
              <a:t>Kannaiah</a:t>
            </a:r>
            <a:endParaRPr lang="en-US" sz="2800" dirty="0"/>
          </a:p>
          <a:p>
            <a:pPr algn="ctr"/>
            <a:r>
              <a:rPr lang="en-US" sz="2800" dirty="0" err="1"/>
              <a:t>Yagnaraman</a:t>
            </a:r>
            <a:r>
              <a:rPr lang="en-US" sz="2800" dirty="0"/>
              <a:t> M</a:t>
            </a:r>
          </a:p>
          <a:p>
            <a:pPr algn="ctr"/>
            <a:r>
              <a:rPr lang="en-US" sz="2800" dirty="0" err="1"/>
              <a:t>Laxmana</a:t>
            </a:r>
            <a:r>
              <a:rPr lang="en-US" sz="2800" dirty="0"/>
              <a:t> Narayanan</a:t>
            </a:r>
          </a:p>
          <a:p>
            <a:pPr algn="ctr"/>
            <a:endParaRPr lang="en-US" sz="2800" dirty="0"/>
          </a:p>
        </p:txBody>
      </p:sp>
    </p:spTree>
    <p:extLst>
      <p:ext uri="{BB962C8B-B14F-4D97-AF65-F5344CB8AC3E}">
        <p14:creationId xmlns="" xmlns:p14="http://schemas.microsoft.com/office/powerpoint/2010/main" val="176534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3505200" y="1066800"/>
            <a:ext cx="5334000" cy="2667000"/>
          </a:xfrm>
          <a:prstGeom prst="roundRect">
            <a:avLst/>
          </a:prstGeom>
          <a:solidFill>
            <a:srgbClr val="FFFFFF"/>
          </a:solidFill>
          <a:ln w="12700" cap="flat" cmpd="sng" algn="ctr">
            <a:solidFill>
              <a:srgbClr val="4BACC6">
                <a:lumMod val="75000"/>
              </a:srgbClr>
            </a:solidFill>
            <a:prstDash val="solid"/>
          </a:ln>
          <a:effectLst/>
        </p:spPr>
        <p:txBody>
          <a:bodyPr lIns="63990" tIns="31996" rIns="63990" bIns="31996" rtlCol="0" anchor="ctr"/>
          <a:lstStyle/>
          <a:p>
            <a:pPr algn="ctr" defTabSz="639911"/>
            <a:endParaRPr lang="en-US" sz="1300" kern="0" dirty="0">
              <a:solidFill>
                <a:sysClr val="window" lastClr="FFFFFF"/>
              </a:solidFill>
            </a:endParaRPr>
          </a:p>
        </p:txBody>
      </p:sp>
      <p:sp>
        <p:nvSpPr>
          <p:cNvPr id="2" name="Slide Number Placeholder 1"/>
          <p:cNvSpPr>
            <a:spLocks noGrp="1"/>
          </p:cNvSpPr>
          <p:nvPr>
            <p:ph type="sldNum" sz="quarter" idx="12"/>
          </p:nvPr>
        </p:nvSpPr>
        <p:spPr/>
        <p:txBody>
          <a:bodyPr/>
          <a:lstStyle/>
          <a:p>
            <a:fld id="{B32AB80A-78BA-6B42-BA0D-B44ACF890F5A}" type="slidenum">
              <a:rPr lang="en-US" smtClean="0"/>
              <a:pPr/>
              <a:t>10</a:t>
            </a:fld>
            <a:endParaRPr lang="en-US" dirty="0"/>
          </a:p>
        </p:txBody>
      </p:sp>
      <p:sp>
        <p:nvSpPr>
          <p:cNvPr id="3" name="Title 2"/>
          <p:cNvSpPr>
            <a:spLocks noGrp="1"/>
          </p:cNvSpPr>
          <p:nvPr>
            <p:ph type="title"/>
          </p:nvPr>
        </p:nvSpPr>
        <p:spPr>
          <a:xfrm>
            <a:off x="241302" y="0"/>
            <a:ext cx="8458638" cy="707886"/>
          </a:xfrm>
          <a:noFill/>
        </p:spPr>
        <p:txBody>
          <a:bodyPr wrap="square" rtlCol="0">
            <a:spAutoFit/>
          </a:bodyPr>
          <a:lstStyle/>
          <a:p>
            <a:pPr algn="l"/>
            <a:r>
              <a:rPr lang="en-US" sz="4000" b="1" dirty="0" smtClean="0">
                <a:latin typeface="+mn-lt"/>
                <a:ea typeface="+mn-ea"/>
                <a:cs typeface="+mn-cs"/>
              </a:rPr>
              <a:t>Data </a:t>
            </a:r>
            <a:r>
              <a:rPr lang="en-US" sz="4000" b="1" dirty="0">
                <a:latin typeface="+mn-lt"/>
                <a:ea typeface="+mn-ea"/>
                <a:cs typeface="+mn-cs"/>
              </a:rPr>
              <a:t>Architecture</a:t>
            </a:r>
          </a:p>
        </p:txBody>
      </p:sp>
      <p:sp>
        <p:nvSpPr>
          <p:cNvPr id="174" name="Round Same Side Corner Rectangle 425"/>
          <p:cNvSpPr/>
          <p:nvPr/>
        </p:nvSpPr>
        <p:spPr>
          <a:xfrm>
            <a:off x="914400" y="914400"/>
            <a:ext cx="1295399" cy="152399"/>
          </a:xfrm>
          <a:prstGeom prst="roundRect">
            <a:avLst/>
          </a:prstGeom>
          <a:solidFill>
            <a:srgbClr val="376092"/>
          </a:solidFill>
          <a:ln w="25400" cap="flat" cmpd="sng" algn="ctr">
            <a:noFill/>
            <a:prstDash val="solid"/>
          </a:ln>
          <a:effectLst>
            <a:outerShdw blurRad="50800" dist="38100" dir="5400000" algn="t" rotWithShape="0">
              <a:prstClr val="black">
                <a:alpha val="40000"/>
              </a:prstClr>
            </a:outerShdw>
          </a:effectLst>
        </p:spPr>
        <p:txBody>
          <a:bodyPr lIns="0" tIns="0" rIns="0" bIns="0" rtlCol="0" anchor="ctr"/>
          <a:lstStyle/>
          <a:p>
            <a:pPr algn="ctr" defTabSz="914158">
              <a:defRPr/>
            </a:pPr>
            <a:r>
              <a:rPr lang="en-US" sz="900" b="1" kern="0" dirty="0" smtClean="0">
                <a:solidFill>
                  <a:prstClr val="white"/>
                </a:solidFill>
                <a:cs typeface="Calibri" panose="020F0502020204030204" pitchFamily="34" charset="0"/>
              </a:rPr>
              <a:t>Data Sources</a:t>
            </a:r>
            <a:endParaRPr lang="en-US" sz="900" b="1" kern="0" dirty="0">
              <a:solidFill>
                <a:prstClr val="white"/>
              </a:solidFill>
              <a:cs typeface="Calibri" panose="020F0502020204030204" pitchFamily="34" charset="0"/>
            </a:endParaRPr>
          </a:p>
        </p:txBody>
      </p:sp>
      <p:cxnSp>
        <p:nvCxnSpPr>
          <p:cNvPr id="189" name="Straight Arrow Connector 188"/>
          <p:cNvCxnSpPr/>
          <p:nvPr/>
        </p:nvCxnSpPr>
        <p:spPr>
          <a:xfrm>
            <a:off x="2743200" y="2362200"/>
            <a:ext cx="685800"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50" name="Group 49"/>
          <p:cNvGrpSpPr/>
          <p:nvPr/>
        </p:nvGrpSpPr>
        <p:grpSpPr>
          <a:xfrm>
            <a:off x="457200" y="1219200"/>
            <a:ext cx="2315517" cy="2514600"/>
            <a:chOff x="2561283" y="1676400"/>
            <a:chExt cx="2315517" cy="2514600"/>
          </a:xfrm>
        </p:grpSpPr>
        <p:sp>
          <p:nvSpPr>
            <p:cNvPr id="173" name="Rounded Rectangle 172"/>
            <p:cNvSpPr/>
            <p:nvPr/>
          </p:nvSpPr>
          <p:spPr>
            <a:xfrm>
              <a:off x="2561283" y="1676400"/>
              <a:ext cx="2315517" cy="2514600"/>
            </a:xfrm>
            <a:prstGeom prst="roundRect">
              <a:avLst/>
            </a:prstGeom>
            <a:solidFill>
              <a:srgbClr val="FFFFFF"/>
            </a:solidFill>
            <a:ln w="12700" cap="flat" cmpd="sng" algn="ctr">
              <a:solidFill>
                <a:srgbClr val="4BACC6">
                  <a:lumMod val="75000"/>
                </a:srgbClr>
              </a:solidFill>
              <a:prstDash val="solid"/>
            </a:ln>
            <a:effectLst/>
          </p:spPr>
          <p:txBody>
            <a:bodyPr lIns="63990" tIns="31996" rIns="63990" bIns="31996" rtlCol="0" anchor="ctr"/>
            <a:lstStyle/>
            <a:p>
              <a:pPr algn="ctr" defTabSz="639911"/>
              <a:endParaRPr lang="en-US" sz="1300" kern="0" dirty="0">
                <a:solidFill>
                  <a:sysClr val="window" lastClr="FFFFFF"/>
                </a:solidFill>
              </a:endParaRPr>
            </a:p>
          </p:txBody>
        </p:sp>
        <p:pic>
          <p:nvPicPr>
            <p:cNvPr id="2050" name="Picture 2"/>
            <p:cNvPicPr>
              <a:picLocks noChangeAspect="1" noChangeArrowheads="1"/>
            </p:cNvPicPr>
            <p:nvPr/>
          </p:nvPicPr>
          <p:blipFill>
            <a:blip r:embed="rId2" cstate="print"/>
            <a:srcRect/>
            <a:stretch>
              <a:fillRect/>
            </a:stretch>
          </p:blipFill>
          <p:spPr bwMode="auto">
            <a:xfrm>
              <a:off x="2743200" y="1752600"/>
              <a:ext cx="509587" cy="352425"/>
            </a:xfrm>
            <a:prstGeom prst="rect">
              <a:avLst/>
            </a:prstGeom>
            <a:noFill/>
            <a:ln w="9525">
              <a:noFill/>
              <a:miter lim="800000"/>
              <a:headEnd/>
              <a:tailEnd/>
            </a:ln>
            <a:effectLst/>
          </p:spPr>
        </p:pic>
        <p:sp>
          <p:nvSpPr>
            <p:cNvPr id="175" name="Rounded Rectangle 174"/>
            <p:cNvSpPr/>
            <p:nvPr/>
          </p:nvSpPr>
          <p:spPr>
            <a:xfrm>
              <a:off x="2743200" y="2133600"/>
              <a:ext cx="533400" cy="1524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Stores</a:t>
              </a:r>
            </a:p>
          </p:txBody>
        </p:sp>
        <p:pic>
          <p:nvPicPr>
            <p:cNvPr id="2053" name="Picture 5"/>
            <p:cNvPicPr>
              <a:picLocks noChangeAspect="1" noChangeArrowheads="1"/>
            </p:cNvPicPr>
            <p:nvPr/>
          </p:nvPicPr>
          <p:blipFill>
            <a:blip r:embed="rId3"/>
            <a:srcRect/>
            <a:stretch>
              <a:fillRect/>
            </a:stretch>
          </p:blipFill>
          <p:spPr bwMode="auto">
            <a:xfrm>
              <a:off x="2743200" y="2362200"/>
              <a:ext cx="457200" cy="381000"/>
            </a:xfrm>
            <a:prstGeom prst="rect">
              <a:avLst/>
            </a:prstGeom>
            <a:noFill/>
            <a:ln w="9525">
              <a:noFill/>
              <a:miter lim="800000"/>
              <a:headEnd/>
              <a:tailEnd/>
            </a:ln>
            <a:effectLst/>
          </p:spPr>
        </p:pic>
        <p:sp>
          <p:nvSpPr>
            <p:cNvPr id="178" name="Rounded Rectangle 177"/>
            <p:cNvSpPr/>
            <p:nvPr/>
          </p:nvSpPr>
          <p:spPr>
            <a:xfrm>
              <a:off x="2743200" y="2819400"/>
              <a:ext cx="533400" cy="1524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Items</a:t>
              </a:r>
            </a:p>
          </p:txBody>
        </p:sp>
        <p:pic>
          <p:nvPicPr>
            <p:cNvPr id="2054" name="Picture 6"/>
            <p:cNvPicPr>
              <a:picLocks noChangeAspect="1" noChangeArrowheads="1"/>
            </p:cNvPicPr>
            <p:nvPr/>
          </p:nvPicPr>
          <p:blipFill>
            <a:blip r:embed="rId4"/>
            <a:srcRect/>
            <a:stretch>
              <a:fillRect/>
            </a:stretch>
          </p:blipFill>
          <p:spPr bwMode="auto">
            <a:xfrm>
              <a:off x="2819400" y="3048000"/>
              <a:ext cx="314325" cy="371475"/>
            </a:xfrm>
            <a:prstGeom prst="rect">
              <a:avLst/>
            </a:prstGeom>
            <a:noFill/>
            <a:ln w="9525">
              <a:noFill/>
              <a:miter lim="800000"/>
              <a:headEnd/>
              <a:tailEnd/>
            </a:ln>
            <a:effectLst/>
          </p:spPr>
        </p:pic>
        <p:sp>
          <p:nvSpPr>
            <p:cNvPr id="181" name="Rounded Rectangle 180"/>
            <p:cNvSpPr/>
            <p:nvPr/>
          </p:nvSpPr>
          <p:spPr>
            <a:xfrm>
              <a:off x="2590800" y="3505200"/>
              <a:ext cx="762000" cy="2286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err="1">
                  <a:solidFill>
                    <a:schemeClr val="tx1"/>
                  </a:solidFill>
                  <a:latin typeface="Helvetica Light"/>
                  <a:cs typeface="Calibri" panose="020F0502020204030204" pitchFamily="34" charset="0"/>
                </a:rPr>
                <a:t>Promotio-nal</a:t>
              </a:r>
              <a:r>
                <a:rPr lang="en-US" sz="800" b="1" kern="0" dirty="0">
                  <a:solidFill>
                    <a:schemeClr val="tx1"/>
                  </a:solidFill>
                  <a:latin typeface="Helvetica Light"/>
                  <a:cs typeface="Calibri" panose="020F0502020204030204" pitchFamily="34" charset="0"/>
                </a:rPr>
                <a:t> Offers</a:t>
              </a:r>
            </a:p>
          </p:txBody>
        </p:sp>
        <p:grpSp>
          <p:nvGrpSpPr>
            <p:cNvPr id="5" name="Group 181"/>
            <p:cNvGrpSpPr/>
            <p:nvPr/>
          </p:nvGrpSpPr>
          <p:grpSpPr>
            <a:xfrm>
              <a:off x="3810000" y="1828800"/>
              <a:ext cx="609600" cy="304800"/>
              <a:chOff x="2667000" y="3962400"/>
              <a:chExt cx="685800" cy="304800"/>
            </a:xfrm>
          </p:grpSpPr>
          <p:pic>
            <p:nvPicPr>
              <p:cNvPr id="2055" name="Picture 7"/>
              <p:cNvPicPr>
                <a:picLocks noChangeAspect="1" noChangeArrowheads="1"/>
              </p:cNvPicPr>
              <p:nvPr/>
            </p:nvPicPr>
            <p:blipFill>
              <a:blip r:embed="rId5" cstate="print"/>
              <a:srcRect/>
              <a:stretch>
                <a:fillRect/>
              </a:stretch>
            </p:blipFill>
            <p:spPr bwMode="auto">
              <a:xfrm>
                <a:off x="2667000" y="3962400"/>
                <a:ext cx="304800" cy="304800"/>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cstate="print"/>
              <a:srcRect/>
              <a:stretch>
                <a:fillRect/>
              </a:stretch>
            </p:blipFill>
            <p:spPr bwMode="auto">
              <a:xfrm>
                <a:off x="2971800" y="3962400"/>
                <a:ext cx="381000" cy="304800"/>
              </a:xfrm>
              <a:prstGeom prst="rect">
                <a:avLst/>
              </a:prstGeom>
              <a:noFill/>
              <a:ln w="9525">
                <a:noFill/>
                <a:miter lim="800000"/>
                <a:headEnd/>
                <a:tailEnd/>
              </a:ln>
              <a:effectLst/>
            </p:spPr>
          </p:pic>
        </p:grpSp>
        <p:sp>
          <p:nvSpPr>
            <p:cNvPr id="183" name="Rounded Rectangle 182"/>
            <p:cNvSpPr/>
            <p:nvPr/>
          </p:nvSpPr>
          <p:spPr>
            <a:xfrm>
              <a:off x="3733800" y="2209800"/>
              <a:ext cx="762000" cy="2286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Oil Price</a:t>
              </a:r>
            </a:p>
          </p:txBody>
        </p:sp>
        <p:pic>
          <p:nvPicPr>
            <p:cNvPr id="2057" name="Picture 9"/>
            <p:cNvPicPr>
              <a:picLocks noChangeAspect="1" noChangeArrowheads="1"/>
            </p:cNvPicPr>
            <p:nvPr/>
          </p:nvPicPr>
          <p:blipFill>
            <a:blip r:embed="rId7" cstate="print"/>
            <a:srcRect/>
            <a:stretch>
              <a:fillRect/>
            </a:stretch>
          </p:blipFill>
          <p:spPr bwMode="auto">
            <a:xfrm>
              <a:off x="3733800" y="2590800"/>
              <a:ext cx="762001" cy="304800"/>
            </a:xfrm>
            <a:prstGeom prst="rect">
              <a:avLst/>
            </a:prstGeom>
            <a:noFill/>
            <a:ln w="9525">
              <a:noFill/>
              <a:miter lim="800000"/>
              <a:headEnd/>
              <a:tailEnd/>
            </a:ln>
            <a:effectLst/>
          </p:spPr>
        </p:pic>
        <p:sp>
          <p:nvSpPr>
            <p:cNvPr id="184" name="Rounded Rectangle 183"/>
            <p:cNvSpPr/>
            <p:nvPr/>
          </p:nvSpPr>
          <p:spPr>
            <a:xfrm>
              <a:off x="3810000" y="2971800"/>
              <a:ext cx="685800" cy="2286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Holiday Events </a:t>
              </a:r>
            </a:p>
          </p:txBody>
        </p:sp>
        <p:pic>
          <p:nvPicPr>
            <p:cNvPr id="48" name="Picture 2" descr="http://hammerjs.github.io/assets/img/docs-icon.png">
              <a:hlinkClick r:id="rId8"/>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114800" y="3276600"/>
              <a:ext cx="171450" cy="228600"/>
            </a:xfrm>
            <a:prstGeom prst="roundRect">
              <a:avLst/>
            </a:prstGeom>
            <a:noFill/>
            <a:extLst>
              <a:ext uri="{909E8E84-426E-40DD-AFC4-6F175D3DCCD1}">
                <a14:hiddenFill xmlns="" xmlns:a14="http://schemas.microsoft.com/office/drawing/2010/main">
                  <a:solidFill>
                    <a:srgbClr val="FFFFFF"/>
                  </a:solidFill>
                </a14:hiddenFill>
              </a:ext>
            </a:extLst>
          </p:spPr>
        </p:pic>
        <p:sp>
          <p:nvSpPr>
            <p:cNvPr id="49" name="Rounded Rectangle 48"/>
            <p:cNvSpPr/>
            <p:nvPr/>
          </p:nvSpPr>
          <p:spPr>
            <a:xfrm>
              <a:off x="3657600" y="3581400"/>
              <a:ext cx="1143000" cy="3048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smtClean="0">
                  <a:solidFill>
                    <a:schemeClr val="tx1"/>
                  </a:solidFill>
                  <a:latin typeface="Helvetica Light"/>
                  <a:cs typeface="Calibri" panose="020F0502020204030204" pitchFamily="34" charset="0"/>
                </a:rPr>
                <a:t>Sales </a:t>
              </a:r>
              <a:r>
                <a:rPr lang="en-US" sz="800" b="1" kern="0" dirty="0">
                  <a:solidFill>
                    <a:schemeClr val="tx1"/>
                  </a:solidFill>
                  <a:latin typeface="Helvetica Light"/>
                  <a:cs typeface="Calibri" panose="020F0502020204030204" pitchFamily="34" charset="0"/>
                </a:rPr>
                <a:t>Transactions</a:t>
              </a:r>
            </a:p>
          </p:txBody>
        </p:sp>
      </p:grpSp>
      <p:sp>
        <p:nvSpPr>
          <p:cNvPr id="51" name="Rounded Rectangle 50"/>
          <p:cNvSpPr/>
          <p:nvPr/>
        </p:nvSpPr>
        <p:spPr>
          <a:xfrm>
            <a:off x="3810000" y="1828800"/>
            <a:ext cx="762000" cy="304800"/>
          </a:xfrm>
          <a:prstGeom prst="roundRect">
            <a:avLst>
              <a:gd name="adj" fmla="val 897"/>
            </a:avLst>
          </a:prstGeom>
          <a:solidFill>
            <a:sysClr val="window" lastClr="FFFFFF">
              <a:alpha val="36000"/>
            </a:sysClr>
          </a:solidFill>
          <a:ln w="3175" cap="flat" cmpd="sng" algn="ctr">
            <a:solidFill>
              <a:srgbClr val="50B3CF"/>
            </a:solidFill>
            <a:prstDash val="solid"/>
          </a:ln>
          <a:effectLst/>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80972">
              <a:defRPr/>
            </a:pPr>
            <a:r>
              <a:rPr lang="en-US" sz="1600" b="1" kern="0" dirty="0" smtClean="0">
                <a:solidFill>
                  <a:schemeClr val="accent4"/>
                </a:solidFill>
                <a:latin typeface="Arial"/>
              </a:rPr>
              <a:t>/raw</a:t>
            </a:r>
            <a:endParaRPr lang="en-US" sz="1600" b="1" kern="0" dirty="0">
              <a:solidFill>
                <a:schemeClr val="accent4"/>
              </a:solidFill>
              <a:latin typeface="Arial"/>
            </a:endParaRPr>
          </a:p>
        </p:txBody>
      </p:sp>
      <p:sp>
        <p:nvSpPr>
          <p:cNvPr id="52" name="Rounded Rectangle 51"/>
          <p:cNvSpPr/>
          <p:nvPr/>
        </p:nvSpPr>
        <p:spPr>
          <a:xfrm>
            <a:off x="4495800" y="2514600"/>
            <a:ext cx="1371600" cy="304800"/>
          </a:xfrm>
          <a:prstGeom prst="roundRect">
            <a:avLst>
              <a:gd name="adj" fmla="val 897"/>
            </a:avLst>
          </a:prstGeom>
          <a:solidFill>
            <a:sysClr val="window" lastClr="FFFFFF">
              <a:alpha val="36000"/>
            </a:sysClr>
          </a:solidFill>
          <a:ln w="3175" cap="flat" cmpd="sng" algn="ctr">
            <a:solidFill>
              <a:srgbClr val="50B3CF"/>
            </a:solidFill>
            <a:prstDash val="solid"/>
          </a:ln>
          <a:effectLst/>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80972">
              <a:defRPr/>
            </a:pPr>
            <a:r>
              <a:rPr lang="en-US" sz="1600" b="1" kern="0" dirty="0" smtClean="0">
                <a:solidFill>
                  <a:schemeClr val="accent4"/>
                </a:solidFill>
                <a:latin typeface="Arial"/>
              </a:rPr>
              <a:t>/processed</a:t>
            </a:r>
            <a:endParaRPr lang="en-US" sz="1600" b="1" kern="0" dirty="0">
              <a:solidFill>
                <a:schemeClr val="accent4"/>
              </a:solidFill>
              <a:latin typeface="Arial"/>
            </a:endParaRPr>
          </a:p>
        </p:txBody>
      </p:sp>
      <p:sp>
        <p:nvSpPr>
          <p:cNvPr id="53" name="Rounded Rectangle 52"/>
          <p:cNvSpPr/>
          <p:nvPr/>
        </p:nvSpPr>
        <p:spPr>
          <a:xfrm>
            <a:off x="5410200" y="1828800"/>
            <a:ext cx="762000" cy="304800"/>
          </a:xfrm>
          <a:prstGeom prst="roundRect">
            <a:avLst>
              <a:gd name="adj" fmla="val 897"/>
            </a:avLst>
          </a:prstGeom>
          <a:solidFill>
            <a:sysClr val="window" lastClr="FFFFFF">
              <a:alpha val="36000"/>
            </a:sysClr>
          </a:solidFill>
          <a:ln w="3175" cap="flat" cmpd="sng" algn="ctr">
            <a:solidFill>
              <a:srgbClr val="50B3CF"/>
            </a:solidFill>
            <a:prstDash val="solid"/>
          </a:ln>
          <a:effectLst/>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80972">
              <a:defRPr/>
            </a:pPr>
            <a:r>
              <a:rPr lang="en-US" sz="1600" b="1" kern="0" dirty="0" smtClean="0">
                <a:solidFill>
                  <a:schemeClr val="accent4"/>
                </a:solidFill>
                <a:latin typeface="Arial"/>
              </a:rPr>
              <a:t>/hive</a:t>
            </a:r>
            <a:endParaRPr lang="en-US" sz="1600" b="1" kern="0" dirty="0">
              <a:solidFill>
                <a:schemeClr val="accent4"/>
              </a:solidFill>
              <a:latin typeface="Arial"/>
            </a:endParaRPr>
          </a:p>
        </p:txBody>
      </p:sp>
      <p:sp>
        <p:nvSpPr>
          <p:cNvPr id="55" name="Flowchart: Magnetic Disk 54"/>
          <p:cNvSpPr/>
          <p:nvPr/>
        </p:nvSpPr>
        <p:spPr bwMode="auto">
          <a:xfrm>
            <a:off x="7467600" y="1524000"/>
            <a:ext cx="838200" cy="914400"/>
          </a:xfrm>
          <a:prstGeom prst="flowChartMagneticDisk">
            <a:avLst/>
          </a:prstGeom>
          <a:solidFill>
            <a:schemeClr val="accent4">
              <a:lumMod val="20000"/>
              <a:lumOff val="80000"/>
            </a:schemeClr>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1088430"/>
            <a:r>
              <a:rPr lang="de-DE" sz="1000" b="1" dirty="0">
                <a:solidFill>
                  <a:srgbClr val="7030A0"/>
                </a:solidFill>
                <a:latin typeface="Calibri" panose="020F0502020204030204" pitchFamily="34" charset="0"/>
              </a:rPr>
              <a:t>Sales_Transactions_Raw</a:t>
            </a:r>
          </a:p>
        </p:txBody>
      </p:sp>
      <p:cxnSp>
        <p:nvCxnSpPr>
          <p:cNvPr id="57" name="Straight Arrow Connector 56"/>
          <p:cNvCxnSpPr>
            <a:stCxn id="51" idx="3"/>
            <a:endCxn id="52" idx="0"/>
          </p:cNvCxnSpPr>
          <p:nvPr/>
        </p:nvCxnSpPr>
        <p:spPr>
          <a:xfrm>
            <a:off x="4572000" y="1981200"/>
            <a:ext cx="609600" cy="533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2" idx="0"/>
            <a:endCxn id="53" idx="1"/>
          </p:cNvCxnSpPr>
          <p:nvPr/>
        </p:nvCxnSpPr>
        <p:spPr>
          <a:xfrm rot="5400000" flipH="1" flipV="1">
            <a:off x="5029200" y="2133600"/>
            <a:ext cx="533400" cy="228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3" idx="3"/>
            <a:endCxn id="55" idx="2"/>
          </p:cNvCxnSpPr>
          <p:nvPr/>
        </p:nvCxnSpPr>
        <p:spPr>
          <a:xfrm>
            <a:off x="6172200" y="19812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3657600" y="1524000"/>
            <a:ext cx="2895600" cy="1602234"/>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66" name="Rectangle 65"/>
          <p:cNvSpPr/>
          <p:nvPr/>
        </p:nvSpPr>
        <p:spPr bwMode="auto">
          <a:xfrm>
            <a:off x="7239000" y="1447800"/>
            <a:ext cx="1295400" cy="1602234"/>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67" name="TextBox 66"/>
          <p:cNvSpPr txBox="1"/>
          <p:nvPr/>
        </p:nvSpPr>
        <p:spPr>
          <a:xfrm>
            <a:off x="4724400" y="1219200"/>
            <a:ext cx="1066800" cy="369332"/>
          </a:xfrm>
          <a:prstGeom prst="rect">
            <a:avLst/>
          </a:prstGeom>
          <a:noFill/>
        </p:spPr>
        <p:txBody>
          <a:bodyPr wrap="square" rtlCol="0">
            <a:spAutoFit/>
          </a:bodyPr>
          <a:lstStyle/>
          <a:p>
            <a:r>
              <a:rPr lang="en-US" b="1" i="1" dirty="0" smtClean="0">
                <a:solidFill>
                  <a:schemeClr val="accent3"/>
                </a:solidFill>
              </a:rPr>
              <a:t>HDFS</a:t>
            </a:r>
            <a:endParaRPr lang="en-US" b="1" i="1" dirty="0">
              <a:solidFill>
                <a:schemeClr val="accent3"/>
              </a:solidFill>
            </a:endParaRPr>
          </a:p>
        </p:txBody>
      </p:sp>
      <p:sp>
        <p:nvSpPr>
          <p:cNvPr id="68" name="TextBox 67"/>
          <p:cNvSpPr txBox="1"/>
          <p:nvPr/>
        </p:nvSpPr>
        <p:spPr>
          <a:xfrm>
            <a:off x="7620000" y="2514600"/>
            <a:ext cx="685800" cy="369332"/>
          </a:xfrm>
          <a:prstGeom prst="rect">
            <a:avLst/>
          </a:prstGeom>
          <a:noFill/>
        </p:spPr>
        <p:txBody>
          <a:bodyPr wrap="square" rtlCol="0">
            <a:spAutoFit/>
          </a:bodyPr>
          <a:lstStyle/>
          <a:p>
            <a:r>
              <a:rPr lang="en-US" b="1" i="1" dirty="0" smtClean="0">
                <a:solidFill>
                  <a:schemeClr val="accent3"/>
                </a:solidFill>
              </a:rPr>
              <a:t>HIVE</a:t>
            </a:r>
            <a:endParaRPr lang="en-US" b="1" i="1" dirty="0">
              <a:solidFill>
                <a:schemeClr val="accent3"/>
              </a:solidFill>
            </a:endParaRPr>
          </a:p>
        </p:txBody>
      </p:sp>
      <p:graphicFrame>
        <p:nvGraphicFramePr>
          <p:cNvPr id="69" name="Table 68"/>
          <p:cNvGraphicFramePr>
            <a:graphicFrameLocks noGrp="1"/>
          </p:cNvGraphicFramePr>
          <p:nvPr/>
        </p:nvGraphicFramePr>
        <p:xfrm>
          <a:off x="533400" y="4114800"/>
          <a:ext cx="4114800" cy="2021840"/>
        </p:xfrm>
        <a:graphic>
          <a:graphicData uri="http://schemas.openxmlformats.org/drawingml/2006/table">
            <a:tbl>
              <a:tblPr firstRow="1" bandRow="1">
                <a:tableStyleId>{22838BEF-8BB2-4498-84A7-C5851F593DF1}</a:tableStyleId>
              </a:tblPr>
              <a:tblGrid>
                <a:gridCol w="898634"/>
                <a:gridCol w="3216166"/>
              </a:tblGrid>
              <a:tr h="370840">
                <a:tc>
                  <a:txBody>
                    <a:bodyPr/>
                    <a:lstStyle/>
                    <a:p>
                      <a:r>
                        <a:rPr lang="en-US" dirty="0" smtClean="0"/>
                        <a:t>Layers</a:t>
                      </a:r>
                      <a:endParaRPr lang="en-US" dirty="0"/>
                    </a:p>
                  </a:txBody>
                  <a:tcPr/>
                </a:tc>
                <a:tc>
                  <a:txBody>
                    <a:bodyPr/>
                    <a:lstStyle/>
                    <a:p>
                      <a:r>
                        <a:rPr lang="en-US" dirty="0" smtClean="0"/>
                        <a:t>Purpose</a:t>
                      </a:r>
                      <a:endParaRPr lang="en-US" dirty="0"/>
                    </a:p>
                  </a:txBody>
                  <a:tcPr/>
                </a:tc>
              </a:tr>
              <a:tr h="370840">
                <a:tc>
                  <a:txBody>
                    <a:bodyPr/>
                    <a:lstStyle/>
                    <a:p>
                      <a:r>
                        <a:rPr lang="en-US" dirty="0" smtClean="0"/>
                        <a:t>/raw</a:t>
                      </a:r>
                      <a:endParaRPr lang="en-US" dirty="0"/>
                    </a:p>
                  </a:txBody>
                  <a:tcPr/>
                </a:tc>
                <a:tc>
                  <a:txBody>
                    <a:bodyPr/>
                    <a:lstStyle/>
                    <a:p>
                      <a:r>
                        <a:rPr lang="en-US" dirty="0" smtClean="0"/>
                        <a:t>Raw files from source layer</a:t>
                      </a:r>
                      <a:endParaRPr lang="en-US" dirty="0"/>
                    </a:p>
                  </a:txBody>
                  <a:tcPr/>
                </a:tc>
              </a:tr>
              <a:tr h="370840">
                <a:tc>
                  <a:txBody>
                    <a:bodyPr/>
                    <a:lstStyle/>
                    <a:p>
                      <a:r>
                        <a:rPr lang="en-US" dirty="0" smtClean="0"/>
                        <a:t>/processed</a:t>
                      </a:r>
                      <a:endParaRPr lang="en-US" dirty="0"/>
                    </a:p>
                  </a:txBody>
                  <a:tcPr/>
                </a:tc>
                <a:tc>
                  <a:txBody>
                    <a:bodyPr/>
                    <a:lstStyle/>
                    <a:p>
                      <a:r>
                        <a:rPr lang="en-US" dirty="0" smtClean="0"/>
                        <a:t>Store Processed files </a:t>
                      </a:r>
                      <a:endParaRPr lang="en-US" dirty="0"/>
                    </a:p>
                  </a:txBody>
                  <a:tcPr/>
                </a:tc>
              </a:tr>
              <a:tr h="370840">
                <a:tc>
                  <a:txBody>
                    <a:bodyPr/>
                    <a:lstStyle/>
                    <a:p>
                      <a:r>
                        <a:rPr lang="en-US" dirty="0" smtClean="0"/>
                        <a:t>/hive</a:t>
                      </a:r>
                      <a:endParaRPr lang="en-US" dirty="0"/>
                    </a:p>
                  </a:txBody>
                  <a:tcPr/>
                </a:tc>
                <a:tc>
                  <a:txBody>
                    <a:bodyPr/>
                    <a:lstStyle/>
                    <a:p>
                      <a:r>
                        <a:rPr lang="en-US" dirty="0" smtClean="0"/>
                        <a:t>Store all the files that hive external tables access</a:t>
                      </a:r>
                      <a:endParaRPr lang="en-US" dirty="0"/>
                    </a:p>
                  </a:txBody>
                  <a:tcPr/>
                </a:tc>
              </a:tr>
            </a:tbl>
          </a:graphicData>
        </a:graphic>
      </p:graphicFrame>
      <p:graphicFrame>
        <p:nvGraphicFramePr>
          <p:cNvPr id="70" name="Table 69"/>
          <p:cNvGraphicFramePr>
            <a:graphicFrameLocks noGrp="1"/>
          </p:cNvGraphicFramePr>
          <p:nvPr/>
        </p:nvGraphicFramePr>
        <p:xfrm>
          <a:off x="4953000" y="3921761"/>
          <a:ext cx="4038600" cy="2741888"/>
        </p:xfrm>
        <a:graphic>
          <a:graphicData uri="http://schemas.openxmlformats.org/drawingml/2006/table">
            <a:tbl>
              <a:tblPr firstRow="1" bandRow="1">
                <a:tableStyleId>{22838BEF-8BB2-4498-84A7-C5851F593DF1}</a:tableStyleId>
              </a:tblPr>
              <a:tblGrid>
                <a:gridCol w="1371600"/>
                <a:gridCol w="2667000"/>
              </a:tblGrid>
              <a:tr h="554376">
                <a:tc gridSpan="2">
                  <a:txBody>
                    <a:bodyPr/>
                    <a:lstStyle/>
                    <a:p>
                      <a:r>
                        <a:rPr lang="en-US" dirty="0" smtClean="0"/>
                        <a:t>Hive Database : </a:t>
                      </a:r>
                      <a:r>
                        <a:rPr lang="en-US" b="0" dirty="0" err="1" smtClean="0"/>
                        <a:t>Grocery_Sales_Transactions_Raw</a:t>
                      </a:r>
                      <a:endParaRPr lang="en-US" b="0" dirty="0"/>
                    </a:p>
                  </a:txBody>
                  <a:tcPr/>
                </a:tc>
                <a:tc hMerge="1">
                  <a:txBody>
                    <a:bodyPr/>
                    <a:lstStyle/>
                    <a:p>
                      <a:endParaRPr lang="en-US" dirty="0"/>
                    </a:p>
                  </a:txBody>
                  <a:tcPr/>
                </a:tc>
              </a:tr>
              <a:tr h="554376">
                <a:tc>
                  <a:txBody>
                    <a:bodyPr/>
                    <a:lstStyle/>
                    <a:p>
                      <a:r>
                        <a:rPr lang="en-US" sz="1600" dirty="0" smtClean="0"/>
                        <a:t>Total Hive Tables</a:t>
                      </a:r>
                      <a:endParaRPr lang="en-US" sz="1600" dirty="0"/>
                    </a:p>
                  </a:txBody>
                  <a:tcPr/>
                </a:tc>
                <a:tc>
                  <a:txBody>
                    <a:bodyPr/>
                    <a:lstStyle/>
                    <a:p>
                      <a:r>
                        <a:rPr lang="en-US" sz="1600" dirty="0" smtClean="0"/>
                        <a:t>16</a:t>
                      </a:r>
                      <a:endParaRPr lang="en-US" sz="1600" dirty="0"/>
                    </a:p>
                  </a:txBody>
                  <a:tcPr/>
                </a:tc>
              </a:tr>
              <a:tr h="365361">
                <a:tc>
                  <a:txBody>
                    <a:bodyPr/>
                    <a:lstStyle/>
                    <a:p>
                      <a:r>
                        <a:rPr lang="en-US" sz="1600" dirty="0" smtClean="0"/>
                        <a:t>Format</a:t>
                      </a:r>
                      <a:endParaRPr lang="en-US" sz="1600" dirty="0"/>
                    </a:p>
                  </a:txBody>
                  <a:tcPr/>
                </a:tc>
                <a:tc>
                  <a:txBody>
                    <a:bodyPr/>
                    <a:lstStyle/>
                    <a:p>
                      <a:r>
                        <a:rPr lang="en-US" sz="1600" dirty="0" smtClean="0"/>
                        <a:t>TEXTFILE</a:t>
                      </a:r>
                      <a:endParaRPr lang="en-US" sz="1600" dirty="0"/>
                    </a:p>
                  </a:txBody>
                  <a:tcPr/>
                </a:tc>
              </a:tr>
              <a:tr h="365361">
                <a:tc>
                  <a:txBody>
                    <a:bodyPr/>
                    <a:lstStyle/>
                    <a:p>
                      <a:r>
                        <a:rPr lang="en-US" sz="1600" dirty="0" smtClean="0"/>
                        <a:t>Row Format </a:t>
                      </a:r>
                      <a:endParaRPr lang="en-US" sz="1600" dirty="0"/>
                    </a:p>
                  </a:txBody>
                  <a:tcPr/>
                </a:tc>
                <a:tc>
                  <a:txBody>
                    <a:bodyPr/>
                    <a:lstStyle/>
                    <a:p>
                      <a:r>
                        <a:rPr lang="en-US" sz="1600" dirty="0" smtClean="0"/>
                        <a:t>Delimited</a:t>
                      </a:r>
                      <a:endParaRPr lang="en-US" sz="1600" dirty="0"/>
                    </a:p>
                  </a:txBody>
                  <a:tcPr/>
                </a:tc>
              </a:tr>
              <a:tr h="791966">
                <a:tc>
                  <a:txBody>
                    <a:bodyPr/>
                    <a:lstStyle/>
                    <a:p>
                      <a:r>
                        <a:rPr lang="en-US" sz="1600" dirty="0" smtClean="0"/>
                        <a:t>Fields</a:t>
                      </a:r>
                      <a:r>
                        <a:rPr lang="en-US" sz="1600" baseline="0" dirty="0" smtClean="0"/>
                        <a:t> Terminated By</a:t>
                      </a:r>
                      <a:endParaRPr lang="en-US" sz="1600" dirty="0"/>
                    </a:p>
                  </a:txBody>
                  <a:tcPr/>
                </a:tc>
                <a:tc>
                  <a:txBody>
                    <a:bodyPr/>
                    <a:lstStyle/>
                    <a:p>
                      <a:r>
                        <a:rPr lang="en-US" sz="1600" dirty="0" smtClean="0"/>
                        <a:t>,</a:t>
                      </a:r>
                      <a:r>
                        <a:rPr lang="en-US" sz="1600" baseline="0" dirty="0" smtClean="0"/>
                        <a:t> (Comma)</a:t>
                      </a:r>
                      <a:endParaRPr lang="en-US" sz="1600" dirty="0"/>
                    </a:p>
                  </a:txBody>
                  <a:tcPr/>
                </a:tc>
              </a:tr>
            </a:tbl>
          </a:graphicData>
        </a:graphic>
      </p:graphicFrame>
    </p:spTree>
    <p:extLst>
      <p:ext uri="{BB962C8B-B14F-4D97-AF65-F5344CB8AC3E}">
        <p14:creationId xmlns="" xmlns:p14="http://schemas.microsoft.com/office/powerpoint/2010/main" val="624643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Rectangle 309"/>
          <p:cNvSpPr/>
          <p:nvPr/>
        </p:nvSpPr>
        <p:spPr>
          <a:xfrm>
            <a:off x="5257800" y="4267200"/>
            <a:ext cx="1447800" cy="1219200"/>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289" name="Rectangle 288"/>
          <p:cNvSpPr/>
          <p:nvPr/>
        </p:nvSpPr>
        <p:spPr>
          <a:xfrm>
            <a:off x="1447800" y="4191000"/>
            <a:ext cx="2362200" cy="1066799"/>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113" name="Rectangle 112"/>
          <p:cNvSpPr/>
          <p:nvPr/>
        </p:nvSpPr>
        <p:spPr>
          <a:xfrm>
            <a:off x="1447800" y="914400"/>
            <a:ext cx="7241109" cy="2288034"/>
          </a:xfrm>
          <a:prstGeom prst="rect">
            <a:avLst/>
          </a:prstGeom>
          <a:solidFill>
            <a:schemeClr val="accent1">
              <a:lumMod val="20000"/>
              <a:lumOff val="80000"/>
            </a:schemeClr>
          </a:solidFill>
          <a:ln w="12700" cap="flat" cmpd="sng" algn="ctr">
            <a:solidFill>
              <a:schemeClr val="accent1"/>
            </a:solidFill>
            <a:prstDash val="solid"/>
          </a:ln>
          <a:effectLst/>
        </p:spPr>
        <p:txBody>
          <a:bodyPr lIns="109722" tIns="54862" rIns="109722" bIns="54862" rtlCol="0" anchor="ctr"/>
          <a:lstStyle/>
          <a:p>
            <a:pPr algn="ctr" defTabSz="672282">
              <a:defRPr/>
            </a:pPr>
            <a:endParaRPr lang="en-US" sz="1400" kern="0" dirty="0">
              <a:solidFill>
                <a:sysClr val="window" lastClr="FFFFFF"/>
              </a:solidFill>
              <a:latin typeface="Calibri" panose="020F0502020204030204" pitchFamily="34" charset="0"/>
              <a:ea typeface="ＭＳ Ｐゴシック"/>
              <a:sym typeface="Helvetica Light" charset="0"/>
            </a:endParaRPr>
          </a:p>
        </p:txBody>
      </p:sp>
      <p:sp>
        <p:nvSpPr>
          <p:cNvPr id="114" name="Rectangle 113"/>
          <p:cNvSpPr/>
          <p:nvPr/>
        </p:nvSpPr>
        <p:spPr>
          <a:xfrm>
            <a:off x="1449910" y="916433"/>
            <a:ext cx="7238280" cy="148977"/>
          </a:xfrm>
          <a:prstGeom prst="rect">
            <a:avLst/>
          </a:prstGeom>
          <a:solidFill>
            <a:schemeClr val="accent1"/>
          </a:solidFill>
          <a:ln w="12700" cap="flat" cmpd="sng" algn="ctr">
            <a:noFill/>
            <a:prstDash val="solid"/>
          </a:ln>
          <a:effectLst>
            <a:outerShdw blurRad="44450" dist="27940" dir="5400000" algn="ctr">
              <a:srgbClr val="000000">
                <a:alpha val="32000"/>
              </a:srgbClr>
            </a:outerShdw>
          </a:effectLst>
        </p:spPr>
        <p:txBody>
          <a:bodyPr lIns="109722" tIns="54862" rIns="109722" bIns="54862" rtlCol="0" anchor="ctr"/>
          <a:lstStyle/>
          <a:p>
            <a:pPr algn="ctr" defTabSz="672282">
              <a:defRPr/>
            </a:pPr>
            <a:r>
              <a:rPr lang="en-US" sz="900" b="1" kern="0" dirty="0">
                <a:solidFill>
                  <a:prstClr val="white"/>
                </a:solidFill>
                <a:latin typeface="Calibri" panose="020F0502020204030204" pitchFamily="34" charset="0"/>
                <a:ea typeface="ＭＳ Ｐゴシック"/>
                <a:sym typeface="Helvetica Light" charset="0"/>
              </a:rPr>
              <a:t>Data Platform – </a:t>
            </a:r>
            <a:r>
              <a:rPr lang="en-US" sz="900" b="1" kern="0" dirty="0" err="1">
                <a:solidFill>
                  <a:prstClr val="white"/>
                </a:solidFill>
                <a:latin typeface="Calibri" panose="020F0502020204030204" pitchFamily="34" charset="0"/>
                <a:ea typeface="ＭＳ Ｐゴシック"/>
                <a:sym typeface="Helvetica Light" charset="0"/>
              </a:rPr>
              <a:t>Cloudera</a:t>
            </a:r>
            <a:r>
              <a:rPr lang="en-US" sz="900" b="1" kern="0" dirty="0">
                <a:solidFill>
                  <a:prstClr val="white"/>
                </a:solidFill>
                <a:latin typeface="Calibri" panose="020F0502020204030204" pitchFamily="34" charset="0"/>
                <a:ea typeface="ＭＳ Ｐゴシック"/>
                <a:sym typeface="Helvetica Light" charset="0"/>
              </a:rPr>
              <a:t> on AWS</a:t>
            </a:r>
          </a:p>
        </p:txBody>
      </p:sp>
      <p:sp>
        <p:nvSpPr>
          <p:cNvPr id="2" name="Slide Number Placeholder 1"/>
          <p:cNvSpPr>
            <a:spLocks noGrp="1"/>
          </p:cNvSpPr>
          <p:nvPr>
            <p:ph type="sldNum" sz="quarter" idx="12"/>
          </p:nvPr>
        </p:nvSpPr>
        <p:spPr/>
        <p:txBody>
          <a:bodyPr/>
          <a:lstStyle/>
          <a:p>
            <a:fld id="{B32AB80A-78BA-6B42-BA0D-B44ACF890F5A}" type="slidenum">
              <a:rPr lang="en-US" smtClean="0"/>
              <a:pPr/>
              <a:t>11</a:t>
            </a:fld>
            <a:endParaRPr lang="en-US" dirty="0"/>
          </a:p>
        </p:txBody>
      </p:sp>
      <p:sp>
        <p:nvSpPr>
          <p:cNvPr id="3" name="Title 2"/>
          <p:cNvSpPr>
            <a:spLocks noGrp="1"/>
          </p:cNvSpPr>
          <p:nvPr>
            <p:ph type="title"/>
          </p:nvPr>
        </p:nvSpPr>
        <p:spPr>
          <a:xfrm>
            <a:off x="241302" y="-76200"/>
            <a:ext cx="8458638" cy="707886"/>
          </a:xfrm>
          <a:noFill/>
        </p:spPr>
        <p:txBody>
          <a:bodyPr vert="horz" wrap="square" lIns="91440" tIns="45720" rIns="91440" bIns="45720" rtlCol="0" anchor="ctr">
            <a:spAutoFit/>
          </a:bodyPr>
          <a:lstStyle/>
          <a:p>
            <a:pPr algn="l"/>
            <a:r>
              <a:rPr lang="en-US" sz="4000" b="1" dirty="0">
                <a:latin typeface="+mn-lt"/>
                <a:ea typeface="+mn-ea"/>
                <a:cs typeface="+mn-cs"/>
              </a:rPr>
              <a:t>Solution Architecture</a:t>
            </a:r>
          </a:p>
        </p:txBody>
      </p:sp>
      <p:sp>
        <p:nvSpPr>
          <p:cNvPr id="93" name="Rectangle 92"/>
          <p:cNvSpPr/>
          <p:nvPr/>
        </p:nvSpPr>
        <p:spPr bwMode="auto">
          <a:xfrm>
            <a:off x="1449910" y="1145034"/>
            <a:ext cx="5715000" cy="1905000"/>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sp>
        <p:nvSpPr>
          <p:cNvPr id="176" name="Rounded Rectangle 175"/>
          <p:cNvSpPr/>
          <p:nvPr/>
        </p:nvSpPr>
        <p:spPr>
          <a:xfrm>
            <a:off x="152400" y="990600"/>
            <a:ext cx="838200" cy="333783"/>
          </a:xfrm>
          <a:prstGeom prst="roundRect">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External Sources</a:t>
            </a:r>
          </a:p>
        </p:txBody>
      </p:sp>
      <p:sp>
        <p:nvSpPr>
          <p:cNvPr id="177" name="Rectangle 176"/>
          <p:cNvSpPr/>
          <p:nvPr/>
        </p:nvSpPr>
        <p:spPr>
          <a:xfrm>
            <a:off x="76200" y="914400"/>
            <a:ext cx="990600" cy="5257800"/>
          </a:xfrm>
          <a:prstGeom prst="rect">
            <a:avLst/>
          </a:prstGeom>
          <a:noFill/>
          <a:ln>
            <a:solidFill>
              <a:srgbClr val="00BCF2"/>
            </a:solidFill>
            <a:prstDash val="dash"/>
          </a:ln>
          <a:effectLst/>
        </p:spPr>
        <p:txBody>
          <a:bodyPr rot="0" spcFirstLastPara="0" vertOverflow="overflow" horzOverflow="overflow" vert="horz" wrap="square" lIns="38100" tIns="38100" rIns="38100" bIns="38100" numCol="1" spcCol="1270" rtlCol="0" fromWordArt="0" anchor="t" anchorCtr="0" forceAA="0" compatLnSpc="1">
            <a:prstTxWarp prst="textNoShape">
              <a:avLst/>
            </a:prstTxWarp>
            <a:noAutofit/>
          </a:bodyPr>
          <a:lstStyle/>
          <a:p>
            <a:pPr defTabSz="444478">
              <a:lnSpc>
                <a:spcPct val="90000"/>
              </a:lnSpc>
              <a:spcBef>
                <a:spcPct val="0"/>
              </a:spcBef>
              <a:spcAft>
                <a:spcPct val="35000"/>
              </a:spcAft>
              <a:defRPr/>
            </a:pPr>
            <a:endParaRPr lang="en-US" sz="1100" b="1" kern="0" dirty="0">
              <a:solidFill>
                <a:srgbClr val="505050">
                  <a:hueOff val="0"/>
                  <a:satOff val="0"/>
                  <a:lumOff val="0"/>
                  <a:alphaOff val="0"/>
                </a:srgbClr>
              </a:solidFill>
              <a:latin typeface="Arial"/>
            </a:endParaRPr>
          </a:p>
        </p:txBody>
      </p:sp>
      <p:sp>
        <p:nvSpPr>
          <p:cNvPr id="179" name="Rounded Rectangle 178"/>
          <p:cNvSpPr/>
          <p:nvPr/>
        </p:nvSpPr>
        <p:spPr>
          <a:xfrm>
            <a:off x="170751" y="1392582"/>
            <a:ext cx="823546" cy="260789"/>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Stores</a:t>
            </a:r>
          </a:p>
        </p:txBody>
      </p:sp>
      <p:pic>
        <p:nvPicPr>
          <p:cNvPr id="180" name="Picture 179"/>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195099" y="1735728"/>
            <a:ext cx="732646" cy="311891"/>
          </a:xfrm>
          <a:prstGeom prst="rect">
            <a:avLst/>
          </a:prstGeom>
        </p:spPr>
      </p:pic>
      <p:pic>
        <p:nvPicPr>
          <p:cNvPr id="190" name="Picture 189"/>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181754" y="2507509"/>
            <a:ext cx="732646" cy="311891"/>
          </a:xfrm>
          <a:prstGeom prst="rect">
            <a:avLst/>
          </a:prstGeom>
        </p:spPr>
      </p:pic>
      <p:sp>
        <p:nvSpPr>
          <p:cNvPr id="191" name="Rounded Rectangle 190"/>
          <p:cNvSpPr/>
          <p:nvPr/>
        </p:nvSpPr>
        <p:spPr>
          <a:xfrm>
            <a:off x="1678510" y="1678434"/>
            <a:ext cx="629894" cy="1066799"/>
          </a:xfrm>
          <a:prstGeom prst="roundRect">
            <a:avLst>
              <a:gd name="adj" fmla="val 897"/>
            </a:avLst>
          </a:prstGeom>
          <a:solidFill>
            <a:sysClr val="window" lastClr="FFFFFF">
              <a:alpha val="36000"/>
            </a:sysClr>
          </a:solidFill>
          <a:ln w="3175" cap="flat" cmpd="sng" algn="ctr">
            <a:solidFill>
              <a:srgbClr val="50B3CF"/>
            </a:solidFill>
            <a:prstDash val="solid"/>
          </a:ln>
          <a:effectLst/>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80972">
              <a:defRPr/>
            </a:pPr>
            <a:r>
              <a:rPr lang="en-US" sz="751" b="1" kern="0" dirty="0">
                <a:solidFill>
                  <a:schemeClr val="accent4"/>
                </a:solidFill>
                <a:latin typeface="Arial"/>
              </a:rPr>
              <a:t>File Transfer</a:t>
            </a:r>
          </a:p>
        </p:txBody>
      </p:sp>
      <p:sp>
        <p:nvSpPr>
          <p:cNvPr id="192" name="Rounded Rectangle 191"/>
          <p:cNvSpPr/>
          <p:nvPr/>
        </p:nvSpPr>
        <p:spPr>
          <a:xfrm>
            <a:off x="1602310" y="1221234"/>
            <a:ext cx="838200" cy="307867"/>
          </a:xfrm>
          <a:prstGeom prst="roundRect">
            <a:avLst>
              <a:gd name="adj" fmla="val 0"/>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Data Acquisition</a:t>
            </a:r>
          </a:p>
        </p:txBody>
      </p:sp>
      <p:sp>
        <p:nvSpPr>
          <p:cNvPr id="195" name="Rectangle 194"/>
          <p:cNvSpPr/>
          <p:nvPr/>
        </p:nvSpPr>
        <p:spPr>
          <a:xfrm>
            <a:off x="2745310" y="1678435"/>
            <a:ext cx="898342" cy="1066799"/>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196" name="Rounded Rectangle 195"/>
          <p:cNvSpPr/>
          <p:nvPr/>
        </p:nvSpPr>
        <p:spPr>
          <a:xfrm>
            <a:off x="2669110" y="1221234"/>
            <a:ext cx="901150" cy="307097"/>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rPr>
              <a:t>Data Ingestion</a:t>
            </a:r>
          </a:p>
        </p:txBody>
      </p:sp>
      <p:sp>
        <p:nvSpPr>
          <p:cNvPr id="199" name="Rectangle 198"/>
          <p:cNvSpPr/>
          <p:nvPr/>
        </p:nvSpPr>
        <p:spPr>
          <a:xfrm>
            <a:off x="2821510" y="2364234"/>
            <a:ext cx="747928" cy="246221"/>
          </a:xfrm>
          <a:prstGeom prst="rect">
            <a:avLst/>
          </a:prstGeom>
        </p:spPr>
        <p:txBody>
          <a:bodyPr wrap="square">
            <a:spAutoFit/>
          </a:bodyPr>
          <a:lstStyle/>
          <a:p>
            <a:pPr algn="ctr" defTabSz="1218660">
              <a:defRPr/>
            </a:pPr>
            <a:r>
              <a:rPr lang="en-US" sz="1000" kern="0" dirty="0">
                <a:solidFill>
                  <a:prstClr val="black"/>
                </a:solidFill>
                <a:latin typeface="Arial"/>
              </a:rPr>
              <a:t>HDFS</a:t>
            </a:r>
          </a:p>
        </p:txBody>
      </p:sp>
      <p:sp>
        <p:nvSpPr>
          <p:cNvPr id="204" name="Rectangle 203"/>
          <p:cNvSpPr/>
          <p:nvPr/>
        </p:nvSpPr>
        <p:spPr>
          <a:xfrm>
            <a:off x="3861474" y="1678434"/>
            <a:ext cx="1169836" cy="1066800"/>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205" name="Rounded Rectangle 204"/>
          <p:cNvSpPr/>
          <p:nvPr/>
        </p:nvSpPr>
        <p:spPr>
          <a:xfrm>
            <a:off x="3812110" y="1221234"/>
            <a:ext cx="1240842" cy="243673"/>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rPr>
              <a:t>Data Processing</a:t>
            </a:r>
          </a:p>
        </p:txBody>
      </p:sp>
      <p:pic>
        <p:nvPicPr>
          <p:cNvPr id="207" name="Picture 4" descr="Image result for spark logo"/>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116910" y="1983234"/>
            <a:ext cx="685800" cy="4572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11" name="Straight Arrow Connector 210"/>
          <p:cNvCxnSpPr>
            <a:stCxn id="195" idx="3"/>
            <a:endCxn id="204" idx="1"/>
          </p:cNvCxnSpPr>
          <p:nvPr/>
        </p:nvCxnSpPr>
        <p:spPr>
          <a:xfrm flipV="1">
            <a:off x="3643652" y="2211834"/>
            <a:ext cx="217822" cy="1"/>
          </a:xfrm>
          <a:prstGeom prst="straightConnector1">
            <a:avLst/>
          </a:prstGeom>
          <a:noFill/>
          <a:ln w="6350" cap="flat" cmpd="sng" algn="ctr">
            <a:solidFill>
              <a:srgbClr val="141414"/>
            </a:solidFill>
            <a:prstDash val="solid"/>
            <a:headEnd type="triangle"/>
            <a:tailEnd type="triangle"/>
          </a:ln>
          <a:effectLst/>
        </p:spPr>
      </p:cxnSp>
      <p:sp>
        <p:nvSpPr>
          <p:cNvPr id="213" name="Rectangle 212"/>
          <p:cNvSpPr/>
          <p:nvPr/>
        </p:nvSpPr>
        <p:spPr>
          <a:xfrm>
            <a:off x="5259911" y="1602234"/>
            <a:ext cx="1676400" cy="1143000"/>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214" name="Rounded Rectangle 213"/>
          <p:cNvSpPr/>
          <p:nvPr/>
        </p:nvSpPr>
        <p:spPr>
          <a:xfrm>
            <a:off x="5259910" y="1221234"/>
            <a:ext cx="1714475" cy="238525"/>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rPr>
              <a:t>Analytical Data Store</a:t>
            </a:r>
          </a:p>
        </p:txBody>
      </p:sp>
      <p:sp>
        <p:nvSpPr>
          <p:cNvPr id="215" name="Rectangle 214"/>
          <p:cNvSpPr/>
          <p:nvPr/>
        </p:nvSpPr>
        <p:spPr>
          <a:xfrm>
            <a:off x="7241110" y="1526034"/>
            <a:ext cx="1371600" cy="1371600"/>
          </a:xfrm>
          <a:prstGeom prst="rect">
            <a:avLst/>
          </a:prstGeom>
          <a:solidFill>
            <a:srgbClr val="00BCF2">
              <a:lumMod val="20000"/>
              <a:lumOff val="80000"/>
            </a:srgbClr>
          </a:solidFill>
          <a:ln w="9525" cap="flat" cmpd="sng" algn="ctr">
            <a:solidFill>
              <a:srgbClr val="00BCF2"/>
            </a:solidFill>
            <a:prstDash val="solid"/>
          </a:ln>
          <a:effectLst/>
        </p:spPr>
        <p:txBody>
          <a:bodyPr rtlCol="0" anchor="b"/>
          <a:lstStyle/>
          <a:p>
            <a:pPr algn="ctr" defTabSz="457178">
              <a:defRPr/>
            </a:pPr>
            <a:r>
              <a:rPr lang="en-US" sz="1100" b="1" i="1" kern="0" dirty="0">
                <a:solidFill>
                  <a:schemeClr val="accent4"/>
                </a:solidFill>
              </a:rPr>
              <a:t>Tableau</a:t>
            </a:r>
          </a:p>
        </p:txBody>
      </p:sp>
      <p:sp>
        <p:nvSpPr>
          <p:cNvPr id="216" name="Rounded Rectangle 215"/>
          <p:cNvSpPr/>
          <p:nvPr/>
        </p:nvSpPr>
        <p:spPr>
          <a:xfrm>
            <a:off x="7241110" y="1221234"/>
            <a:ext cx="1371600" cy="243673"/>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rPr>
              <a:t>Visualization</a:t>
            </a:r>
          </a:p>
        </p:txBody>
      </p:sp>
      <p:sp>
        <p:nvSpPr>
          <p:cNvPr id="217" name="Rectangle 216"/>
          <p:cNvSpPr/>
          <p:nvPr/>
        </p:nvSpPr>
        <p:spPr>
          <a:xfrm>
            <a:off x="1371600" y="3657600"/>
            <a:ext cx="7315200" cy="2514600"/>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218" name="Rounded Rectangle 217"/>
          <p:cNvSpPr/>
          <p:nvPr/>
        </p:nvSpPr>
        <p:spPr>
          <a:xfrm>
            <a:off x="1371600" y="3505200"/>
            <a:ext cx="7315200" cy="2286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rPr>
              <a:t>Analytics Layer</a:t>
            </a:r>
          </a:p>
        </p:txBody>
      </p:sp>
      <p:pic>
        <p:nvPicPr>
          <p:cNvPr id="227" name="Picture 226"/>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5412310" y="1907034"/>
            <a:ext cx="397928" cy="304800"/>
          </a:xfrm>
          <a:prstGeom prst="rect">
            <a:avLst/>
          </a:prstGeom>
        </p:spPr>
      </p:pic>
      <p:sp>
        <p:nvSpPr>
          <p:cNvPr id="243" name="Rectangle 242"/>
          <p:cNvSpPr/>
          <p:nvPr/>
        </p:nvSpPr>
        <p:spPr>
          <a:xfrm>
            <a:off x="2211910" y="1907034"/>
            <a:ext cx="609600" cy="338554"/>
          </a:xfrm>
          <a:prstGeom prst="rect">
            <a:avLst/>
          </a:prstGeom>
        </p:spPr>
        <p:txBody>
          <a:bodyPr wrap="square">
            <a:spAutoFit/>
          </a:bodyPr>
          <a:lstStyle/>
          <a:p>
            <a:pPr algn="ctr" defTabSz="1218660">
              <a:defRPr/>
            </a:pPr>
            <a:r>
              <a:rPr lang="en-US" sz="800" kern="0" dirty="0">
                <a:solidFill>
                  <a:prstClr val="black"/>
                </a:solidFill>
                <a:latin typeface="Arial"/>
              </a:rPr>
              <a:t>Batch Mode</a:t>
            </a:r>
          </a:p>
        </p:txBody>
      </p:sp>
      <p:cxnSp>
        <p:nvCxnSpPr>
          <p:cNvPr id="249" name="Elbow Connector 248"/>
          <p:cNvCxnSpPr/>
          <p:nvPr/>
        </p:nvCxnSpPr>
        <p:spPr>
          <a:xfrm>
            <a:off x="2308404" y="2288033"/>
            <a:ext cx="436906" cy="1"/>
          </a:xfrm>
          <a:prstGeom prst="bentConnector3">
            <a:avLst>
              <a:gd name="adj1" fmla="val 50000"/>
            </a:avLst>
          </a:prstGeom>
          <a:noFill/>
          <a:ln w="6350" cap="flat" cmpd="sng" algn="ctr">
            <a:solidFill>
              <a:srgbClr val="141414"/>
            </a:solidFill>
            <a:prstDash val="solid"/>
            <a:tailEnd type="triangle"/>
          </a:ln>
          <a:effectLst/>
        </p:spPr>
      </p:cxnSp>
      <p:pic>
        <p:nvPicPr>
          <p:cNvPr id="82" name="Picture 2" descr="http://hammerjs.github.io/assets/img/docs-icon.png">
            <a:hlinkClick r:id="rId5"/>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754710" y="2135634"/>
            <a:ext cx="461575" cy="457200"/>
          </a:xfrm>
          <a:prstGeom prst="roundRect">
            <a:avLst/>
          </a:prstGeom>
          <a:noFill/>
          <a:extLst>
            <a:ext uri="{909E8E84-426E-40DD-AFC4-6F175D3DCCD1}">
              <a14:hiddenFill xmlns="" xmlns:a14="http://schemas.microsoft.com/office/drawing/2010/main">
                <a:solidFill>
                  <a:srgbClr val="FFFFFF"/>
                </a:solidFill>
              </a14:hiddenFill>
            </a:ext>
          </a:extLst>
        </p:spPr>
      </p:pic>
      <p:pic>
        <p:nvPicPr>
          <p:cNvPr id="90" name="Picture 89"/>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152400" y="3345709"/>
            <a:ext cx="732646" cy="311891"/>
          </a:xfrm>
          <a:prstGeom prst="rect">
            <a:avLst/>
          </a:prstGeom>
        </p:spPr>
      </p:pic>
      <p:sp>
        <p:nvSpPr>
          <p:cNvPr id="91" name="Rounded Rectangle 90"/>
          <p:cNvSpPr/>
          <p:nvPr/>
        </p:nvSpPr>
        <p:spPr>
          <a:xfrm>
            <a:off x="152400" y="2177611"/>
            <a:ext cx="823546" cy="260789"/>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Oil</a:t>
            </a:r>
          </a:p>
        </p:txBody>
      </p:sp>
      <p:sp>
        <p:nvSpPr>
          <p:cNvPr id="92" name="Rounded Rectangle 91"/>
          <p:cNvSpPr/>
          <p:nvPr/>
        </p:nvSpPr>
        <p:spPr>
          <a:xfrm>
            <a:off x="152400" y="2971800"/>
            <a:ext cx="823546"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Holidays Events</a:t>
            </a:r>
          </a:p>
        </p:txBody>
      </p:sp>
      <p:sp>
        <p:nvSpPr>
          <p:cNvPr id="94" name="Rounded Rectangle 93"/>
          <p:cNvSpPr/>
          <p:nvPr/>
        </p:nvSpPr>
        <p:spPr>
          <a:xfrm>
            <a:off x="152400" y="3726709"/>
            <a:ext cx="823546"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Items</a:t>
            </a:r>
          </a:p>
        </p:txBody>
      </p:sp>
      <p:pic>
        <p:nvPicPr>
          <p:cNvPr id="95" name="Picture 94"/>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152400" y="4107709"/>
            <a:ext cx="732646" cy="311891"/>
          </a:xfrm>
          <a:prstGeom prst="rect">
            <a:avLst/>
          </a:prstGeom>
        </p:spPr>
      </p:pic>
      <p:sp>
        <p:nvSpPr>
          <p:cNvPr id="96" name="Rounded Rectangle 95"/>
          <p:cNvSpPr/>
          <p:nvPr/>
        </p:nvSpPr>
        <p:spPr>
          <a:xfrm>
            <a:off x="152400" y="4564909"/>
            <a:ext cx="838200"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Transactions</a:t>
            </a:r>
          </a:p>
        </p:txBody>
      </p:sp>
      <p:pic>
        <p:nvPicPr>
          <p:cNvPr id="97" name="Picture 96"/>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152400" y="4945909"/>
            <a:ext cx="732646" cy="311891"/>
          </a:xfrm>
          <a:prstGeom prst="rect">
            <a:avLst/>
          </a:prstGeom>
        </p:spPr>
      </p:pic>
      <p:pic>
        <p:nvPicPr>
          <p:cNvPr id="105" name="Picture 104"/>
          <p:cNvPicPr>
            <a:picLocks noChangeAspect="1"/>
          </p:cNvPicPr>
          <p:nvPr/>
        </p:nvPicPr>
        <p:blipFill>
          <a:blip r:embed="rId7" cstate="screen">
            <a:extLst>
              <a:ext uri="{28A0092B-C50C-407E-A947-70E740481C1C}">
                <a14:useLocalDpi xmlns="" xmlns:a14="http://schemas.microsoft.com/office/drawing/2010/main"/>
              </a:ext>
            </a:extLst>
          </a:blip>
          <a:stretch>
            <a:fillRect/>
          </a:stretch>
        </p:blipFill>
        <p:spPr>
          <a:xfrm>
            <a:off x="2897710" y="1907034"/>
            <a:ext cx="609600" cy="381000"/>
          </a:xfrm>
          <a:prstGeom prst="rect">
            <a:avLst/>
          </a:prstGeom>
        </p:spPr>
      </p:pic>
      <p:sp>
        <p:nvSpPr>
          <p:cNvPr id="143" name="Rounded Rectangle 142"/>
          <p:cNvSpPr/>
          <p:nvPr/>
        </p:nvSpPr>
        <p:spPr>
          <a:xfrm>
            <a:off x="152400" y="5403109"/>
            <a:ext cx="838200"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Train</a:t>
            </a:r>
          </a:p>
        </p:txBody>
      </p:sp>
      <p:pic>
        <p:nvPicPr>
          <p:cNvPr id="144" name="Picture 143"/>
          <p:cNvPicPr>
            <a:picLocks noChangeAspect="1"/>
          </p:cNvPicPr>
          <p:nvPr/>
        </p:nvPicPr>
        <p:blipFill>
          <a:blip r:embed="rId2" cstate="screen">
            <a:extLst>
              <a:ext uri="{28A0092B-C50C-407E-A947-70E740481C1C}">
                <a14:useLocalDpi xmlns="" xmlns:a14="http://schemas.microsoft.com/office/drawing/2010/main"/>
              </a:ext>
            </a:extLst>
          </a:blip>
          <a:stretch>
            <a:fillRect/>
          </a:stretch>
        </p:blipFill>
        <p:spPr>
          <a:xfrm>
            <a:off x="152400" y="5784109"/>
            <a:ext cx="732646" cy="311891"/>
          </a:xfrm>
          <a:prstGeom prst="rect">
            <a:avLst/>
          </a:prstGeom>
        </p:spPr>
      </p:pic>
      <p:sp>
        <p:nvSpPr>
          <p:cNvPr id="146" name="Flowchart: Magnetic Disk 145"/>
          <p:cNvSpPr/>
          <p:nvPr/>
        </p:nvSpPr>
        <p:spPr bwMode="auto">
          <a:xfrm>
            <a:off x="5945710" y="1678434"/>
            <a:ext cx="838200" cy="914400"/>
          </a:xfrm>
          <a:prstGeom prst="flowChartMagneticDisk">
            <a:avLst/>
          </a:prstGeom>
          <a:solidFill>
            <a:schemeClr val="accent4">
              <a:lumMod val="20000"/>
              <a:lumOff val="80000"/>
            </a:schemeClr>
          </a:solidFill>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1088430"/>
            <a:r>
              <a:rPr lang="de-DE" sz="1000" b="1" dirty="0">
                <a:solidFill>
                  <a:srgbClr val="7030A0"/>
                </a:solidFill>
                <a:latin typeface="Calibri" panose="020F0502020204030204" pitchFamily="34" charset="0"/>
              </a:rPr>
              <a:t>Sales_Transactions_Raw</a:t>
            </a:r>
          </a:p>
        </p:txBody>
      </p:sp>
      <p:pic>
        <p:nvPicPr>
          <p:cNvPr id="147" name="Picture 146"/>
          <p:cNvPicPr>
            <a:picLocks noChangeAspect="1"/>
          </p:cNvPicPr>
          <p:nvPr/>
        </p:nvPicPr>
        <p:blipFill>
          <a:blip r:embed="rId8" cstate="email">
            <a:extLst>
              <a:ext uri="{28A0092B-C50C-407E-A947-70E740481C1C}">
                <a14:useLocalDpi xmlns="" xmlns:a14="http://schemas.microsoft.com/office/drawing/2010/main"/>
              </a:ext>
            </a:extLst>
          </a:blip>
          <a:stretch>
            <a:fillRect/>
          </a:stretch>
        </p:blipFill>
        <p:spPr>
          <a:xfrm>
            <a:off x="5336110" y="2288034"/>
            <a:ext cx="388329" cy="228600"/>
          </a:xfrm>
          <a:prstGeom prst="rect">
            <a:avLst/>
          </a:prstGeom>
        </p:spPr>
      </p:pic>
      <p:sp>
        <p:nvSpPr>
          <p:cNvPr id="154" name="Rectangle 153"/>
          <p:cNvSpPr/>
          <p:nvPr/>
        </p:nvSpPr>
        <p:spPr>
          <a:xfrm>
            <a:off x="1371600" y="3352800"/>
            <a:ext cx="7315200" cy="152400"/>
          </a:xfrm>
          <a:prstGeom prst="rect">
            <a:avLst/>
          </a:prstGeom>
          <a:solidFill>
            <a:schemeClr val="accent1"/>
          </a:solidFill>
          <a:ln w="12700" cap="flat" cmpd="sng" algn="ctr">
            <a:noFill/>
            <a:prstDash val="solid"/>
          </a:ln>
          <a:effectLst>
            <a:outerShdw blurRad="44450" dist="27940" dir="5400000" algn="ctr">
              <a:srgbClr val="000000">
                <a:alpha val="32000"/>
              </a:srgbClr>
            </a:outerShdw>
          </a:effectLst>
        </p:spPr>
        <p:txBody>
          <a:bodyPr lIns="109722" tIns="54862" rIns="109722" bIns="54862" rtlCol="0" anchor="ctr"/>
          <a:lstStyle/>
          <a:p>
            <a:pPr algn="ctr" defTabSz="672282">
              <a:defRPr/>
            </a:pPr>
            <a:r>
              <a:rPr lang="en-US" sz="900" b="1" kern="0" dirty="0" err="1">
                <a:solidFill>
                  <a:prstClr val="white"/>
                </a:solidFill>
                <a:latin typeface="Calibri" panose="020F0502020204030204" pitchFamily="34" charset="0"/>
                <a:ea typeface="ＭＳ Ｐゴシック"/>
                <a:sym typeface="Helvetica Light" charset="0"/>
              </a:rPr>
              <a:t>Pyspark</a:t>
            </a:r>
            <a:r>
              <a:rPr lang="en-US" sz="900" b="1" kern="0" dirty="0">
                <a:solidFill>
                  <a:prstClr val="white"/>
                </a:solidFill>
                <a:latin typeface="Calibri" panose="020F0502020204030204" pitchFamily="34" charset="0"/>
                <a:ea typeface="ＭＳ Ｐゴシック"/>
                <a:sym typeface="Helvetica Light" charset="0"/>
              </a:rPr>
              <a:t> &amp; Python ML on </a:t>
            </a:r>
            <a:r>
              <a:rPr lang="en-US" sz="900" b="1" kern="0" dirty="0" err="1">
                <a:solidFill>
                  <a:prstClr val="white"/>
                </a:solidFill>
                <a:latin typeface="Calibri" panose="020F0502020204030204" pitchFamily="34" charset="0"/>
                <a:ea typeface="ＭＳ Ｐゴシック"/>
                <a:sym typeface="Helvetica Light" charset="0"/>
              </a:rPr>
              <a:t>Jupyter</a:t>
            </a:r>
            <a:r>
              <a:rPr lang="en-US" sz="900" b="1" kern="0" dirty="0">
                <a:solidFill>
                  <a:prstClr val="white"/>
                </a:solidFill>
                <a:latin typeface="Calibri" panose="020F0502020204030204" pitchFamily="34" charset="0"/>
                <a:ea typeface="ＭＳ Ｐゴシック"/>
                <a:sym typeface="Helvetica Light" charset="0"/>
              </a:rPr>
              <a:t> Notebook</a:t>
            </a:r>
          </a:p>
        </p:txBody>
      </p:sp>
      <p:cxnSp>
        <p:nvCxnSpPr>
          <p:cNvPr id="261" name="Elbow Connector 260"/>
          <p:cNvCxnSpPr>
            <a:stCxn id="204" idx="3"/>
          </p:cNvCxnSpPr>
          <p:nvPr/>
        </p:nvCxnSpPr>
        <p:spPr>
          <a:xfrm>
            <a:off x="5031310" y="2211834"/>
            <a:ext cx="242045" cy="1588"/>
          </a:xfrm>
          <a:prstGeom prst="bentConnector3">
            <a:avLst>
              <a:gd name="adj1" fmla="val 50000"/>
            </a:avLst>
          </a:prstGeom>
          <a:noFill/>
          <a:ln w="6350" cap="flat" cmpd="sng" algn="ctr">
            <a:solidFill>
              <a:srgbClr val="141414"/>
            </a:solidFill>
            <a:prstDash val="solid"/>
            <a:tailEnd type="triangle"/>
          </a:ln>
          <a:effectLst/>
        </p:spPr>
      </p:cxnSp>
      <p:cxnSp>
        <p:nvCxnSpPr>
          <p:cNvPr id="264" name="Elbow Connector 263"/>
          <p:cNvCxnSpPr/>
          <p:nvPr/>
        </p:nvCxnSpPr>
        <p:spPr>
          <a:xfrm>
            <a:off x="6936310" y="2135634"/>
            <a:ext cx="284506" cy="1588"/>
          </a:xfrm>
          <a:prstGeom prst="bentConnector3">
            <a:avLst>
              <a:gd name="adj1" fmla="val 50000"/>
            </a:avLst>
          </a:prstGeom>
          <a:noFill/>
          <a:ln w="6350" cap="flat" cmpd="sng" algn="ctr">
            <a:solidFill>
              <a:srgbClr val="141414"/>
            </a:solidFill>
            <a:prstDash val="solid"/>
            <a:tailEnd type="triangle"/>
          </a:ln>
          <a:effectLst/>
        </p:spPr>
      </p:cxnSp>
      <p:cxnSp>
        <p:nvCxnSpPr>
          <p:cNvPr id="269" name="Elbow Connector 268"/>
          <p:cNvCxnSpPr/>
          <p:nvPr/>
        </p:nvCxnSpPr>
        <p:spPr>
          <a:xfrm rot="16200000" flipH="1">
            <a:off x="4495799" y="3200399"/>
            <a:ext cx="304802" cy="4"/>
          </a:xfrm>
          <a:prstGeom prst="bentConnector3">
            <a:avLst>
              <a:gd name="adj1" fmla="val 50000"/>
            </a:avLst>
          </a:prstGeom>
          <a:noFill/>
          <a:ln w="6350" cap="flat" cmpd="sng" algn="ctr">
            <a:solidFill>
              <a:srgbClr val="141414"/>
            </a:solidFill>
            <a:prstDash val="solid"/>
            <a:tailEnd type="triangle"/>
          </a:ln>
          <a:effectLst/>
        </p:spPr>
      </p:cxnSp>
      <p:pic>
        <p:nvPicPr>
          <p:cNvPr id="278" name="Picture 23" descr="https://www.devexpress.com/Home/i/superhero/dashboard-icon.png"/>
          <p:cNvPicPr>
            <a:picLocks noChangeAspect="1" noChangeArrowheads="1"/>
          </p:cNvPicPr>
          <p:nvPr/>
        </p:nvPicPr>
        <p:blipFill>
          <a:blip r:embed="rId9" cstate="screen">
            <a:duotone>
              <a:schemeClr val="accent2">
                <a:shade val="45000"/>
                <a:satMod val="135000"/>
              </a:schemeClr>
              <a:prstClr val="white"/>
            </a:duotone>
            <a:extLst>
              <a:ext uri="{28A0092B-C50C-407E-A947-70E740481C1C}">
                <a14:useLocalDpi xmlns="" xmlns:a14="http://schemas.microsoft.com/office/drawing/2010/main"/>
              </a:ext>
            </a:extLst>
          </a:blip>
          <a:srcRect/>
          <a:stretch>
            <a:fillRect/>
          </a:stretch>
        </p:blipFill>
        <p:spPr bwMode="auto">
          <a:xfrm>
            <a:off x="7317310" y="1678434"/>
            <a:ext cx="1219200" cy="990600"/>
          </a:xfrm>
          <a:prstGeom prst="rect">
            <a:avLst/>
          </a:prstGeom>
          <a:noFill/>
          <a:extLst>
            <a:ext uri="{909E8E84-426E-40DD-AFC4-6F175D3DCCD1}">
              <a14:hiddenFill xmlns="" xmlns:a14="http://schemas.microsoft.com/office/drawing/2010/main">
                <a:solidFill>
                  <a:srgbClr val="FFFFFF"/>
                </a:solidFill>
              </a14:hiddenFill>
            </a:ext>
          </a:extLst>
        </p:spPr>
      </p:pic>
      <p:sp>
        <p:nvSpPr>
          <p:cNvPr id="290" name="Rectangle 289"/>
          <p:cNvSpPr/>
          <p:nvPr/>
        </p:nvSpPr>
        <p:spPr>
          <a:xfrm>
            <a:off x="1600200" y="4038600"/>
            <a:ext cx="1295400" cy="1905000"/>
          </a:xfrm>
          <a:prstGeom prst="rect">
            <a:avLst/>
          </a:prstGeom>
          <a:solidFill>
            <a:srgbClr val="00BCF2">
              <a:lumMod val="20000"/>
              <a:lumOff val="80000"/>
            </a:srgbClr>
          </a:solidFill>
          <a:ln w="9525" cap="flat" cmpd="sng" algn="ctr">
            <a:solidFill>
              <a:srgbClr val="00BCF2"/>
            </a:solidFill>
            <a:prstDash val="solid"/>
          </a:ln>
          <a:effectLst/>
        </p:spPr>
        <p:txBody>
          <a:bodyPr rtlCol="0" anchor="b"/>
          <a:lstStyle/>
          <a:p>
            <a:pPr algn="ctr" defTabSz="457178">
              <a:defRPr/>
            </a:pPr>
            <a:endParaRPr lang="en-US" sz="1000" b="1" kern="0" dirty="0">
              <a:solidFill>
                <a:schemeClr val="accent4"/>
              </a:solidFill>
            </a:endParaRPr>
          </a:p>
        </p:txBody>
      </p:sp>
      <p:grpSp>
        <p:nvGrpSpPr>
          <p:cNvPr id="4" name="Group 329"/>
          <p:cNvGrpSpPr/>
          <p:nvPr/>
        </p:nvGrpSpPr>
        <p:grpSpPr>
          <a:xfrm>
            <a:off x="1600200" y="4038600"/>
            <a:ext cx="1295400" cy="2057400"/>
            <a:chOff x="1447800" y="4038600"/>
            <a:chExt cx="1295400" cy="1905000"/>
          </a:xfrm>
        </p:grpSpPr>
        <p:pic>
          <p:nvPicPr>
            <p:cNvPr id="291" name="Picture 2"/>
            <p:cNvPicPr>
              <a:picLocks noChangeAspect="1" noChangeArrowheads="1"/>
            </p:cNvPicPr>
            <p:nvPr/>
          </p:nvPicPr>
          <p:blipFill>
            <a:blip r:embed="rId10" cstate="print"/>
            <a:srcRect l="9370" t="8333" r="39092" b="11458"/>
            <a:stretch>
              <a:fillRect/>
            </a:stretch>
          </p:blipFill>
          <p:spPr bwMode="auto">
            <a:xfrm>
              <a:off x="1447800" y="4343400"/>
              <a:ext cx="1295400" cy="1066800"/>
            </a:xfrm>
            <a:prstGeom prst="rect">
              <a:avLst/>
            </a:prstGeom>
            <a:noFill/>
            <a:ln w="9525">
              <a:noFill/>
              <a:miter lim="800000"/>
              <a:headEnd/>
              <a:tailEnd/>
            </a:ln>
            <a:effectLst/>
          </p:spPr>
        </p:pic>
        <p:sp>
          <p:nvSpPr>
            <p:cNvPr id="292" name="Rounded Rectangle 291"/>
            <p:cNvSpPr/>
            <p:nvPr/>
          </p:nvSpPr>
          <p:spPr>
            <a:xfrm>
              <a:off x="1447800" y="5410200"/>
              <a:ext cx="1295400" cy="533400"/>
            </a:xfrm>
            <a:prstGeom prst="roundRect">
              <a:avLst>
                <a:gd name="adj" fmla="val 0"/>
              </a:avLst>
            </a:prstGeom>
            <a:solidFill>
              <a:schemeClr val="bg1"/>
            </a:solidFill>
            <a:ln w="25400" cap="flat" cmpd="sng" algn="ctr">
              <a:noFill/>
              <a:prstDash val="solid"/>
            </a:ln>
            <a:effectLst/>
          </p:spPr>
          <p:txBody>
            <a:bodyPr lIns="0" tIns="0" rIns="0" bIns="0" rtlCol="0" anchor="ctr"/>
            <a:lstStyle/>
            <a:p>
              <a:pPr marL="228600" indent="-228600" defTabSz="457167">
                <a:defRPr/>
              </a:pPr>
              <a:r>
                <a:rPr lang="en-US" sz="800" b="1" kern="0" dirty="0">
                  <a:solidFill>
                    <a:schemeClr val="tx2">
                      <a:lumMod val="90000"/>
                      <a:lumOff val="10000"/>
                    </a:schemeClr>
                  </a:solidFill>
                  <a:latin typeface="Arial"/>
                </a:rPr>
                <a:t>1.DescriptiveStatistics</a:t>
              </a:r>
            </a:p>
            <a:p>
              <a:pPr marL="228600" indent="-228600" defTabSz="457167">
                <a:defRPr/>
              </a:pPr>
              <a:r>
                <a:rPr lang="en-US" sz="800" b="1" kern="0" dirty="0">
                  <a:solidFill>
                    <a:schemeClr val="tx2">
                      <a:lumMod val="90000"/>
                      <a:lumOff val="10000"/>
                    </a:schemeClr>
                  </a:solidFill>
                  <a:latin typeface="Arial"/>
                </a:rPr>
                <a:t>2. Visual Data Analysis</a:t>
              </a:r>
            </a:p>
            <a:p>
              <a:pPr marL="228600" indent="-228600" defTabSz="457167">
                <a:defRPr/>
              </a:pPr>
              <a:r>
                <a:rPr lang="en-US" sz="800" b="1" kern="0" dirty="0">
                  <a:solidFill>
                    <a:schemeClr val="tx2">
                      <a:lumMod val="90000"/>
                      <a:lumOff val="10000"/>
                    </a:schemeClr>
                  </a:solidFill>
                  <a:latin typeface="Arial"/>
                </a:rPr>
                <a:t>3. Missing value Analysis</a:t>
              </a:r>
            </a:p>
          </p:txBody>
        </p:sp>
        <p:sp>
          <p:nvSpPr>
            <p:cNvPr id="298" name="Rounded Rectangle 297"/>
            <p:cNvSpPr/>
            <p:nvPr/>
          </p:nvSpPr>
          <p:spPr>
            <a:xfrm>
              <a:off x="1447800" y="4038600"/>
              <a:ext cx="1295400" cy="307867"/>
            </a:xfrm>
            <a:prstGeom prst="roundRect">
              <a:avLst>
                <a:gd name="adj" fmla="val 0"/>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Exploratory Data Analysis</a:t>
              </a:r>
            </a:p>
          </p:txBody>
        </p:sp>
      </p:grpSp>
      <p:sp>
        <p:nvSpPr>
          <p:cNvPr id="299" name="Rectangle 298"/>
          <p:cNvSpPr/>
          <p:nvPr/>
        </p:nvSpPr>
        <p:spPr>
          <a:xfrm>
            <a:off x="3048000" y="4343400"/>
            <a:ext cx="1295400" cy="1752600"/>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300" name="Rounded Rectangle 299"/>
          <p:cNvSpPr/>
          <p:nvPr/>
        </p:nvSpPr>
        <p:spPr>
          <a:xfrm>
            <a:off x="3048000" y="4038600"/>
            <a:ext cx="1295400" cy="307867"/>
          </a:xfrm>
          <a:prstGeom prst="roundRect">
            <a:avLst>
              <a:gd name="adj" fmla="val 0"/>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Data Pre-</a:t>
            </a:r>
            <a:r>
              <a:rPr lang="en-US" sz="1051" b="1" kern="0" dirty="0" err="1">
                <a:solidFill>
                  <a:sysClr val="window" lastClr="FFFFFF"/>
                </a:solidFill>
                <a:latin typeface="Arial"/>
              </a:rPr>
              <a:t>processsing</a:t>
            </a:r>
            <a:endParaRPr lang="en-US" sz="1051" b="1" kern="0" dirty="0">
              <a:solidFill>
                <a:sysClr val="window" lastClr="FFFFFF"/>
              </a:solidFill>
              <a:latin typeface="Arial"/>
            </a:endParaRPr>
          </a:p>
        </p:txBody>
      </p:sp>
      <p:pic>
        <p:nvPicPr>
          <p:cNvPr id="301" name="Picture 3"/>
          <p:cNvPicPr>
            <a:picLocks noChangeAspect="1" noChangeArrowheads="1"/>
          </p:cNvPicPr>
          <p:nvPr/>
        </p:nvPicPr>
        <p:blipFill>
          <a:blip r:embed="rId11" cstate="print"/>
          <a:srcRect/>
          <a:stretch>
            <a:fillRect/>
          </a:stretch>
        </p:blipFill>
        <p:spPr bwMode="auto">
          <a:xfrm>
            <a:off x="3048000" y="4343401"/>
            <a:ext cx="1295400" cy="1219199"/>
          </a:xfrm>
          <a:prstGeom prst="rect">
            <a:avLst/>
          </a:prstGeom>
          <a:noFill/>
          <a:ln w="9525">
            <a:noFill/>
            <a:miter lim="800000"/>
            <a:headEnd/>
            <a:tailEnd/>
          </a:ln>
          <a:effectLst/>
        </p:spPr>
      </p:pic>
      <p:cxnSp>
        <p:nvCxnSpPr>
          <p:cNvPr id="304" name="Elbow Connector 303"/>
          <p:cNvCxnSpPr/>
          <p:nvPr/>
        </p:nvCxnSpPr>
        <p:spPr>
          <a:xfrm>
            <a:off x="2895600" y="4953000"/>
            <a:ext cx="152400" cy="1588"/>
          </a:xfrm>
          <a:prstGeom prst="bentConnector3">
            <a:avLst>
              <a:gd name="adj1" fmla="val 50000"/>
            </a:avLst>
          </a:prstGeom>
          <a:noFill/>
          <a:ln w="6350" cap="flat" cmpd="sng" algn="ctr">
            <a:solidFill>
              <a:srgbClr val="141414"/>
            </a:solidFill>
            <a:prstDash val="solid"/>
            <a:tailEnd type="triangle"/>
          </a:ln>
          <a:effectLst/>
        </p:spPr>
      </p:cxnSp>
      <p:sp>
        <p:nvSpPr>
          <p:cNvPr id="308" name="Rounded Rectangle 307"/>
          <p:cNvSpPr/>
          <p:nvPr/>
        </p:nvSpPr>
        <p:spPr>
          <a:xfrm>
            <a:off x="3048000" y="5562600"/>
            <a:ext cx="1295400" cy="533400"/>
          </a:xfrm>
          <a:prstGeom prst="roundRect">
            <a:avLst>
              <a:gd name="adj" fmla="val 0"/>
            </a:avLst>
          </a:prstGeom>
          <a:solidFill>
            <a:schemeClr val="bg1"/>
          </a:solidFill>
          <a:ln w="25400" cap="flat" cmpd="sng" algn="ctr">
            <a:noFill/>
            <a:prstDash val="solid"/>
          </a:ln>
          <a:effectLst/>
        </p:spPr>
        <p:txBody>
          <a:bodyPr lIns="0" tIns="0" rIns="0" bIns="0" rtlCol="0" anchor="ctr"/>
          <a:lstStyle/>
          <a:p>
            <a:pPr marL="228600" indent="-228600" defTabSz="457167">
              <a:defRPr/>
            </a:pPr>
            <a:endParaRPr lang="en-US" sz="800" b="1" kern="0" dirty="0">
              <a:solidFill>
                <a:schemeClr val="tx2">
                  <a:lumMod val="90000"/>
                  <a:lumOff val="10000"/>
                </a:schemeClr>
              </a:solidFill>
              <a:latin typeface="Arial"/>
            </a:endParaRPr>
          </a:p>
          <a:p>
            <a:pPr marL="228600" indent="-228600" defTabSz="457167">
              <a:defRPr/>
            </a:pPr>
            <a:r>
              <a:rPr lang="en-US" sz="800" b="1" kern="0" dirty="0">
                <a:solidFill>
                  <a:schemeClr val="tx2">
                    <a:lumMod val="90000"/>
                    <a:lumOff val="10000"/>
                  </a:schemeClr>
                </a:solidFill>
                <a:latin typeface="Arial"/>
              </a:rPr>
              <a:t>1.Data integration</a:t>
            </a:r>
          </a:p>
          <a:p>
            <a:pPr marL="228600" indent="-228600" defTabSz="457167">
              <a:defRPr/>
            </a:pPr>
            <a:r>
              <a:rPr lang="en-US" sz="800" b="1" kern="0" dirty="0">
                <a:solidFill>
                  <a:schemeClr val="tx2">
                    <a:lumMod val="90000"/>
                    <a:lumOff val="10000"/>
                  </a:schemeClr>
                </a:solidFill>
                <a:latin typeface="Arial"/>
              </a:rPr>
              <a:t>2.Data transformation</a:t>
            </a:r>
          </a:p>
          <a:p>
            <a:pPr marL="228600" indent="-228600" defTabSz="457167">
              <a:defRPr/>
            </a:pPr>
            <a:r>
              <a:rPr lang="en-US" sz="800" b="1" kern="0" dirty="0">
                <a:solidFill>
                  <a:schemeClr val="tx2">
                    <a:lumMod val="90000"/>
                    <a:lumOff val="10000"/>
                  </a:schemeClr>
                </a:solidFill>
                <a:latin typeface="Arial"/>
              </a:rPr>
              <a:t>3. Data reduction</a:t>
            </a:r>
          </a:p>
          <a:p>
            <a:pPr marL="228600" indent="-228600" defTabSz="457167">
              <a:defRPr/>
            </a:pPr>
            <a:r>
              <a:rPr lang="en-US" sz="800" b="1" kern="0" dirty="0">
                <a:solidFill>
                  <a:schemeClr val="tx2">
                    <a:lumMod val="90000"/>
                    <a:lumOff val="10000"/>
                  </a:schemeClr>
                </a:solidFill>
                <a:latin typeface="Arial"/>
              </a:rPr>
              <a:t>4.Data cleaning</a:t>
            </a:r>
          </a:p>
          <a:p>
            <a:pPr marL="228600" indent="-228600" defTabSz="457167">
              <a:defRPr/>
            </a:pPr>
            <a:endParaRPr lang="en-US" sz="800" b="1" kern="0" dirty="0">
              <a:solidFill>
                <a:schemeClr val="tx2">
                  <a:lumMod val="90000"/>
                  <a:lumOff val="10000"/>
                </a:schemeClr>
              </a:solidFill>
              <a:latin typeface="Arial"/>
            </a:endParaRPr>
          </a:p>
        </p:txBody>
      </p:sp>
      <p:pic>
        <p:nvPicPr>
          <p:cNvPr id="309" name="Picture 4"/>
          <p:cNvPicPr>
            <a:picLocks noChangeAspect="1" noChangeArrowheads="1"/>
          </p:cNvPicPr>
          <p:nvPr/>
        </p:nvPicPr>
        <p:blipFill>
          <a:blip r:embed="rId12" cstate="print"/>
          <a:srcRect/>
          <a:stretch>
            <a:fillRect/>
          </a:stretch>
        </p:blipFill>
        <p:spPr bwMode="auto">
          <a:xfrm>
            <a:off x="4953000" y="4419600"/>
            <a:ext cx="762000" cy="533400"/>
          </a:xfrm>
          <a:prstGeom prst="rect">
            <a:avLst/>
          </a:prstGeom>
          <a:noFill/>
          <a:ln w="9525">
            <a:noFill/>
            <a:miter lim="800000"/>
            <a:headEnd/>
            <a:tailEnd/>
          </a:ln>
          <a:effectLst/>
        </p:spPr>
      </p:pic>
      <p:sp>
        <p:nvSpPr>
          <p:cNvPr id="311" name="Rounded Rectangle 310"/>
          <p:cNvSpPr/>
          <p:nvPr/>
        </p:nvSpPr>
        <p:spPr>
          <a:xfrm>
            <a:off x="4724400" y="4038600"/>
            <a:ext cx="2209800"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rPr>
              <a:t>Modeling Layer</a:t>
            </a:r>
          </a:p>
        </p:txBody>
      </p:sp>
      <p:sp>
        <p:nvSpPr>
          <p:cNvPr id="312" name="Rounded Rectangle 311"/>
          <p:cNvSpPr/>
          <p:nvPr/>
        </p:nvSpPr>
        <p:spPr>
          <a:xfrm>
            <a:off x="4953000" y="4953000"/>
            <a:ext cx="762000"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Time Series</a:t>
            </a:r>
          </a:p>
        </p:txBody>
      </p:sp>
      <p:pic>
        <p:nvPicPr>
          <p:cNvPr id="313" name="Picture 5"/>
          <p:cNvPicPr>
            <a:picLocks noChangeAspect="1" noChangeArrowheads="1"/>
          </p:cNvPicPr>
          <p:nvPr/>
        </p:nvPicPr>
        <p:blipFill>
          <a:blip r:embed="rId13" cstate="print"/>
          <a:srcRect/>
          <a:stretch>
            <a:fillRect/>
          </a:stretch>
        </p:blipFill>
        <p:spPr bwMode="auto">
          <a:xfrm>
            <a:off x="5867401" y="4419601"/>
            <a:ext cx="762000" cy="533399"/>
          </a:xfrm>
          <a:prstGeom prst="rect">
            <a:avLst/>
          </a:prstGeom>
          <a:noFill/>
          <a:ln w="9525">
            <a:noFill/>
            <a:miter lim="800000"/>
            <a:headEnd/>
            <a:tailEnd/>
          </a:ln>
          <a:effectLst/>
        </p:spPr>
      </p:pic>
      <p:sp>
        <p:nvSpPr>
          <p:cNvPr id="314" name="Rounded Rectangle 313"/>
          <p:cNvSpPr/>
          <p:nvPr/>
        </p:nvSpPr>
        <p:spPr>
          <a:xfrm>
            <a:off x="5867400" y="4953000"/>
            <a:ext cx="762000"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Linear Regression</a:t>
            </a:r>
          </a:p>
        </p:txBody>
      </p:sp>
      <p:pic>
        <p:nvPicPr>
          <p:cNvPr id="315" name="Picture 6"/>
          <p:cNvPicPr>
            <a:picLocks noChangeAspect="1" noChangeArrowheads="1"/>
          </p:cNvPicPr>
          <p:nvPr/>
        </p:nvPicPr>
        <p:blipFill>
          <a:blip r:embed="rId14" cstate="print"/>
          <a:srcRect/>
          <a:stretch>
            <a:fillRect/>
          </a:stretch>
        </p:blipFill>
        <p:spPr bwMode="auto">
          <a:xfrm>
            <a:off x="5257800" y="5410200"/>
            <a:ext cx="838200" cy="381000"/>
          </a:xfrm>
          <a:prstGeom prst="rect">
            <a:avLst/>
          </a:prstGeom>
          <a:noFill/>
          <a:ln w="9525">
            <a:noFill/>
            <a:miter lim="800000"/>
            <a:headEnd/>
            <a:tailEnd/>
          </a:ln>
          <a:effectLst/>
        </p:spPr>
      </p:pic>
      <p:sp>
        <p:nvSpPr>
          <p:cNvPr id="316" name="Rounded Rectangle 315"/>
          <p:cNvSpPr/>
          <p:nvPr/>
        </p:nvSpPr>
        <p:spPr>
          <a:xfrm>
            <a:off x="5257800" y="5791200"/>
            <a:ext cx="838200" cy="2286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LSTM</a:t>
            </a:r>
          </a:p>
        </p:txBody>
      </p:sp>
      <p:sp>
        <p:nvSpPr>
          <p:cNvPr id="317" name="Rectangle 316"/>
          <p:cNvSpPr/>
          <p:nvPr/>
        </p:nvSpPr>
        <p:spPr bwMode="auto">
          <a:xfrm>
            <a:off x="4724400" y="3962400"/>
            <a:ext cx="2209800" cy="2133600"/>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cxnSp>
        <p:nvCxnSpPr>
          <p:cNvPr id="319" name="Elbow Connector 318"/>
          <p:cNvCxnSpPr/>
          <p:nvPr/>
        </p:nvCxnSpPr>
        <p:spPr>
          <a:xfrm>
            <a:off x="4343400" y="4953000"/>
            <a:ext cx="381000" cy="1588"/>
          </a:xfrm>
          <a:prstGeom prst="bentConnector3">
            <a:avLst>
              <a:gd name="adj1" fmla="val 50000"/>
            </a:avLst>
          </a:prstGeom>
          <a:noFill/>
          <a:ln w="6350" cap="flat" cmpd="sng" algn="ctr">
            <a:solidFill>
              <a:srgbClr val="141414"/>
            </a:solidFill>
            <a:prstDash val="solid"/>
            <a:tailEnd type="triangle"/>
          </a:ln>
          <a:effectLst/>
        </p:spPr>
      </p:cxnSp>
      <p:pic>
        <p:nvPicPr>
          <p:cNvPr id="1029" name="Picture 5"/>
          <p:cNvPicPr>
            <a:picLocks noChangeAspect="1" noChangeArrowheads="1"/>
          </p:cNvPicPr>
          <p:nvPr/>
        </p:nvPicPr>
        <p:blipFill>
          <a:blip r:embed="rId15" cstate="print"/>
          <a:srcRect/>
          <a:stretch>
            <a:fillRect/>
          </a:stretch>
        </p:blipFill>
        <p:spPr bwMode="auto">
          <a:xfrm>
            <a:off x="7239000" y="4343400"/>
            <a:ext cx="1371600" cy="838200"/>
          </a:xfrm>
          <a:prstGeom prst="rect">
            <a:avLst/>
          </a:prstGeom>
          <a:noFill/>
          <a:ln w="9525">
            <a:noFill/>
            <a:miter lim="800000"/>
            <a:headEnd/>
            <a:tailEnd/>
          </a:ln>
          <a:effectLst/>
        </p:spPr>
      </p:pic>
      <p:sp>
        <p:nvSpPr>
          <p:cNvPr id="323" name="Rounded Rectangle 322"/>
          <p:cNvSpPr/>
          <p:nvPr/>
        </p:nvSpPr>
        <p:spPr>
          <a:xfrm>
            <a:off x="7239000" y="4038600"/>
            <a:ext cx="1371600"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Model Optimization</a:t>
            </a:r>
          </a:p>
        </p:txBody>
      </p:sp>
      <p:cxnSp>
        <p:nvCxnSpPr>
          <p:cNvPr id="325" name="Elbow Connector 324"/>
          <p:cNvCxnSpPr/>
          <p:nvPr/>
        </p:nvCxnSpPr>
        <p:spPr>
          <a:xfrm>
            <a:off x="6934200" y="4800600"/>
            <a:ext cx="304800" cy="1588"/>
          </a:xfrm>
          <a:prstGeom prst="bentConnector3">
            <a:avLst>
              <a:gd name="adj1" fmla="val 50000"/>
            </a:avLst>
          </a:prstGeom>
          <a:noFill/>
          <a:ln w="6350" cap="flat" cmpd="sng" algn="ctr">
            <a:solidFill>
              <a:srgbClr val="141414"/>
            </a:solidFill>
            <a:prstDash val="solid"/>
            <a:tailEnd type="triangle"/>
          </a:ln>
          <a:effectLst/>
        </p:spPr>
      </p:cxnSp>
      <p:sp>
        <p:nvSpPr>
          <p:cNvPr id="328" name="Rounded Rectangle 327"/>
          <p:cNvSpPr/>
          <p:nvPr/>
        </p:nvSpPr>
        <p:spPr>
          <a:xfrm>
            <a:off x="7239000" y="5334000"/>
            <a:ext cx="1371600" cy="304800"/>
          </a:xfrm>
          <a:prstGeom prst="roundRect">
            <a:avLst>
              <a:gd name="adj" fmla="val 897"/>
            </a:avLst>
          </a:prstGeom>
          <a:solidFill>
            <a:srgbClr val="0072C6"/>
          </a:solidFill>
          <a:ln w="25400" cap="flat" cmpd="sng" algn="ctr">
            <a:noFill/>
            <a:prstDash val="solid"/>
          </a:ln>
          <a:effectLst/>
        </p:spPr>
        <p:txBody>
          <a:bodyPr lIns="0" tIns="0" rIns="0" bIns="0" rtlCol="0" anchor="ctr"/>
          <a:lstStyle/>
          <a:p>
            <a:pPr algn="ctr" defTabSz="457167">
              <a:defRPr/>
            </a:pPr>
            <a:r>
              <a:rPr lang="en-US" sz="1051" b="1" kern="0" dirty="0">
                <a:solidFill>
                  <a:sysClr val="window" lastClr="FFFFFF"/>
                </a:solidFill>
                <a:latin typeface="Arial"/>
              </a:rPr>
              <a:t>Model Evaluation Metrics</a:t>
            </a:r>
          </a:p>
        </p:txBody>
      </p:sp>
      <p:sp>
        <p:nvSpPr>
          <p:cNvPr id="335" name="Rectangle 334"/>
          <p:cNvSpPr/>
          <p:nvPr/>
        </p:nvSpPr>
        <p:spPr>
          <a:xfrm>
            <a:off x="7239000" y="5638800"/>
            <a:ext cx="1371600" cy="457200"/>
          </a:xfrm>
          <a:prstGeom prst="rect">
            <a:avLst/>
          </a:prstGeom>
          <a:solidFill>
            <a:srgbClr val="00BCF2">
              <a:lumMod val="20000"/>
              <a:lumOff val="80000"/>
            </a:srgbClr>
          </a:solidFill>
          <a:ln w="9525" cap="flat" cmpd="sng" algn="ctr">
            <a:solidFill>
              <a:srgbClr val="00BCF2"/>
            </a:solidFill>
            <a:prstDash val="solid"/>
          </a:ln>
          <a:effectLst/>
        </p:spPr>
        <p:txBody>
          <a:bodyPr rtlCol="0" anchor="ctr"/>
          <a:lstStyle/>
          <a:p>
            <a:pPr algn="ctr" defTabSz="457178">
              <a:defRPr/>
            </a:pPr>
            <a:endParaRPr lang="en-US" sz="1100" kern="0" dirty="0">
              <a:solidFill>
                <a:srgbClr val="FFFFFF"/>
              </a:solidFill>
            </a:endParaRPr>
          </a:p>
        </p:txBody>
      </p:sp>
      <p:sp>
        <p:nvSpPr>
          <p:cNvPr id="336" name="Rectangle 335"/>
          <p:cNvSpPr/>
          <p:nvPr/>
        </p:nvSpPr>
        <p:spPr>
          <a:xfrm>
            <a:off x="7224825" y="5638800"/>
            <a:ext cx="776175" cy="338554"/>
          </a:xfrm>
          <a:prstGeom prst="rect">
            <a:avLst/>
          </a:prstGeom>
          <a:noFill/>
        </p:spPr>
        <p:txBody>
          <a:bodyPr wrap="none" lIns="91440" tIns="45720" rIns="91440" bIns="45720">
            <a:spAutoFit/>
          </a:bodyPr>
          <a:lstStyle/>
          <a:p>
            <a:pPr algn="ctr"/>
            <a:r>
              <a:rPr lang="en-US" sz="1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RMSE</a:t>
            </a:r>
          </a:p>
        </p:txBody>
      </p:sp>
      <p:sp>
        <p:nvSpPr>
          <p:cNvPr id="338" name="Rectangle 337"/>
          <p:cNvSpPr/>
          <p:nvPr/>
        </p:nvSpPr>
        <p:spPr>
          <a:xfrm>
            <a:off x="7605825" y="5833646"/>
            <a:ext cx="776175" cy="338554"/>
          </a:xfrm>
          <a:prstGeom prst="rect">
            <a:avLst/>
          </a:prstGeom>
          <a:noFill/>
        </p:spPr>
        <p:txBody>
          <a:bodyPr wrap="none" lIns="91440" tIns="45720" rIns="91440" bIns="45720">
            <a:spAutoFit/>
          </a:bodyPr>
          <a:lstStyle/>
          <a:p>
            <a:pPr algn="ctr"/>
            <a:r>
              <a:rPr lang="en-US" sz="1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MAPE</a:t>
            </a:r>
          </a:p>
        </p:txBody>
      </p:sp>
      <p:sp>
        <p:nvSpPr>
          <p:cNvPr id="339" name="Rectangle 338"/>
          <p:cNvSpPr/>
          <p:nvPr/>
        </p:nvSpPr>
        <p:spPr>
          <a:xfrm>
            <a:off x="8077200" y="5638800"/>
            <a:ext cx="445955" cy="338554"/>
          </a:xfrm>
          <a:prstGeom prst="rect">
            <a:avLst/>
          </a:prstGeom>
          <a:noFill/>
        </p:spPr>
        <p:txBody>
          <a:bodyPr wrap="none" lIns="91440" tIns="45720" rIns="91440" bIns="45720">
            <a:spAutoFit/>
          </a:bodyPr>
          <a:lstStyle/>
          <a:p>
            <a:pPr algn="ctr"/>
            <a:r>
              <a:rPr lang="en-US" sz="1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R2</a:t>
            </a:r>
          </a:p>
        </p:txBody>
      </p:sp>
      <p:cxnSp>
        <p:nvCxnSpPr>
          <p:cNvPr id="341" name="Elbow Connector 340"/>
          <p:cNvCxnSpPr/>
          <p:nvPr/>
        </p:nvCxnSpPr>
        <p:spPr>
          <a:xfrm rot="5400000">
            <a:off x="7848600" y="5257006"/>
            <a:ext cx="152400" cy="1588"/>
          </a:xfrm>
          <a:prstGeom prst="bentConnector3">
            <a:avLst>
              <a:gd name="adj1" fmla="val 50000"/>
            </a:avLst>
          </a:prstGeom>
          <a:noFill/>
          <a:ln w="6350" cap="flat" cmpd="sng" algn="ctr">
            <a:solidFill>
              <a:srgbClr val="141414"/>
            </a:solidFill>
            <a:prstDash val="solid"/>
            <a:tailEnd type="triangle"/>
          </a:ln>
          <a:effectLst/>
        </p:spPr>
      </p:cxnSp>
      <p:sp>
        <p:nvSpPr>
          <p:cNvPr id="350" name="Rectangle 349"/>
          <p:cNvSpPr/>
          <p:nvPr/>
        </p:nvSpPr>
        <p:spPr bwMode="auto">
          <a:xfrm>
            <a:off x="1447800" y="3810000"/>
            <a:ext cx="7162800" cy="2286000"/>
          </a:xfrm>
          <a:prstGeom prst="rect">
            <a:avLst/>
          </a:prstGeom>
          <a:noFill/>
          <a:ln w="6350" cap="flat" cmpd="sng" algn="ctr">
            <a:solidFill>
              <a:srgbClr val="00B0F0"/>
            </a:solidFill>
            <a:prstDash val="dash"/>
            <a:headEnd type="none" w="med" len="med"/>
            <a:tailEnd type="none" w="med" len="med"/>
          </a:ln>
          <a:effectLst/>
        </p:spPr>
        <p:txBody>
          <a:bodyPr rot="0" spcFirstLastPara="0" vertOverflow="overflow" horzOverflow="overflow" vert="horz" wrap="square" lIns="152360" tIns="121888" rIns="152360" bIns="121888" numCol="1" spcCol="0" rtlCol="0" fromWordArt="0" anchor="t" anchorCtr="0" forceAA="0" compatLnSpc="1">
            <a:prstTxWarp prst="textNoShape">
              <a:avLst/>
            </a:prstTxWarp>
            <a:noAutofit/>
          </a:bodyPr>
          <a:lstStyle/>
          <a:p>
            <a:pPr algn="ctr" defTabSz="776774" fontAlgn="base">
              <a:lnSpc>
                <a:spcPct val="90000"/>
              </a:lnSpc>
              <a:spcBef>
                <a:spcPct val="0"/>
              </a:spcBef>
              <a:spcAft>
                <a:spcPct val="0"/>
              </a:spcAft>
              <a:defRPr/>
            </a:pPr>
            <a:endParaRPr lang="en-US" sz="1500" b="1" kern="0" dirty="0">
              <a:solidFill>
                <a:srgbClr val="23B5E9"/>
              </a:solidFill>
              <a:ea typeface="Segoe UI" pitchFamily="34" charset="0"/>
              <a:cs typeface="Segoe UI" pitchFamily="34" charset="0"/>
            </a:endParaRPr>
          </a:p>
        </p:txBody>
      </p:sp>
      <p:pic>
        <p:nvPicPr>
          <p:cNvPr id="1031" name="Picture 7"/>
          <p:cNvPicPr>
            <a:picLocks noChangeAspect="1" noChangeArrowheads="1"/>
          </p:cNvPicPr>
          <p:nvPr/>
        </p:nvPicPr>
        <p:blipFill>
          <a:blip r:embed="rId16" cstate="print"/>
          <a:srcRect/>
          <a:stretch>
            <a:fillRect/>
          </a:stretch>
        </p:blipFill>
        <p:spPr bwMode="auto">
          <a:xfrm>
            <a:off x="1447800" y="3733800"/>
            <a:ext cx="762001" cy="228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17"/>
          <a:srcRect/>
          <a:stretch>
            <a:fillRect/>
          </a:stretch>
        </p:blipFill>
        <p:spPr bwMode="auto">
          <a:xfrm>
            <a:off x="8001000" y="3733800"/>
            <a:ext cx="609600" cy="228600"/>
          </a:xfrm>
          <a:prstGeom prst="rect">
            <a:avLst/>
          </a:prstGeom>
          <a:noFill/>
          <a:ln w="9525">
            <a:noFill/>
            <a:miter lim="800000"/>
            <a:headEnd/>
            <a:tailEnd/>
          </a:ln>
          <a:effectLst/>
        </p:spPr>
      </p:pic>
      <p:pic>
        <p:nvPicPr>
          <p:cNvPr id="353" name="Picture 4" descr="Image result for spark logo"/>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4648200" y="3733800"/>
            <a:ext cx="533400" cy="2286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58" name="Elbow Connector 357"/>
          <p:cNvCxnSpPr>
            <a:stCxn id="177" idx="3"/>
            <a:endCxn id="113" idx="1"/>
          </p:cNvCxnSpPr>
          <p:nvPr/>
        </p:nvCxnSpPr>
        <p:spPr>
          <a:xfrm flipV="1">
            <a:off x="1066800" y="2058417"/>
            <a:ext cx="381000" cy="1484883"/>
          </a:xfrm>
          <a:prstGeom prst="bentConnector3">
            <a:avLst>
              <a:gd name="adj1" fmla="val 45295"/>
            </a:avLst>
          </a:prstGeom>
          <a:noFill/>
          <a:ln w="6350" cap="flat" cmpd="sng" algn="ctr">
            <a:solidFill>
              <a:srgbClr val="141414"/>
            </a:solidFill>
            <a:prstDash val="solid"/>
            <a:tailEnd type="triangle"/>
          </a:ln>
          <a:effectLst/>
        </p:spPr>
      </p:cxnSp>
    </p:spTree>
    <p:extLst>
      <p:ext uri="{BB962C8B-B14F-4D97-AF65-F5344CB8AC3E}">
        <p14:creationId xmlns="" xmlns:p14="http://schemas.microsoft.com/office/powerpoint/2010/main" val="624643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B0F1F-8005-4F92-92C9-1D000E89C80E}"/>
              </a:ext>
            </a:extLst>
          </p:cNvPr>
          <p:cNvSpPr>
            <a:spLocks noGrp="1"/>
          </p:cNvSpPr>
          <p:nvPr>
            <p:ph type="title"/>
          </p:nvPr>
        </p:nvSpPr>
        <p:spPr/>
        <p:txBody>
          <a:bodyPr/>
          <a:lstStyle/>
          <a:p>
            <a:r>
              <a:rPr lang="en-IN" dirty="0"/>
              <a:t>Exploratory Data Analysis</a:t>
            </a:r>
            <a:endParaRPr lang="en-US" dirty="0"/>
          </a:p>
        </p:txBody>
      </p:sp>
      <p:pic>
        <p:nvPicPr>
          <p:cNvPr id="1027" name="Picture 3"/>
          <p:cNvPicPr>
            <a:picLocks noChangeAspect="1" noChangeArrowheads="1"/>
          </p:cNvPicPr>
          <p:nvPr/>
        </p:nvPicPr>
        <p:blipFill>
          <a:blip r:embed="rId2"/>
          <a:srcRect/>
          <a:stretch>
            <a:fillRect/>
          </a:stretch>
        </p:blipFill>
        <p:spPr bwMode="auto">
          <a:xfrm>
            <a:off x="914400" y="1157603"/>
            <a:ext cx="3505200" cy="2686050"/>
          </a:xfrm>
          <a:prstGeom prst="rect">
            <a:avLst/>
          </a:prstGeom>
          <a:noFill/>
          <a:ln w="9525">
            <a:noFill/>
            <a:miter lim="800000"/>
            <a:headEnd/>
            <a:tailEnd/>
          </a:ln>
          <a:effectLst/>
        </p:spPr>
      </p:pic>
      <p:pic>
        <p:nvPicPr>
          <p:cNvPr id="4" name="Picture 2">
            <a:extLst>
              <a:ext uri="{FF2B5EF4-FFF2-40B4-BE49-F238E27FC236}">
                <a16:creationId xmlns="" xmlns:a16="http://schemas.microsoft.com/office/drawing/2014/main" id="{F5E8CC88-3FB2-4904-BA20-B16551814126}"/>
              </a:ext>
            </a:extLst>
          </p:cNvPr>
          <p:cNvPicPr>
            <a:picLocks noChangeAspect="1" noChangeArrowheads="1"/>
          </p:cNvPicPr>
          <p:nvPr/>
        </p:nvPicPr>
        <p:blipFill>
          <a:blip r:embed="rId3"/>
          <a:srcRect/>
          <a:stretch>
            <a:fillRect/>
          </a:stretch>
        </p:blipFill>
        <p:spPr bwMode="auto">
          <a:xfrm>
            <a:off x="4554415" y="1157602"/>
            <a:ext cx="4132385" cy="2686050"/>
          </a:xfrm>
          <a:prstGeom prst="rect">
            <a:avLst/>
          </a:prstGeom>
          <a:noFill/>
          <a:ln w="9525">
            <a:noFill/>
            <a:miter lim="800000"/>
            <a:headEnd/>
            <a:tailEnd/>
          </a:ln>
          <a:effectLst/>
        </p:spPr>
      </p:pic>
      <p:pic>
        <p:nvPicPr>
          <p:cNvPr id="5" name="Picture 2">
            <a:extLst>
              <a:ext uri="{FF2B5EF4-FFF2-40B4-BE49-F238E27FC236}">
                <a16:creationId xmlns="" xmlns:a16="http://schemas.microsoft.com/office/drawing/2014/main" id="{C3D7ACAD-377E-453B-A26B-C15E9CAD5EA0}"/>
              </a:ext>
            </a:extLst>
          </p:cNvPr>
          <p:cNvPicPr>
            <a:picLocks noChangeAspect="1" noChangeArrowheads="1"/>
          </p:cNvPicPr>
          <p:nvPr/>
        </p:nvPicPr>
        <p:blipFill>
          <a:blip r:embed="rId4"/>
          <a:srcRect/>
          <a:stretch>
            <a:fillRect/>
          </a:stretch>
        </p:blipFill>
        <p:spPr bwMode="auto">
          <a:xfrm>
            <a:off x="914400" y="4038600"/>
            <a:ext cx="3505200" cy="2275284"/>
          </a:xfrm>
          <a:prstGeom prst="rect">
            <a:avLst/>
          </a:prstGeom>
          <a:noFill/>
          <a:ln w="9525">
            <a:noFill/>
            <a:miter lim="800000"/>
            <a:headEnd/>
            <a:tailEnd/>
          </a:ln>
          <a:effectLst/>
        </p:spPr>
      </p:pic>
      <p:pic>
        <p:nvPicPr>
          <p:cNvPr id="6" name="Picture 2">
            <a:extLst>
              <a:ext uri="{FF2B5EF4-FFF2-40B4-BE49-F238E27FC236}">
                <a16:creationId xmlns="" xmlns:a16="http://schemas.microsoft.com/office/drawing/2014/main" id="{17ADD3B4-10C3-41BC-8B94-308A04B2E2C8}"/>
              </a:ext>
            </a:extLst>
          </p:cNvPr>
          <p:cNvPicPr>
            <a:picLocks noChangeAspect="1" noChangeArrowheads="1"/>
          </p:cNvPicPr>
          <p:nvPr/>
        </p:nvPicPr>
        <p:blipFill>
          <a:blip r:embed="rId5"/>
          <a:srcRect/>
          <a:stretch>
            <a:fillRect/>
          </a:stretch>
        </p:blipFill>
        <p:spPr bwMode="auto">
          <a:xfrm>
            <a:off x="4554350" y="3843652"/>
            <a:ext cx="4132385" cy="2470232"/>
          </a:xfrm>
          <a:prstGeom prst="rect">
            <a:avLst/>
          </a:prstGeom>
          <a:noFill/>
          <a:ln w="9525">
            <a:noFill/>
            <a:miter lim="800000"/>
            <a:headEnd/>
            <a:tailEnd/>
          </a:ln>
          <a:effectLst/>
        </p:spPr>
      </p:pic>
    </p:spTree>
    <p:extLst>
      <p:ext uri="{BB962C8B-B14F-4D97-AF65-F5344CB8AC3E}">
        <p14:creationId xmlns="" xmlns:p14="http://schemas.microsoft.com/office/powerpoint/2010/main" val="3594522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B0F1F-8005-4F92-92C9-1D000E89C80E}"/>
              </a:ext>
            </a:extLst>
          </p:cNvPr>
          <p:cNvSpPr>
            <a:spLocks noGrp="1"/>
          </p:cNvSpPr>
          <p:nvPr>
            <p:ph type="title"/>
          </p:nvPr>
        </p:nvSpPr>
        <p:spPr/>
        <p:txBody>
          <a:bodyPr/>
          <a:lstStyle/>
          <a:p>
            <a:r>
              <a:rPr lang="en-IN" dirty="0"/>
              <a:t>Exploratory Data Analysis</a:t>
            </a:r>
            <a:endParaRPr lang="en-US" dirty="0"/>
          </a:p>
        </p:txBody>
      </p:sp>
      <p:pic>
        <p:nvPicPr>
          <p:cNvPr id="5122" name="Picture 2"/>
          <p:cNvPicPr>
            <a:picLocks noChangeAspect="1" noChangeArrowheads="1"/>
          </p:cNvPicPr>
          <p:nvPr/>
        </p:nvPicPr>
        <p:blipFill>
          <a:blip r:embed="rId2"/>
          <a:srcRect/>
          <a:stretch>
            <a:fillRect/>
          </a:stretch>
        </p:blipFill>
        <p:spPr bwMode="auto">
          <a:xfrm>
            <a:off x="609600" y="1295400"/>
            <a:ext cx="4038600" cy="2667000"/>
          </a:xfrm>
          <a:prstGeom prst="rect">
            <a:avLst/>
          </a:prstGeom>
          <a:noFill/>
          <a:ln w="9525">
            <a:noFill/>
            <a:miter lim="800000"/>
            <a:headEnd/>
            <a:tailEnd/>
          </a:ln>
          <a:effectLst/>
        </p:spPr>
      </p:pic>
      <p:pic>
        <p:nvPicPr>
          <p:cNvPr id="4" name="Picture 2">
            <a:extLst>
              <a:ext uri="{FF2B5EF4-FFF2-40B4-BE49-F238E27FC236}">
                <a16:creationId xmlns="" xmlns:a16="http://schemas.microsoft.com/office/drawing/2014/main" id="{87378430-1B13-4BEC-A8F3-3BA678614EF1}"/>
              </a:ext>
            </a:extLst>
          </p:cNvPr>
          <p:cNvPicPr>
            <a:picLocks noChangeAspect="1" noChangeArrowheads="1"/>
          </p:cNvPicPr>
          <p:nvPr/>
        </p:nvPicPr>
        <p:blipFill>
          <a:blip r:embed="rId3"/>
          <a:srcRect/>
          <a:stretch>
            <a:fillRect/>
          </a:stretch>
        </p:blipFill>
        <p:spPr bwMode="auto">
          <a:xfrm>
            <a:off x="4800600" y="1426369"/>
            <a:ext cx="3962400" cy="2840832"/>
          </a:xfrm>
          <a:prstGeom prst="rect">
            <a:avLst/>
          </a:prstGeom>
          <a:noFill/>
          <a:ln w="9525">
            <a:noFill/>
            <a:miter lim="800000"/>
            <a:headEnd/>
            <a:tailEnd/>
          </a:ln>
          <a:effectLst/>
        </p:spPr>
      </p:pic>
      <p:pic>
        <p:nvPicPr>
          <p:cNvPr id="5" name="Picture 2">
            <a:extLst>
              <a:ext uri="{FF2B5EF4-FFF2-40B4-BE49-F238E27FC236}">
                <a16:creationId xmlns="" xmlns:a16="http://schemas.microsoft.com/office/drawing/2014/main" id="{5EE2FAF4-58E8-4619-97ED-D9B0C45172D5}"/>
              </a:ext>
            </a:extLst>
          </p:cNvPr>
          <p:cNvPicPr>
            <a:picLocks noChangeAspect="1" noChangeArrowheads="1"/>
          </p:cNvPicPr>
          <p:nvPr/>
        </p:nvPicPr>
        <p:blipFill>
          <a:blip r:embed="rId4"/>
          <a:srcRect/>
          <a:stretch>
            <a:fillRect/>
          </a:stretch>
        </p:blipFill>
        <p:spPr bwMode="auto">
          <a:xfrm>
            <a:off x="607979" y="4254231"/>
            <a:ext cx="3962400" cy="2156527"/>
          </a:xfrm>
          <a:prstGeom prst="rect">
            <a:avLst/>
          </a:prstGeom>
          <a:noFill/>
          <a:ln w="9525">
            <a:noFill/>
            <a:miter lim="800000"/>
            <a:headEnd/>
            <a:tailEnd/>
          </a:ln>
          <a:effectLst/>
        </p:spPr>
      </p:pic>
      <p:pic>
        <p:nvPicPr>
          <p:cNvPr id="6" name="Picture 2">
            <a:extLst>
              <a:ext uri="{FF2B5EF4-FFF2-40B4-BE49-F238E27FC236}">
                <a16:creationId xmlns="" xmlns:a16="http://schemas.microsoft.com/office/drawing/2014/main" id="{97146EEA-0271-4DE9-93C8-D1E1A7FA9430}"/>
              </a:ext>
            </a:extLst>
          </p:cNvPr>
          <p:cNvPicPr>
            <a:picLocks noChangeAspect="1" noChangeArrowheads="1"/>
          </p:cNvPicPr>
          <p:nvPr/>
        </p:nvPicPr>
        <p:blipFill>
          <a:blip r:embed="rId5"/>
          <a:srcRect/>
          <a:stretch>
            <a:fillRect/>
          </a:stretch>
        </p:blipFill>
        <p:spPr bwMode="auto">
          <a:xfrm>
            <a:off x="4800600" y="4254230"/>
            <a:ext cx="4265561" cy="2451369"/>
          </a:xfrm>
          <a:prstGeom prst="rect">
            <a:avLst/>
          </a:prstGeom>
          <a:noFill/>
          <a:ln w="9525">
            <a:noFill/>
            <a:miter lim="800000"/>
            <a:headEnd/>
            <a:tailEnd/>
          </a:ln>
          <a:effectLst/>
        </p:spPr>
      </p:pic>
    </p:spTree>
    <p:extLst>
      <p:ext uri="{BB962C8B-B14F-4D97-AF65-F5344CB8AC3E}">
        <p14:creationId xmlns="" xmlns:p14="http://schemas.microsoft.com/office/powerpoint/2010/main" val="4071154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B0F1F-8005-4F92-92C9-1D000E89C80E}"/>
              </a:ext>
            </a:extLst>
          </p:cNvPr>
          <p:cNvSpPr>
            <a:spLocks noGrp="1"/>
          </p:cNvSpPr>
          <p:nvPr>
            <p:ph type="title"/>
          </p:nvPr>
        </p:nvSpPr>
        <p:spPr/>
        <p:txBody>
          <a:bodyPr/>
          <a:lstStyle/>
          <a:p>
            <a:r>
              <a:rPr lang="en-IN" dirty="0"/>
              <a:t>Exploratory Data Analysis</a:t>
            </a:r>
            <a:endParaRPr lang="en-US" dirty="0"/>
          </a:p>
        </p:txBody>
      </p:sp>
      <p:pic>
        <p:nvPicPr>
          <p:cNvPr id="9218" name="Picture 2"/>
          <p:cNvPicPr>
            <a:picLocks noChangeAspect="1" noChangeArrowheads="1"/>
          </p:cNvPicPr>
          <p:nvPr/>
        </p:nvPicPr>
        <p:blipFill>
          <a:blip r:embed="rId2"/>
          <a:srcRect/>
          <a:stretch>
            <a:fillRect/>
          </a:stretch>
        </p:blipFill>
        <p:spPr bwMode="auto">
          <a:xfrm>
            <a:off x="381001" y="1219200"/>
            <a:ext cx="4191000" cy="5181600"/>
          </a:xfrm>
          <a:prstGeom prst="rect">
            <a:avLst/>
          </a:prstGeom>
          <a:noFill/>
          <a:ln w="9525">
            <a:noFill/>
            <a:miter lim="800000"/>
            <a:headEnd/>
            <a:tailEnd/>
          </a:ln>
          <a:effectLst/>
        </p:spPr>
      </p:pic>
      <p:pic>
        <p:nvPicPr>
          <p:cNvPr id="4" name="Picture 2">
            <a:extLst>
              <a:ext uri="{FF2B5EF4-FFF2-40B4-BE49-F238E27FC236}">
                <a16:creationId xmlns="" xmlns:a16="http://schemas.microsoft.com/office/drawing/2014/main" id="{B7022637-8A9F-4482-BEA4-CB184749CAD2}"/>
              </a:ext>
            </a:extLst>
          </p:cNvPr>
          <p:cNvPicPr>
            <a:picLocks noChangeAspect="1" noChangeArrowheads="1"/>
          </p:cNvPicPr>
          <p:nvPr/>
        </p:nvPicPr>
        <p:blipFill>
          <a:blip r:embed="rId3"/>
          <a:srcRect/>
          <a:stretch>
            <a:fillRect/>
          </a:stretch>
        </p:blipFill>
        <p:spPr bwMode="auto">
          <a:xfrm>
            <a:off x="4343400" y="1219200"/>
            <a:ext cx="4648200" cy="5181600"/>
          </a:xfrm>
          <a:prstGeom prst="rect">
            <a:avLst/>
          </a:prstGeom>
          <a:noFill/>
          <a:ln w="9525">
            <a:noFill/>
            <a:miter lim="800000"/>
            <a:headEnd/>
            <a:tailEnd/>
          </a:ln>
          <a:effectLst/>
        </p:spPr>
      </p:pic>
    </p:spTree>
    <p:extLst>
      <p:ext uri="{BB962C8B-B14F-4D97-AF65-F5344CB8AC3E}">
        <p14:creationId xmlns="" xmlns:p14="http://schemas.microsoft.com/office/powerpoint/2010/main" val="407115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Arial" pitchFamily="34" charset="0"/>
              <a:buChar char="•"/>
            </a:pPr>
            <a:r>
              <a:rPr lang="en-US" sz="3600" dirty="0">
                <a:solidFill>
                  <a:schemeClr val="tx1"/>
                </a:solidFill>
              </a:rPr>
              <a:t>The key ask in the </a:t>
            </a:r>
            <a:r>
              <a:rPr lang="en-US" sz="3600" dirty="0" err="1">
                <a:solidFill>
                  <a:schemeClr val="tx1"/>
                </a:solidFill>
              </a:rPr>
              <a:t>kaggle</a:t>
            </a:r>
            <a:r>
              <a:rPr lang="en-US" sz="3600" dirty="0">
                <a:solidFill>
                  <a:schemeClr val="tx1"/>
                </a:solidFill>
              </a:rPr>
              <a:t> competition for the data provided is to predict the unit sales on daily basis. The transaction dataset has the unit sales on daily basis for each store outlet of </a:t>
            </a:r>
            <a:r>
              <a:rPr lang="en-US" sz="3600" dirty="0" err="1">
                <a:solidFill>
                  <a:schemeClr val="tx1"/>
                </a:solidFill>
              </a:rPr>
              <a:t>Favourita</a:t>
            </a:r>
            <a:r>
              <a:rPr lang="en-US" sz="3600" dirty="0">
                <a:solidFill>
                  <a:schemeClr val="tx1"/>
                </a:solidFill>
              </a:rPr>
              <a:t> supermarket chain. The salient features of the datasets are provided below.</a:t>
            </a:r>
          </a:p>
          <a:p>
            <a:pPr marL="457200" lvl="0" indent="-457200" algn="l">
              <a:buFont typeface="Arial" pitchFamily="34" charset="0"/>
              <a:buChar char="•"/>
            </a:pPr>
            <a:r>
              <a:rPr lang="en-US" sz="3600" dirty="0">
                <a:solidFill>
                  <a:schemeClr val="tx1"/>
                </a:solidFill>
              </a:rPr>
              <a:t>The team has decided to go with a three pronged approach for the modeling to predict the unit sales.</a:t>
            </a:r>
          </a:p>
          <a:p>
            <a:pPr marL="914400" lvl="1" indent="-457200" algn="l">
              <a:buFont typeface="Arial" pitchFamily="34" charset="0"/>
              <a:buChar char="•"/>
            </a:pPr>
            <a:r>
              <a:rPr lang="en-US" sz="3600" dirty="0">
                <a:solidFill>
                  <a:schemeClr val="tx1"/>
                </a:solidFill>
              </a:rPr>
              <a:t>Time Series Analysis – Use the unit sale alone as dependent variable and predict the time outcome of the same for the future time frame. The following models are tried out. </a:t>
            </a:r>
          </a:p>
          <a:p>
            <a:pPr marL="1257300" lvl="2" indent="-342900" algn="l">
              <a:buFont typeface="Arial" pitchFamily="34" charset="0"/>
              <a:buChar char="•"/>
            </a:pPr>
            <a:r>
              <a:rPr lang="en-US" sz="3600" dirty="0">
                <a:solidFill>
                  <a:schemeClr val="tx1"/>
                </a:solidFill>
              </a:rPr>
              <a:t>ARIMA</a:t>
            </a:r>
          </a:p>
          <a:p>
            <a:pPr marL="1257300" lvl="2" indent="-342900" algn="l">
              <a:buFont typeface="Arial" pitchFamily="34" charset="0"/>
              <a:buChar char="•"/>
            </a:pPr>
            <a:r>
              <a:rPr lang="en-US" sz="3600" dirty="0">
                <a:solidFill>
                  <a:schemeClr val="tx1"/>
                </a:solidFill>
              </a:rPr>
              <a:t>AUTO ARIMA</a:t>
            </a:r>
          </a:p>
          <a:p>
            <a:pPr marL="1257300" lvl="2" indent="-342900" algn="l">
              <a:buFont typeface="Arial" pitchFamily="34" charset="0"/>
              <a:buChar char="•"/>
            </a:pPr>
            <a:r>
              <a:rPr lang="en-US" sz="3600" dirty="0" err="1">
                <a:solidFill>
                  <a:schemeClr val="tx1"/>
                </a:solidFill>
              </a:rPr>
              <a:t>Sulekha</a:t>
            </a:r>
            <a:r>
              <a:rPr lang="en-US" sz="3600" dirty="0">
                <a:solidFill>
                  <a:schemeClr val="tx1"/>
                </a:solidFill>
              </a:rPr>
              <a:t> – </a:t>
            </a:r>
            <a:r>
              <a:rPr lang="en-US" sz="3600" dirty="0" err="1">
                <a:solidFill>
                  <a:schemeClr val="tx1"/>
                </a:solidFill>
              </a:rPr>
              <a:t>Holtwinters</a:t>
            </a:r>
            <a:endParaRPr lang="en-US" sz="3600" dirty="0">
              <a:solidFill>
                <a:schemeClr val="tx1"/>
              </a:solidFill>
            </a:endParaRPr>
          </a:p>
          <a:p>
            <a:pPr marL="1257300" lvl="2" indent="-342900" algn="l">
              <a:buFont typeface="Arial" pitchFamily="34" charset="0"/>
              <a:buChar char="•"/>
            </a:pPr>
            <a:r>
              <a:rPr lang="en-US" sz="3600" dirty="0">
                <a:solidFill>
                  <a:schemeClr val="tx1"/>
                </a:solidFill>
              </a:rPr>
              <a:t>Facebook Prophet</a:t>
            </a:r>
          </a:p>
          <a:p>
            <a:pPr marL="914400" lvl="1" indent="-457200" algn="l">
              <a:buFont typeface="Arial" pitchFamily="34" charset="0"/>
              <a:buChar char="•"/>
            </a:pPr>
            <a:r>
              <a:rPr lang="en-US" sz="3600" dirty="0">
                <a:solidFill>
                  <a:schemeClr val="tx1"/>
                </a:solidFill>
              </a:rPr>
              <a:t>Regression – Use the holiday and oil data along with the train and transactions file and predict the unit sales.</a:t>
            </a:r>
          </a:p>
          <a:p>
            <a:pPr marL="914400" lvl="1" indent="-457200" algn="l">
              <a:buFont typeface="Arial" pitchFamily="34" charset="0"/>
              <a:buChar char="•"/>
            </a:pPr>
            <a:r>
              <a:rPr lang="en-US" sz="3600" dirty="0">
                <a:solidFill>
                  <a:schemeClr val="tx1"/>
                </a:solidFill>
              </a:rPr>
              <a:t>LSTM – Apply Deep Learning algorithm to find out whether the model gives better RMSE and predictions than the previous models.</a:t>
            </a:r>
          </a:p>
          <a:p>
            <a:pPr marL="457200" lvl="0" indent="-457200" algn="l">
              <a:buFont typeface="Arial" pitchFamily="34" charset="0"/>
              <a:buChar char="•"/>
            </a:pPr>
            <a:r>
              <a:rPr lang="en-US" sz="3600" dirty="0">
                <a:solidFill>
                  <a:schemeClr val="tx1"/>
                </a:solidFill>
              </a:rPr>
              <a:t>Based on the model outcome metrics (RMSE) and also the prediction plots, the best model will be chosen and presented.</a:t>
            </a: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Suggested Solution</a:t>
            </a:r>
            <a:endParaRPr lang="en-US" sz="4000" b="1" dirty="0"/>
          </a:p>
        </p:txBody>
      </p:sp>
    </p:spTree>
    <p:extLst>
      <p:ext uri="{BB962C8B-B14F-4D97-AF65-F5344CB8AC3E}">
        <p14:creationId xmlns=""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dirty="0">
                <a:solidFill>
                  <a:schemeClr val="tx1"/>
                </a:solidFill>
              </a:rPr>
              <a:t>We have applied the time series algorithms ARIMA and Auto ARIMA first. ARIMA stands for Auto-Regressive Integrated Moving Averages and it helps to predict unit sales on a future time series </a:t>
            </a:r>
          </a:p>
          <a:p>
            <a:pPr marL="342900" indent="-342900" algn="l">
              <a:buFont typeface="Arial" panose="020B0604020202020204" pitchFamily="34" charset="0"/>
              <a:buChar char="•"/>
            </a:pPr>
            <a:r>
              <a:rPr lang="en-IN" sz="2000" b="1" dirty="0">
                <a:solidFill>
                  <a:schemeClr val="tx1"/>
                </a:solidFill>
              </a:rPr>
              <a:t>ARIMA</a:t>
            </a:r>
          </a:p>
          <a:p>
            <a:pPr marL="800100" lvl="1" indent="-342900" algn="l">
              <a:buFont typeface="Arial" panose="020B0604020202020204" pitchFamily="34" charset="0"/>
              <a:buChar char="•"/>
            </a:pPr>
            <a:r>
              <a:rPr lang="en-US" sz="2000" dirty="0">
                <a:solidFill>
                  <a:schemeClr val="tx1"/>
                </a:solidFill>
              </a:rPr>
              <a:t>The time series with the sale dates and Unit sales from the transaction file was fed to the ARIMA model after initial analysis, with the PDQ values of 5,0,5 and frequency of Daily (D). </a:t>
            </a:r>
          </a:p>
          <a:p>
            <a:pPr marL="800100" lvl="1" indent="-342900" algn="l">
              <a:buFont typeface="Arial" panose="020B0604020202020204" pitchFamily="34" charset="0"/>
              <a:buChar char="•"/>
            </a:pPr>
            <a:r>
              <a:rPr lang="en-IN" sz="2000" dirty="0">
                <a:solidFill>
                  <a:schemeClr val="tx1"/>
                </a:solidFill>
              </a:rPr>
              <a:t>The training was done on 2013-2015 data and the prediction was done for 1 month for Jan 2016. The actuals were compared with the output.</a:t>
            </a:r>
            <a:endParaRPr lang="en-US" sz="2000" dirty="0">
              <a:solidFill>
                <a:schemeClr val="tx1"/>
              </a:solidFill>
            </a:endParaRPr>
          </a:p>
          <a:p>
            <a:pPr marL="800100" lvl="1" indent="-342900" algn="l">
              <a:buFont typeface="Arial" panose="020B0604020202020204" pitchFamily="34" charset="0"/>
              <a:buChar char="•"/>
            </a:pPr>
            <a:endParaRPr lang="en-US" sz="16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Time Series</a:t>
            </a:r>
            <a:endParaRPr lang="en-US" sz="4000" b="1" dirty="0"/>
          </a:p>
        </p:txBody>
      </p:sp>
      <p:pic>
        <p:nvPicPr>
          <p:cNvPr id="7" name="Picture 6">
            <a:extLst>
              <a:ext uri="{FF2B5EF4-FFF2-40B4-BE49-F238E27FC236}">
                <a16:creationId xmlns="" xmlns:a16="http://schemas.microsoft.com/office/drawing/2014/main" id="{09FE016B-5354-4343-B53E-C5CAC8D40ECD}"/>
              </a:ext>
            </a:extLst>
          </p:cNvPr>
          <p:cNvPicPr/>
          <p:nvPr/>
        </p:nvPicPr>
        <p:blipFill>
          <a:blip r:embed="rId2" cstate="print"/>
          <a:srcRect l="16149" t="21823" r="45185" b="10312"/>
          <a:stretch>
            <a:fillRect/>
          </a:stretch>
        </p:blipFill>
        <p:spPr bwMode="auto">
          <a:xfrm>
            <a:off x="685800" y="4038600"/>
            <a:ext cx="4495800" cy="2676282"/>
          </a:xfrm>
          <a:prstGeom prst="rect">
            <a:avLst/>
          </a:prstGeom>
          <a:noFill/>
          <a:ln w="9525">
            <a:noFill/>
            <a:miter lim="800000"/>
            <a:headEnd/>
            <a:tailEnd/>
          </a:ln>
        </p:spPr>
      </p:pic>
      <p:pic>
        <p:nvPicPr>
          <p:cNvPr id="8" name="Picture 7">
            <a:extLst>
              <a:ext uri="{FF2B5EF4-FFF2-40B4-BE49-F238E27FC236}">
                <a16:creationId xmlns="" xmlns:a16="http://schemas.microsoft.com/office/drawing/2014/main" id="{E0252F1B-5790-46A8-85D4-CB923BA0E575}"/>
              </a:ext>
            </a:extLst>
          </p:cNvPr>
          <p:cNvPicPr/>
          <p:nvPr/>
        </p:nvPicPr>
        <p:blipFill>
          <a:blip r:embed="rId3" cstate="print"/>
          <a:srcRect l="10487" t="25420" r="10272" b="12230"/>
          <a:stretch>
            <a:fillRect/>
          </a:stretch>
        </p:blipFill>
        <p:spPr bwMode="auto">
          <a:xfrm>
            <a:off x="5181600" y="4038600"/>
            <a:ext cx="3810000" cy="2242820"/>
          </a:xfrm>
          <a:prstGeom prst="rect">
            <a:avLst/>
          </a:prstGeom>
          <a:noFill/>
          <a:ln w="9525">
            <a:noFill/>
            <a:miter lim="800000"/>
            <a:headEnd/>
            <a:tailEnd/>
          </a:ln>
        </p:spPr>
      </p:pic>
    </p:spTree>
    <p:extLst>
      <p:ext uri="{BB962C8B-B14F-4D97-AF65-F5344CB8AC3E}">
        <p14:creationId xmlns="" xmlns:p14="http://schemas.microsoft.com/office/powerpoint/2010/main" val="65165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000" b="1" dirty="0">
                <a:solidFill>
                  <a:schemeClr val="tx1"/>
                </a:solidFill>
              </a:rPr>
              <a:t>AUTO-ARIMA</a:t>
            </a:r>
          </a:p>
          <a:p>
            <a:pPr marL="457200" lvl="0" indent="-457200" algn="l">
              <a:lnSpc>
                <a:spcPct val="80000"/>
              </a:lnSpc>
              <a:buFont typeface="Arial" pitchFamily="34" charset="0"/>
              <a:buChar char="•"/>
            </a:pPr>
            <a:r>
              <a:rPr lang="en-US" sz="2000" dirty="0">
                <a:solidFill>
                  <a:schemeClr val="tx1"/>
                </a:solidFill>
              </a:rPr>
              <a:t>There are a couple of issues with the ARIMA we faced. It required the trial runs for various PDQ parameters and it is a time consuming process to execute.</a:t>
            </a:r>
          </a:p>
          <a:p>
            <a:pPr marL="457200" indent="-457200" algn="l">
              <a:lnSpc>
                <a:spcPct val="80000"/>
              </a:lnSpc>
              <a:buFont typeface="Arial" pitchFamily="34" charset="0"/>
              <a:buChar char="•"/>
            </a:pPr>
            <a:r>
              <a:rPr lang="en-US" sz="2000" dirty="0">
                <a:solidFill>
                  <a:schemeClr val="tx1"/>
                </a:solidFill>
              </a:rPr>
              <a:t>Also, the grid search CV implementation is kind of difficult with the lab environment as there is a timeout issue.</a:t>
            </a:r>
          </a:p>
          <a:p>
            <a:pPr marL="457200" indent="-457200" algn="l">
              <a:lnSpc>
                <a:spcPct val="80000"/>
              </a:lnSpc>
              <a:buFont typeface="Arial" pitchFamily="34" charset="0"/>
              <a:buChar char="•"/>
            </a:pPr>
            <a:r>
              <a:rPr lang="en-US" sz="2000" dirty="0">
                <a:solidFill>
                  <a:schemeClr val="tx1"/>
                </a:solidFill>
              </a:rPr>
              <a:t>Hence Auto ARIMA was tried out and the output of prediction was not the best compared to ARIMA but the RMSE was better than the previous models.</a:t>
            </a:r>
          </a:p>
          <a:p>
            <a:pPr marL="800100" lvl="1" indent="-342900" algn="l">
              <a:buFont typeface="Arial" panose="020B0604020202020204" pitchFamily="34" charset="0"/>
              <a:buChar char="•"/>
            </a:pPr>
            <a:endParaRPr lang="en-US" sz="16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Time Series</a:t>
            </a:r>
            <a:endParaRPr lang="en-US" sz="4000" b="1" dirty="0"/>
          </a:p>
        </p:txBody>
      </p:sp>
      <p:pic>
        <p:nvPicPr>
          <p:cNvPr id="9" name="Picture 8">
            <a:extLst>
              <a:ext uri="{FF2B5EF4-FFF2-40B4-BE49-F238E27FC236}">
                <a16:creationId xmlns="" xmlns:a16="http://schemas.microsoft.com/office/drawing/2014/main" id="{472000AE-6127-4872-8B48-D19705C6AF66}"/>
              </a:ext>
            </a:extLst>
          </p:cNvPr>
          <p:cNvPicPr/>
          <p:nvPr/>
        </p:nvPicPr>
        <p:blipFill>
          <a:blip r:embed="rId2" cstate="print"/>
          <a:srcRect l="16014" t="23981" r="16317" b="30190"/>
          <a:stretch>
            <a:fillRect/>
          </a:stretch>
        </p:blipFill>
        <p:spPr bwMode="auto">
          <a:xfrm>
            <a:off x="454231" y="3505200"/>
            <a:ext cx="4498769" cy="2819399"/>
          </a:xfrm>
          <a:prstGeom prst="rect">
            <a:avLst/>
          </a:prstGeom>
          <a:noFill/>
          <a:ln w="9525">
            <a:noFill/>
            <a:miter lim="800000"/>
            <a:headEnd/>
            <a:tailEnd/>
          </a:ln>
        </p:spPr>
      </p:pic>
      <p:pic>
        <p:nvPicPr>
          <p:cNvPr id="10" name="Picture 9">
            <a:extLst>
              <a:ext uri="{FF2B5EF4-FFF2-40B4-BE49-F238E27FC236}">
                <a16:creationId xmlns="" xmlns:a16="http://schemas.microsoft.com/office/drawing/2014/main" id="{024B536B-5E60-42EB-892C-E74B2EADBFC0}"/>
              </a:ext>
            </a:extLst>
          </p:cNvPr>
          <p:cNvPicPr/>
          <p:nvPr/>
        </p:nvPicPr>
        <p:blipFill>
          <a:blip r:embed="rId3" cstate="print"/>
          <a:srcRect l="15475" t="30935" r="9017" b="17227"/>
          <a:stretch>
            <a:fillRect/>
          </a:stretch>
        </p:blipFill>
        <p:spPr bwMode="auto">
          <a:xfrm>
            <a:off x="4928681" y="3505200"/>
            <a:ext cx="3986719" cy="2575228"/>
          </a:xfrm>
          <a:prstGeom prst="rect">
            <a:avLst/>
          </a:prstGeom>
          <a:noFill/>
          <a:ln w="9525">
            <a:noFill/>
            <a:miter lim="800000"/>
            <a:headEnd/>
            <a:tailEnd/>
          </a:ln>
        </p:spPr>
      </p:pic>
    </p:spTree>
    <p:extLst>
      <p:ext uri="{BB962C8B-B14F-4D97-AF65-F5344CB8AC3E}">
        <p14:creationId xmlns="" xmlns:p14="http://schemas.microsoft.com/office/powerpoint/2010/main" val="96516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000" b="1" dirty="0" err="1">
                <a:solidFill>
                  <a:schemeClr val="tx1"/>
                </a:solidFill>
              </a:rPr>
              <a:t>Sulekha-Holtwinters</a:t>
            </a:r>
            <a:endParaRPr lang="en-IN" sz="2000" b="1" dirty="0">
              <a:solidFill>
                <a:schemeClr val="tx1"/>
              </a:solidFill>
            </a:endParaRPr>
          </a:p>
          <a:p>
            <a:pPr marL="342900" lvl="0" indent="-342900" algn="l">
              <a:lnSpc>
                <a:spcPct val="80000"/>
              </a:lnSpc>
              <a:buFont typeface="Arial" panose="020B0604020202020204" pitchFamily="34" charset="0"/>
              <a:buChar char="•"/>
            </a:pPr>
            <a:r>
              <a:rPr lang="en-US" sz="2000" dirty="0">
                <a:solidFill>
                  <a:schemeClr val="tx1"/>
                </a:solidFill>
              </a:rPr>
              <a:t>The next model tried was </a:t>
            </a:r>
            <a:r>
              <a:rPr lang="en-US" sz="2000" dirty="0" err="1">
                <a:solidFill>
                  <a:schemeClr val="tx1"/>
                </a:solidFill>
              </a:rPr>
              <a:t>Holtwinters</a:t>
            </a:r>
            <a:r>
              <a:rPr lang="en-US" sz="2000" dirty="0">
                <a:solidFill>
                  <a:schemeClr val="tx1"/>
                </a:solidFill>
              </a:rPr>
              <a:t> implementation (</a:t>
            </a:r>
            <a:r>
              <a:rPr lang="en-US" sz="2000" dirty="0" err="1">
                <a:solidFill>
                  <a:schemeClr val="tx1"/>
                </a:solidFill>
              </a:rPr>
              <a:t>Sulekha-Holtwinters</a:t>
            </a:r>
            <a:r>
              <a:rPr lang="en-US" sz="2000" dirty="0">
                <a:solidFill>
                  <a:schemeClr val="tx1"/>
                </a:solidFill>
              </a:rPr>
              <a:t>).</a:t>
            </a:r>
          </a:p>
          <a:p>
            <a:pPr marL="342900" indent="-342900" algn="l">
              <a:lnSpc>
                <a:spcPct val="80000"/>
              </a:lnSpc>
              <a:buFont typeface="Arial" panose="020B0604020202020204" pitchFamily="34" charset="0"/>
              <a:buChar char="•"/>
            </a:pPr>
            <a:r>
              <a:rPr lang="en-US" sz="2000" dirty="0">
                <a:solidFill>
                  <a:schemeClr val="tx1"/>
                </a:solidFill>
              </a:rPr>
              <a:t>The prediction is done by using the </a:t>
            </a:r>
            <a:r>
              <a:rPr lang="en-US" sz="2000" dirty="0" err="1">
                <a:solidFill>
                  <a:schemeClr val="tx1"/>
                </a:solidFill>
              </a:rPr>
              <a:t>holtwinters.additive</a:t>
            </a:r>
            <a:r>
              <a:rPr lang="en-US" sz="2000" dirty="0">
                <a:solidFill>
                  <a:schemeClr val="tx1"/>
                </a:solidFill>
              </a:rPr>
              <a:t> function. The best fit parameters are found out using </a:t>
            </a:r>
            <a:r>
              <a:rPr lang="en-US" sz="2000" dirty="0" err="1">
                <a:solidFill>
                  <a:schemeClr val="tx1"/>
                </a:solidFill>
              </a:rPr>
              <a:t>BestFit_Additive</a:t>
            </a:r>
            <a:r>
              <a:rPr lang="en-US" sz="2000" dirty="0">
                <a:solidFill>
                  <a:schemeClr val="tx1"/>
                </a:solidFill>
              </a:rPr>
              <a:t>() function available along with the model. Again, 31 days of prediction is expected out of the below.</a:t>
            </a:r>
          </a:p>
          <a:p>
            <a:pPr marL="342900" indent="-342900" algn="l">
              <a:lnSpc>
                <a:spcPct val="80000"/>
              </a:lnSpc>
              <a:buFont typeface="Arial" panose="020B0604020202020204" pitchFamily="34" charset="0"/>
              <a:buChar char="•"/>
            </a:pPr>
            <a:r>
              <a:rPr lang="en-US" sz="2000" dirty="0">
                <a:solidFill>
                  <a:schemeClr val="tx1"/>
                </a:solidFill>
              </a:rPr>
              <a:t>The output seems to be better than that of the AUTO ARIMA, there are some closer match between the predicted and actuals. The RMSE of Predict Vs Actuals is also at the lowest than that of AUTO ARIMA and ARIMA models.</a:t>
            </a:r>
          </a:p>
          <a:p>
            <a:pPr marL="342900" indent="-342900" algn="l">
              <a:lnSpc>
                <a:spcPct val="80000"/>
              </a:lnSpc>
              <a:buFont typeface="Arial" panose="020B0604020202020204" pitchFamily="34" charset="0"/>
              <a:buChar char="•"/>
            </a:pPr>
            <a:endParaRPr lang="en-US" sz="2000" dirty="0">
              <a:solidFill>
                <a:schemeClr val="tx1"/>
              </a:solidFill>
            </a:endParaRPr>
          </a:p>
          <a:p>
            <a:pPr marL="342900" lvl="0" indent="-342900" algn="l">
              <a:lnSpc>
                <a:spcPct val="80000"/>
              </a:lnSpc>
              <a:buFont typeface="Arial" panose="020B0604020202020204" pitchFamily="34" charset="0"/>
              <a:buChar char="•"/>
            </a:pPr>
            <a:endParaRPr lang="en-US" sz="20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Time Series</a:t>
            </a:r>
            <a:endParaRPr lang="en-US" sz="4000" b="1" dirty="0"/>
          </a:p>
        </p:txBody>
      </p:sp>
      <p:pic>
        <p:nvPicPr>
          <p:cNvPr id="8" name="Picture 7">
            <a:extLst>
              <a:ext uri="{FF2B5EF4-FFF2-40B4-BE49-F238E27FC236}">
                <a16:creationId xmlns="" xmlns:a16="http://schemas.microsoft.com/office/drawing/2014/main" id="{07D6667C-A6C6-4B96-AAF8-E6F47B0E5E48}"/>
              </a:ext>
            </a:extLst>
          </p:cNvPr>
          <p:cNvPicPr/>
          <p:nvPr/>
        </p:nvPicPr>
        <p:blipFill>
          <a:blip r:embed="rId2" cstate="print"/>
          <a:srcRect l="15610" t="29017" r="12541" b="13166"/>
          <a:stretch>
            <a:fillRect/>
          </a:stretch>
        </p:blipFill>
        <p:spPr bwMode="auto">
          <a:xfrm>
            <a:off x="762000" y="3276601"/>
            <a:ext cx="7952342" cy="3124200"/>
          </a:xfrm>
          <a:prstGeom prst="rect">
            <a:avLst/>
          </a:prstGeom>
          <a:noFill/>
          <a:ln w="9525">
            <a:noFill/>
            <a:miter lim="800000"/>
            <a:headEnd/>
            <a:tailEnd/>
          </a:ln>
        </p:spPr>
      </p:pic>
    </p:spTree>
    <p:extLst>
      <p:ext uri="{BB962C8B-B14F-4D97-AF65-F5344CB8AC3E}">
        <p14:creationId xmlns="" xmlns:p14="http://schemas.microsoft.com/office/powerpoint/2010/main" val="2748915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000" b="1" dirty="0">
                <a:solidFill>
                  <a:schemeClr val="tx1"/>
                </a:solidFill>
              </a:rPr>
              <a:t>Facebook Prophet</a:t>
            </a:r>
          </a:p>
          <a:p>
            <a:pPr marL="457200" lvl="0" indent="-457200" algn="l">
              <a:lnSpc>
                <a:spcPct val="80000"/>
              </a:lnSpc>
              <a:buFont typeface="Arial" pitchFamily="34" charset="0"/>
              <a:buChar char="•"/>
            </a:pPr>
            <a:r>
              <a:rPr lang="en-US" sz="2000" dirty="0">
                <a:solidFill>
                  <a:schemeClr val="tx1"/>
                </a:solidFill>
              </a:rPr>
              <a:t>Facebook Research team has provided a tool for producing high quality forecasts for time series data that has multiple seasonality with linear or non-linear growth.</a:t>
            </a:r>
          </a:p>
          <a:p>
            <a:pPr marL="457200" indent="-457200" algn="l">
              <a:lnSpc>
                <a:spcPct val="80000"/>
              </a:lnSpc>
              <a:buFont typeface="Arial" pitchFamily="34" charset="0"/>
              <a:buChar char="•"/>
            </a:pPr>
            <a:r>
              <a:rPr lang="en-US" sz="2000" dirty="0">
                <a:solidFill>
                  <a:schemeClr val="tx1"/>
                </a:solidFill>
              </a:rPr>
              <a:t>Prophet was tried with the time series data we have to predict the unit sales.</a:t>
            </a:r>
          </a:p>
          <a:p>
            <a:pPr marL="457200" indent="-457200" algn="l">
              <a:lnSpc>
                <a:spcPct val="80000"/>
              </a:lnSpc>
              <a:buFont typeface="Arial" pitchFamily="34" charset="0"/>
              <a:buChar char="•"/>
            </a:pPr>
            <a:r>
              <a:rPr lang="en-US" sz="2000" dirty="0">
                <a:solidFill>
                  <a:schemeClr val="tx1"/>
                </a:solidFill>
              </a:rPr>
              <a:t>A future </a:t>
            </a:r>
            <a:r>
              <a:rPr lang="en-US" sz="2000" dirty="0" err="1">
                <a:solidFill>
                  <a:schemeClr val="tx1"/>
                </a:solidFill>
              </a:rPr>
              <a:t>dataframe</a:t>
            </a:r>
            <a:r>
              <a:rPr lang="en-US" sz="2000" dirty="0">
                <a:solidFill>
                  <a:schemeClr val="tx1"/>
                </a:solidFill>
              </a:rPr>
              <a:t> of 31 days has been created and the log time series is provided for predicting the actual. </a:t>
            </a:r>
          </a:p>
          <a:p>
            <a:pPr marL="457200" indent="-457200" algn="l">
              <a:lnSpc>
                <a:spcPct val="80000"/>
              </a:lnSpc>
              <a:buFont typeface="Arial" pitchFamily="34" charset="0"/>
              <a:buChar char="•"/>
            </a:pPr>
            <a:r>
              <a:rPr lang="en-US" sz="2000" dirty="0">
                <a:solidFill>
                  <a:schemeClr val="tx1"/>
                </a:solidFill>
              </a:rPr>
              <a:t>The RMSE for the Actual Vs Prediction is 342, which is the lowest of all the models.</a:t>
            </a:r>
          </a:p>
          <a:p>
            <a:pPr marL="457200" indent="-457200" algn="l">
              <a:lnSpc>
                <a:spcPct val="80000"/>
              </a:lnSpc>
              <a:buFont typeface="Arial" pitchFamily="34" charset="0"/>
              <a:buChar char="•"/>
            </a:pPr>
            <a:r>
              <a:rPr lang="en-US" altLang="en-US" sz="2000" dirty="0">
                <a:solidFill>
                  <a:schemeClr val="tx1"/>
                </a:solidFill>
              </a:rPr>
              <a:t>The graph of Actual Vs Prediction for Jan 2016 data from prophet has been the best among all other time series models.</a:t>
            </a:r>
          </a:p>
          <a:p>
            <a:pPr marL="457200" indent="-457200" algn="l">
              <a:lnSpc>
                <a:spcPct val="80000"/>
              </a:lnSpc>
              <a:buFont typeface="Arial" pitchFamily="34" charset="0"/>
              <a:buChar char="•"/>
            </a:pPr>
            <a:endParaRPr lang="en-US" sz="2000" dirty="0">
              <a:solidFill>
                <a:schemeClr val="tx1"/>
              </a:solidFill>
            </a:endParaRPr>
          </a:p>
          <a:p>
            <a:pPr marL="800100" lvl="1" indent="-342900" algn="l">
              <a:buFont typeface="Arial" panose="020B0604020202020204" pitchFamily="34" charset="0"/>
              <a:buChar char="•"/>
            </a:pPr>
            <a:endParaRPr lang="en-US" sz="16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Time Series</a:t>
            </a:r>
            <a:endParaRPr lang="en-US" sz="4000" b="1" dirty="0"/>
          </a:p>
        </p:txBody>
      </p:sp>
      <p:pic>
        <p:nvPicPr>
          <p:cNvPr id="1025" name="Picture 43">
            <a:extLst>
              <a:ext uri="{FF2B5EF4-FFF2-40B4-BE49-F238E27FC236}">
                <a16:creationId xmlns="" xmlns:a16="http://schemas.microsoft.com/office/drawing/2014/main" id="{322A5BF8-F3CB-4AD1-BFB7-97C54E4B02D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l="15610" t="34772" r="17126" b="15326"/>
          <a:stretch>
            <a:fillRect/>
          </a:stretch>
        </p:blipFill>
        <p:spPr bwMode="auto">
          <a:xfrm>
            <a:off x="1066800" y="4495800"/>
            <a:ext cx="7647542" cy="19020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9846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
        <p:nvSpPr>
          <p:cNvPr id="7" name="Rectangle 6"/>
          <p:cNvSpPr/>
          <p:nvPr/>
        </p:nvSpPr>
        <p:spPr>
          <a:xfrm>
            <a:off x="3581400" y="9906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Grocery store</a:t>
            </a:r>
            <a:r>
              <a:rPr lang="en-US" dirty="0"/>
              <a:t>:</a:t>
            </a:r>
          </a:p>
          <a:p>
            <a:pPr algn="ctr"/>
            <a:r>
              <a:rPr lang="en-US" dirty="0"/>
              <a:t>Perishable items</a:t>
            </a:r>
          </a:p>
          <a:p>
            <a:pPr algn="ctr"/>
            <a:r>
              <a:rPr lang="en-US" dirty="0"/>
              <a:t>Non-perishable items</a:t>
            </a:r>
          </a:p>
        </p:txBody>
      </p:sp>
      <p:sp>
        <p:nvSpPr>
          <p:cNvPr id="8" name="Rectangle 7"/>
          <p:cNvSpPr/>
          <p:nvPr/>
        </p:nvSpPr>
        <p:spPr>
          <a:xfrm>
            <a:off x="7467600" y="1066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cxnSp>
        <p:nvCxnSpPr>
          <p:cNvPr id="10" name="Straight Arrow Connector 9"/>
          <p:cNvCxnSpPr>
            <a:endCxn id="8" idx="1"/>
          </p:cNvCxnSpPr>
          <p:nvPr/>
        </p:nvCxnSpPr>
        <p:spPr>
          <a:xfrm>
            <a:off x="6172200" y="15240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7000" y="1143000"/>
            <a:ext cx="685800" cy="369332"/>
          </a:xfrm>
          <a:prstGeom prst="rect">
            <a:avLst/>
          </a:prstGeom>
          <a:noFill/>
        </p:spPr>
        <p:txBody>
          <a:bodyPr wrap="square" rtlCol="0">
            <a:spAutoFit/>
          </a:bodyPr>
          <a:lstStyle/>
          <a:p>
            <a:r>
              <a:rPr lang="en-US" dirty="0"/>
              <a:t>Sales</a:t>
            </a:r>
          </a:p>
        </p:txBody>
      </p:sp>
      <p:sp>
        <p:nvSpPr>
          <p:cNvPr id="13" name="Rectangle 12"/>
          <p:cNvSpPr/>
          <p:nvPr/>
        </p:nvSpPr>
        <p:spPr>
          <a:xfrm>
            <a:off x="762000" y="1066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Suppliers</a:t>
            </a:r>
          </a:p>
        </p:txBody>
      </p:sp>
      <p:cxnSp>
        <p:nvCxnSpPr>
          <p:cNvPr id="14" name="Straight Arrow Connector 13"/>
          <p:cNvCxnSpPr>
            <a:stCxn id="13" idx="3"/>
          </p:cNvCxnSpPr>
          <p:nvPr/>
        </p:nvCxnSpPr>
        <p:spPr>
          <a:xfrm>
            <a:off x="1981200" y="15240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33600" y="1143000"/>
            <a:ext cx="1295400" cy="369332"/>
          </a:xfrm>
          <a:prstGeom prst="rect">
            <a:avLst/>
          </a:prstGeom>
          <a:noFill/>
        </p:spPr>
        <p:txBody>
          <a:bodyPr wrap="square" rtlCol="0">
            <a:spAutoFit/>
          </a:bodyPr>
          <a:lstStyle/>
          <a:p>
            <a:r>
              <a:rPr lang="en-US" dirty="0"/>
              <a:t>Purchasing</a:t>
            </a:r>
          </a:p>
        </p:txBody>
      </p:sp>
      <p:sp>
        <p:nvSpPr>
          <p:cNvPr id="17" name="Rectangle 16"/>
          <p:cNvSpPr/>
          <p:nvPr/>
        </p:nvSpPr>
        <p:spPr>
          <a:xfrm>
            <a:off x="3581400" y="2590800"/>
            <a:ext cx="259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 Sales</a:t>
            </a:r>
          </a:p>
        </p:txBody>
      </p:sp>
      <p:cxnSp>
        <p:nvCxnSpPr>
          <p:cNvPr id="19" name="Elbow Connector 18"/>
          <p:cNvCxnSpPr/>
          <p:nvPr/>
        </p:nvCxnSpPr>
        <p:spPr>
          <a:xfrm rot="5400000">
            <a:off x="5753100" y="2019300"/>
            <a:ext cx="1676400" cy="685800"/>
          </a:xfrm>
          <a:prstGeom prst="bentConnector3">
            <a:avLst>
              <a:gd name="adj1" fmla="val 1014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1"/>
          </p:cNvCxnSpPr>
          <p:nvPr/>
        </p:nvCxnSpPr>
        <p:spPr>
          <a:xfrm rot="10800000">
            <a:off x="2667000" y="1600200"/>
            <a:ext cx="914400" cy="144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52600" y="3059668"/>
            <a:ext cx="1864421" cy="369332"/>
          </a:xfrm>
          <a:prstGeom prst="rect">
            <a:avLst/>
          </a:prstGeom>
          <a:noFill/>
        </p:spPr>
        <p:txBody>
          <a:bodyPr wrap="none" rtlCol="0">
            <a:spAutoFit/>
          </a:bodyPr>
          <a:lstStyle/>
          <a:p>
            <a:r>
              <a:rPr lang="en-US" dirty="0"/>
              <a:t>Purchase decision</a:t>
            </a:r>
          </a:p>
        </p:txBody>
      </p:sp>
      <p:sp>
        <p:nvSpPr>
          <p:cNvPr id="29" name="TextBox 28"/>
          <p:cNvSpPr txBox="1"/>
          <p:nvPr/>
        </p:nvSpPr>
        <p:spPr>
          <a:xfrm>
            <a:off x="381000" y="3962400"/>
            <a:ext cx="3733800" cy="1477328"/>
          </a:xfrm>
          <a:prstGeom prst="rect">
            <a:avLst/>
          </a:prstGeom>
          <a:noFill/>
        </p:spPr>
        <p:txBody>
          <a:bodyPr wrap="square" rtlCol="0">
            <a:spAutoFit/>
          </a:bodyPr>
          <a:lstStyle/>
          <a:p>
            <a:r>
              <a:rPr lang="en-US" b="1" u="sng" dirty="0"/>
              <a:t>Over prediction</a:t>
            </a:r>
            <a:r>
              <a:rPr lang="en-US" dirty="0"/>
              <a:t>:</a:t>
            </a:r>
          </a:p>
          <a:p>
            <a:pPr marL="285750" indent="-285750">
              <a:buFont typeface="Wingdings" panose="05000000000000000000" pitchFamily="2" charset="2"/>
              <a:buChar char="v"/>
            </a:pPr>
            <a:r>
              <a:rPr lang="en-US" dirty="0"/>
              <a:t>Over stock leading to less space for selling items</a:t>
            </a:r>
          </a:p>
          <a:p>
            <a:pPr marL="285750" indent="-285750">
              <a:buFont typeface="Wingdings" panose="05000000000000000000" pitchFamily="2" charset="2"/>
              <a:buChar char="v"/>
            </a:pPr>
            <a:r>
              <a:rPr lang="en-US" dirty="0"/>
              <a:t>Perishable goods resulting in losses</a:t>
            </a:r>
          </a:p>
        </p:txBody>
      </p:sp>
      <p:sp>
        <p:nvSpPr>
          <p:cNvPr id="32" name="TextBox 31"/>
          <p:cNvSpPr txBox="1"/>
          <p:nvPr/>
        </p:nvSpPr>
        <p:spPr>
          <a:xfrm>
            <a:off x="5029200" y="3962400"/>
            <a:ext cx="3429000" cy="1477328"/>
          </a:xfrm>
          <a:prstGeom prst="rect">
            <a:avLst/>
          </a:prstGeom>
          <a:noFill/>
        </p:spPr>
        <p:txBody>
          <a:bodyPr wrap="square" rtlCol="0">
            <a:spAutoFit/>
          </a:bodyPr>
          <a:lstStyle/>
          <a:p>
            <a:r>
              <a:rPr lang="en-US" b="1" u="sng" dirty="0"/>
              <a:t>Under prediction</a:t>
            </a:r>
            <a:r>
              <a:rPr lang="en-US" dirty="0"/>
              <a:t>:</a:t>
            </a:r>
          </a:p>
          <a:p>
            <a:pPr marL="285750" indent="-285750">
              <a:buFont typeface="Wingdings" panose="05000000000000000000" pitchFamily="2" charset="2"/>
              <a:buChar char="v"/>
            </a:pPr>
            <a:r>
              <a:rPr lang="en-US" dirty="0"/>
              <a:t>Popular items quickly sell out leading to opportunity loss leading to customer dissatisfaction</a:t>
            </a:r>
          </a:p>
        </p:txBody>
      </p:sp>
      <p:pic>
        <p:nvPicPr>
          <p:cNvPr id="1027" name="Picture 3"/>
          <p:cNvPicPr>
            <a:picLocks noChangeAspect="1" noChangeArrowheads="1"/>
          </p:cNvPicPr>
          <p:nvPr/>
        </p:nvPicPr>
        <p:blipFill>
          <a:blip r:embed="rId2" cstate="print"/>
          <a:srcRect/>
          <a:stretch>
            <a:fillRect/>
          </a:stretch>
        </p:blipFill>
        <p:spPr bwMode="auto">
          <a:xfrm>
            <a:off x="5067300" y="5457825"/>
            <a:ext cx="2857500" cy="1019175"/>
          </a:xfrm>
          <a:prstGeom prst="rect">
            <a:avLst/>
          </a:prstGeom>
          <a:noFill/>
          <a:ln w="9525">
            <a:noFill/>
            <a:miter lim="800000"/>
            <a:headEnd/>
            <a:tailEnd/>
          </a:ln>
        </p:spPr>
      </p:pic>
    </p:spTree>
    <p:extLst>
      <p:ext uri="{BB962C8B-B14F-4D97-AF65-F5344CB8AC3E}">
        <p14:creationId xmlns=""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lnSpc>
                <a:spcPct val="80000"/>
              </a:lnSpc>
              <a:buFont typeface="Arial" pitchFamily="34" charset="0"/>
              <a:buChar char="•"/>
            </a:pPr>
            <a:r>
              <a:rPr lang="en-US" sz="2000" dirty="0">
                <a:solidFill>
                  <a:schemeClr val="tx1"/>
                </a:solidFill>
              </a:rPr>
              <a:t>We have applied the following regression algorithms to predict the sales:</a:t>
            </a:r>
          </a:p>
          <a:p>
            <a:pPr marL="914400" lvl="1" indent="-457200" algn="l">
              <a:lnSpc>
                <a:spcPct val="80000"/>
              </a:lnSpc>
              <a:buFont typeface="Arial" pitchFamily="34" charset="0"/>
              <a:buChar char="•"/>
            </a:pPr>
            <a:r>
              <a:rPr lang="en-US" sz="1600" dirty="0">
                <a:solidFill>
                  <a:schemeClr val="tx1"/>
                </a:solidFill>
              </a:rPr>
              <a:t>Linear Regression with the normal function</a:t>
            </a:r>
          </a:p>
          <a:p>
            <a:pPr marL="914400" lvl="1" indent="-457200" algn="l">
              <a:lnSpc>
                <a:spcPct val="80000"/>
              </a:lnSpc>
              <a:buFont typeface="Arial" pitchFamily="34" charset="0"/>
              <a:buChar char="•"/>
            </a:pPr>
            <a:r>
              <a:rPr lang="en-US" sz="1600" dirty="0">
                <a:solidFill>
                  <a:schemeClr val="tx1"/>
                </a:solidFill>
              </a:rPr>
              <a:t>Linear Regression with stochastic gradient descent optimization</a:t>
            </a:r>
          </a:p>
          <a:p>
            <a:pPr marL="914400" lvl="1" indent="-457200" algn="l">
              <a:lnSpc>
                <a:spcPct val="80000"/>
              </a:lnSpc>
              <a:buFont typeface="Arial" pitchFamily="34" charset="0"/>
              <a:buChar char="•"/>
            </a:pPr>
            <a:r>
              <a:rPr lang="en-US" sz="1600" dirty="0">
                <a:solidFill>
                  <a:schemeClr val="tx1"/>
                </a:solidFill>
              </a:rPr>
              <a:t>Decision tree with </a:t>
            </a:r>
            <a:r>
              <a:rPr lang="en-US" sz="1600" dirty="0" err="1">
                <a:solidFill>
                  <a:schemeClr val="tx1"/>
                </a:solidFill>
              </a:rPr>
              <a:t>gridsearchCV</a:t>
            </a:r>
            <a:endParaRPr lang="en-US" sz="1600" dirty="0">
              <a:solidFill>
                <a:schemeClr val="tx1"/>
              </a:solidFill>
            </a:endParaRPr>
          </a:p>
          <a:p>
            <a:pPr marL="914400" lvl="1" indent="-457200" algn="l">
              <a:lnSpc>
                <a:spcPct val="80000"/>
              </a:lnSpc>
              <a:buFont typeface="Arial" pitchFamily="34" charset="0"/>
              <a:buChar char="•"/>
            </a:pPr>
            <a:r>
              <a:rPr lang="en-US" sz="1600" dirty="0">
                <a:solidFill>
                  <a:schemeClr val="tx1"/>
                </a:solidFill>
              </a:rPr>
              <a:t>Decision tree without </a:t>
            </a:r>
            <a:r>
              <a:rPr lang="en-US" sz="1600" dirty="0" err="1">
                <a:solidFill>
                  <a:schemeClr val="tx1"/>
                </a:solidFill>
              </a:rPr>
              <a:t>gridsearchCV</a:t>
            </a:r>
            <a:endParaRPr lang="en-US" sz="1600" dirty="0">
              <a:solidFill>
                <a:schemeClr val="tx1"/>
              </a:solidFill>
            </a:endParaRPr>
          </a:p>
          <a:p>
            <a:pPr marL="914400" lvl="1" indent="-457200" algn="l">
              <a:lnSpc>
                <a:spcPct val="80000"/>
              </a:lnSpc>
              <a:buFont typeface="Arial" pitchFamily="34" charset="0"/>
              <a:buChar char="•"/>
            </a:pPr>
            <a:r>
              <a:rPr lang="en-US" sz="1600" dirty="0">
                <a:solidFill>
                  <a:schemeClr val="tx1"/>
                </a:solidFill>
              </a:rPr>
              <a:t>Random Forest with </a:t>
            </a:r>
            <a:r>
              <a:rPr lang="en-US" sz="1600" dirty="0" err="1">
                <a:solidFill>
                  <a:schemeClr val="tx1"/>
                </a:solidFill>
              </a:rPr>
              <a:t>gridsearchCV</a:t>
            </a:r>
            <a:r>
              <a:rPr lang="en-US" sz="1600" dirty="0">
                <a:solidFill>
                  <a:schemeClr val="tx1"/>
                </a:solidFill>
              </a:rPr>
              <a:t> </a:t>
            </a:r>
          </a:p>
          <a:p>
            <a:pPr marL="457200" indent="-457200" algn="l">
              <a:lnSpc>
                <a:spcPct val="80000"/>
              </a:lnSpc>
              <a:buFont typeface="Arial" pitchFamily="34" charset="0"/>
              <a:buChar char="•"/>
            </a:pPr>
            <a:r>
              <a:rPr lang="en-US" altLang="en-US" sz="2000" dirty="0">
                <a:solidFill>
                  <a:schemeClr val="tx1"/>
                </a:solidFill>
              </a:rPr>
              <a:t>We hypothesized that oil price plays a pivotal role in predicting the sales along with seasonal factors.</a:t>
            </a:r>
          </a:p>
          <a:p>
            <a:pPr marL="457200" indent="-457200" algn="l">
              <a:lnSpc>
                <a:spcPct val="80000"/>
              </a:lnSpc>
              <a:buFont typeface="Arial" pitchFamily="34" charset="0"/>
              <a:buChar char="•"/>
            </a:pPr>
            <a:r>
              <a:rPr lang="en-US" altLang="en-US" sz="2000" dirty="0">
                <a:solidFill>
                  <a:schemeClr val="tx1"/>
                </a:solidFill>
              </a:rPr>
              <a:t>The statistical significance test was conducted and it was found that there is a significant relation between oil price &amp; total sales.</a:t>
            </a:r>
          </a:p>
          <a:p>
            <a:pPr marL="457200" indent="-457200" algn="l">
              <a:lnSpc>
                <a:spcPct val="80000"/>
              </a:lnSpc>
            </a:pPr>
            <a:endParaRPr lang="en-US" altLang="en-US" sz="2000" dirty="0">
              <a:solidFill>
                <a:schemeClr val="tx1"/>
              </a:solidFill>
            </a:endParaRPr>
          </a:p>
          <a:p>
            <a:pPr marL="457200" indent="-457200" algn="l">
              <a:lnSpc>
                <a:spcPct val="80000"/>
              </a:lnSpc>
            </a:pPr>
            <a:r>
              <a:rPr lang="en-US" altLang="en-US" sz="2000" b="1" dirty="0">
                <a:solidFill>
                  <a:schemeClr val="tx1"/>
                </a:solidFill>
              </a:rPr>
              <a:t>Linear Regression with the normal &amp; SGD Optimization:</a:t>
            </a:r>
          </a:p>
          <a:p>
            <a:pPr marL="457200" indent="-457200" algn="l">
              <a:lnSpc>
                <a:spcPct val="80000"/>
              </a:lnSpc>
              <a:buFont typeface="Arial" pitchFamily="34" charset="0"/>
              <a:buChar char="•"/>
            </a:pPr>
            <a:r>
              <a:rPr lang="en-US" altLang="en-US" sz="2000" dirty="0">
                <a:solidFill>
                  <a:schemeClr val="tx1"/>
                </a:solidFill>
              </a:rPr>
              <a:t>The aggregated monthly Sales transactions data along with the oil price &amp; holiday events are merged and fed as input to the model after performing data pre-processing. Train &amp; Test split is 65:35.</a:t>
            </a:r>
          </a:p>
          <a:p>
            <a:pPr marL="457200" indent="-457200" algn="l">
              <a:lnSpc>
                <a:spcPct val="80000"/>
              </a:lnSpc>
              <a:buFont typeface="Arial" pitchFamily="34" charset="0"/>
              <a:buChar char="•"/>
            </a:pPr>
            <a:r>
              <a:rPr lang="en-US" altLang="en-US" sz="2000" dirty="0">
                <a:solidFill>
                  <a:schemeClr val="tx1"/>
                </a:solidFill>
              </a:rPr>
              <a:t>Model was created using Linear regression function and R2 score was calculated and the RMSE metrics showed significant error &gt; 0.60 and hence SGD optimization was applied using </a:t>
            </a:r>
            <a:r>
              <a:rPr lang="en-US" altLang="en-US" sz="2000" dirty="0" err="1">
                <a:solidFill>
                  <a:schemeClr val="tx1"/>
                </a:solidFill>
              </a:rPr>
              <a:t>SGDRegressor</a:t>
            </a:r>
            <a:r>
              <a:rPr lang="en-US" altLang="en-US" sz="2000" dirty="0">
                <a:solidFill>
                  <a:schemeClr val="tx1"/>
                </a:solidFill>
              </a:rPr>
              <a:t> Function and there was a reduction in error and improvement in R2 score but with no significant difference. </a:t>
            </a:r>
          </a:p>
          <a:p>
            <a:pPr marL="457200" indent="-457200" algn="l">
              <a:lnSpc>
                <a:spcPct val="80000"/>
              </a:lnSpc>
              <a:buFont typeface="Arial" pitchFamily="34" charset="0"/>
              <a:buChar char="•"/>
            </a:pPr>
            <a:r>
              <a:rPr lang="en-US" altLang="en-US" sz="2000" dirty="0">
                <a:solidFill>
                  <a:schemeClr val="tx1"/>
                </a:solidFill>
              </a:rPr>
              <a:t> </a:t>
            </a: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pPr>
            <a:endParaRPr lang="en-US" altLang="en-US" sz="2000" dirty="0">
              <a:solidFill>
                <a:schemeClr val="tx1"/>
              </a:solidFill>
            </a:endParaRPr>
          </a:p>
          <a:p>
            <a:pPr marL="457200" indent="-457200" algn="l">
              <a:lnSpc>
                <a:spcPct val="80000"/>
              </a:lnSpc>
              <a:buFont typeface="Arial" pitchFamily="34" charset="0"/>
              <a:buChar char="•"/>
            </a:pPr>
            <a:endParaRPr lang="en-US" sz="2000" dirty="0">
              <a:solidFill>
                <a:schemeClr val="tx1"/>
              </a:solidFill>
            </a:endParaRPr>
          </a:p>
          <a:p>
            <a:pPr marL="800100" lvl="1" indent="-342900" algn="l">
              <a:buFont typeface="Arial" panose="020B0604020202020204" pitchFamily="34" charset="0"/>
              <a:buChar char="•"/>
            </a:pPr>
            <a:endParaRPr lang="en-US" sz="16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Regression</a:t>
            </a:r>
            <a:endParaRPr lang="en-US" sz="4000" b="1" dirty="0"/>
          </a:p>
        </p:txBody>
      </p:sp>
    </p:spTree>
    <p:extLst>
      <p:ext uri="{BB962C8B-B14F-4D97-AF65-F5344CB8AC3E}">
        <p14:creationId xmlns="" xmlns:p14="http://schemas.microsoft.com/office/powerpoint/2010/main" val="1215870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lnSpc>
                <a:spcPct val="80000"/>
              </a:lnSpc>
            </a:pPr>
            <a:r>
              <a:rPr lang="en-US" altLang="en-US" sz="2000" b="1" dirty="0">
                <a:solidFill>
                  <a:schemeClr val="tx1"/>
                </a:solidFill>
              </a:rPr>
              <a:t>Linear Regression using decision with &amp; without </a:t>
            </a:r>
            <a:r>
              <a:rPr lang="en-US" altLang="en-US" sz="2000" b="1" dirty="0" err="1">
                <a:solidFill>
                  <a:schemeClr val="tx1"/>
                </a:solidFill>
              </a:rPr>
              <a:t>gridsearchcv</a:t>
            </a:r>
            <a:r>
              <a:rPr lang="en-US" altLang="en-US" sz="2000" b="1" dirty="0">
                <a:solidFill>
                  <a:schemeClr val="tx1"/>
                </a:solidFill>
              </a:rPr>
              <a:t> :</a:t>
            </a:r>
          </a:p>
          <a:p>
            <a:pPr marL="457200" indent="-457200" algn="l">
              <a:lnSpc>
                <a:spcPct val="80000"/>
              </a:lnSpc>
              <a:buFont typeface="Arial" pitchFamily="34" charset="0"/>
              <a:buChar char="•"/>
            </a:pPr>
            <a:r>
              <a:rPr lang="en-US" altLang="en-US" sz="2000" dirty="0">
                <a:solidFill>
                  <a:schemeClr val="tx1"/>
                </a:solidFill>
              </a:rPr>
              <a:t>Linear regression model was created by invoking the decision tree </a:t>
            </a:r>
            <a:r>
              <a:rPr lang="en-US" altLang="en-US" sz="2000" dirty="0" err="1">
                <a:solidFill>
                  <a:schemeClr val="tx1"/>
                </a:solidFill>
              </a:rPr>
              <a:t>regressor</a:t>
            </a:r>
            <a:r>
              <a:rPr lang="en-US" altLang="en-US" sz="2000" dirty="0">
                <a:solidFill>
                  <a:schemeClr val="tx1"/>
                </a:solidFill>
              </a:rPr>
              <a:t> function with the criterion as </a:t>
            </a:r>
            <a:r>
              <a:rPr lang="en-US" altLang="en-US" sz="2000" dirty="0" err="1">
                <a:solidFill>
                  <a:schemeClr val="tx1"/>
                </a:solidFill>
              </a:rPr>
              <a:t>mae</a:t>
            </a:r>
            <a:r>
              <a:rPr lang="en-US" altLang="en-US" sz="2000" dirty="0">
                <a:solidFill>
                  <a:schemeClr val="tx1"/>
                </a:solidFill>
              </a:rPr>
              <a:t>.</a:t>
            </a:r>
          </a:p>
          <a:p>
            <a:pPr marL="457200" indent="-457200" algn="l">
              <a:lnSpc>
                <a:spcPct val="80000"/>
              </a:lnSpc>
              <a:buFont typeface="Arial" pitchFamily="34" charset="0"/>
              <a:buChar char="•"/>
            </a:pPr>
            <a:r>
              <a:rPr lang="en-US" altLang="en-US" sz="2000" dirty="0">
                <a:solidFill>
                  <a:schemeClr val="tx1"/>
                </a:solidFill>
              </a:rPr>
              <a:t>Metrics: mean absolute error, mean square error &amp; root mean square error on test data were calculated and R2 score was computed.</a:t>
            </a:r>
          </a:p>
          <a:p>
            <a:pPr marL="457200" indent="-457200" algn="l">
              <a:lnSpc>
                <a:spcPct val="80000"/>
              </a:lnSpc>
              <a:buFont typeface="Arial" pitchFamily="34" charset="0"/>
              <a:buChar char="•"/>
            </a:pPr>
            <a:r>
              <a:rPr lang="en-US" altLang="en-US" sz="2000" dirty="0">
                <a:solidFill>
                  <a:schemeClr val="tx1"/>
                </a:solidFill>
              </a:rPr>
              <a:t>The model decision tree performed poorly than linear regression.</a:t>
            </a:r>
          </a:p>
          <a:p>
            <a:pPr marL="457200" indent="-457200" algn="l">
              <a:lnSpc>
                <a:spcPct val="80000"/>
              </a:lnSpc>
              <a:buFont typeface="Arial" pitchFamily="34" charset="0"/>
              <a:buChar char="•"/>
            </a:pPr>
            <a:r>
              <a:rPr lang="en-US" altLang="en-US" sz="2000" dirty="0">
                <a:solidFill>
                  <a:schemeClr val="tx1"/>
                </a:solidFill>
              </a:rPr>
              <a:t>We want to optimize the decision tree model by tuning the </a:t>
            </a:r>
            <a:r>
              <a:rPr lang="en-US" altLang="en-US" sz="2000" dirty="0" err="1">
                <a:solidFill>
                  <a:schemeClr val="tx1"/>
                </a:solidFill>
              </a:rPr>
              <a:t>hyperparameters</a:t>
            </a:r>
            <a:r>
              <a:rPr lang="en-US" altLang="en-US" sz="2000" dirty="0">
                <a:solidFill>
                  <a:schemeClr val="tx1"/>
                </a:solidFill>
              </a:rPr>
              <a:t>.</a:t>
            </a:r>
          </a:p>
          <a:p>
            <a:pPr marL="457200" indent="-457200" algn="l">
              <a:lnSpc>
                <a:spcPct val="80000"/>
              </a:lnSpc>
              <a:buFont typeface="Arial" pitchFamily="34" charset="0"/>
              <a:buChar char="•"/>
            </a:pPr>
            <a:r>
              <a:rPr lang="en-US" altLang="en-US" sz="2000" dirty="0">
                <a:solidFill>
                  <a:schemeClr val="tx1"/>
                </a:solidFill>
              </a:rPr>
              <a:t>Hence we optimized it by applying </a:t>
            </a:r>
            <a:r>
              <a:rPr lang="en-US" altLang="en-US" sz="2000" dirty="0" err="1">
                <a:solidFill>
                  <a:schemeClr val="tx1"/>
                </a:solidFill>
              </a:rPr>
              <a:t>gridsearchcv</a:t>
            </a:r>
            <a:r>
              <a:rPr lang="en-US" altLang="en-US" sz="2000" dirty="0">
                <a:solidFill>
                  <a:schemeClr val="tx1"/>
                </a:solidFill>
              </a:rPr>
              <a:t> and the decision tree performed better than linear regression though on the much better scale.</a:t>
            </a:r>
          </a:p>
          <a:p>
            <a:pPr marL="457200" indent="-457200" algn="l">
              <a:lnSpc>
                <a:spcPct val="80000"/>
              </a:lnSpc>
              <a:buFont typeface="Arial" pitchFamily="34" charset="0"/>
              <a:buChar char="•"/>
            </a:pPr>
            <a:r>
              <a:rPr lang="en-US" altLang="en-US" sz="2000" dirty="0">
                <a:solidFill>
                  <a:schemeClr val="tx1"/>
                </a:solidFill>
              </a:rPr>
              <a:t>The decision tree was generated and decision tree showed that the Oil price is the contributing factor in predicting sales and is at the top of the decision tree criterion.</a:t>
            </a: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pPr>
            <a:endParaRPr lang="en-US" altLang="en-US" sz="2000" dirty="0">
              <a:solidFill>
                <a:schemeClr val="tx1"/>
              </a:solidFill>
            </a:endParaRPr>
          </a:p>
          <a:p>
            <a:pPr marL="457200" indent="-457200" algn="l">
              <a:lnSpc>
                <a:spcPct val="80000"/>
              </a:lnSpc>
              <a:buFont typeface="Arial" pitchFamily="34" charset="0"/>
              <a:buChar char="•"/>
            </a:pPr>
            <a:endParaRPr lang="en-US" sz="2000" dirty="0">
              <a:solidFill>
                <a:schemeClr val="tx1"/>
              </a:solidFill>
            </a:endParaRPr>
          </a:p>
          <a:p>
            <a:pPr marL="800100" lvl="1" indent="-342900" algn="l">
              <a:buFont typeface="Arial" panose="020B0604020202020204" pitchFamily="34" charset="0"/>
              <a:buChar char="•"/>
            </a:pPr>
            <a:endParaRPr lang="en-US" sz="16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Regression</a:t>
            </a:r>
            <a:endParaRPr lang="en-US" sz="4000" b="1" dirty="0"/>
          </a:p>
        </p:txBody>
      </p:sp>
      <p:pic>
        <p:nvPicPr>
          <p:cNvPr id="7" name="Picture 6"/>
          <p:cNvPicPr/>
          <p:nvPr/>
        </p:nvPicPr>
        <p:blipFill>
          <a:blip r:embed="rId2" cstate="print"/>
          <a:srcRect/>
          <a:stretch>
            <a:fillRect/>
          </a:stretch>
        </p:blipFill>
        <p:spPr bwMode="auto">
          <a:xfrm>
            <a:off x="1981200" y="4648200"/>
            <a:ext cx="5791200" cy="1600200"/>
          </a:xfrm>
          <a:prstGeom prst="rect">
            <a:avLst/>
          </a:prstGeom>
          <a:noFill/>
          <a:ln w="9525">
            <a:noFill/>
            <a:miter lim="800000"/>
            <a:headEnd/>
            <a:tailEnd/>
          </a:ln>
        </p:spPr>
      </p:pic>
    </p:spTree>
    <p:extLst>
      <p:ext uri="{BB962C8B-B14F-4D97-AF65-F5344CB8AC3E}">
        <p14:creationId xmlns="" xmlns:p14="http://schemas.microsoft.com/office/powerpoint/2010/main" val="1215870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lnSpc>
                <a:spcPct val="80000"/>
              </a:lnSpc>
            </a:pPr>
            <a:r>
              <a:rPr lang="en-US" altLang="en-US" sz="2000" b="1" dirty="0">
                <a:solidFill>
                  <a:schemeClr val="tx1"/>
                </a:solidFill>
              </a:rPr>
              <a:t>Linear Regression using Random Forest with </a:t>
            </a:r>
            <a:r>
              <a:rPr lang="en-US" altLang="en-US" sz="2000" b="1" dirty="0" err="1">
                <a:solidFill>
                  <a:schemeClr val="tx1"/>
                </a:solidFill>
              </a:rPr>
              <a:t>gridsearchcv</a:t>
            </a:r>
            <a:r>
              <a:rPr lang="en-US" altLang="en-US" sz="2000" b="1" dirty="0">
                <a:solidFill>
                  <a:schemeClr val="tx1"/>
                </a:solidFill>
              </a:rPr>
              <a:t> :</a:t>
            </a:r>
          </a:p>
          <a:p>
            <a:pPr marL="457200" indent="-457200" algn="l">
              <a:lnSpc>
                <a:spcPct val="80000"/>
              </a:lnSpc>
              <a:buFont typeface="Arial" pitchFamily="34" charset="0"/>
              <a:buChar char="•"/>
            </a:pPr>
            <a:r>
              <a:rPr lang="en-US" altLang="en-US" sz="2000" dirty="0">
                <a:solidFill>
                  <a:schemeClr val="tx1"/>
                </a:solidFill>
              </a:rPr>
              <a:t>Linear regression model was created by invoking the random forest </a:t>
            </a:r>
            <a:r>
              <a:rPr lang="en-US" altLang="en-US" sz="2000" dirty="0" err="1">
                <a:solidFill>
                  <a:schemeClr val="tx1"/>
                </a:solidFill>
              </a:rPr>
              <a:t>regressor</a:t>
            </a:r>
            <a:r>
              <a:rPr lang="en-US" altLang="en-US" sz="2000" dirty="0">
                <a:solidFill>
                  <a:schemeClr val="tx1"/>
                </a:solidFill>
              </a:rPr>
              <a:t> function with </a:t>
            </a:r>
            <a:r>
              <a:rPr lang="en-US" altLang="en-US" sz="2000" dirty="0" err="1">
                <a:solidFill>
                  <a:schemeClr val="tx1"/>
                </a:solidFill>
              </a:rPr>
              <a:t>gridsearchCV</a:t>
            </a:r>
            <a:endParaRPr lang="en-US" altLang="en-US" sz="2000" dirty="0">
              <a:solidFill>
                <a:schemeClr val="tx1"/>
              </a:solidFill>
            </a:endParaRPr>
          </a:p>
          <a:p>
            <a:pPr marL="457200" indent="-457200" algn="l">
              <a:lnSpc>
                <a:spcPct val="80000"/>
              </a:lnSpc>
              <a:buFont typeface="Arial" pitchFamily="34" charset="0"/>
              <a:buChar char="•"/>
            </a:pPr>
            <a:r>
              <a:rPr lang="en-US" altLang="en-US" sz="2000" dirty="0" err="1">
                <a:solidFill>
                  <a:schemeClr val="tx1"/>
                </a:solidFill>
              </a:rPr>
              <a:t>Gridsearchcv</a:t>
            </a:r>
            <a:r>
              <a:rPr lang="en-US" altLang="en-US" sz="2000" dirty="0">
                <a:solidFill>
                  <a:schemeClr val="tx1"/>
                </a:solidFill>
              </a:rPr>
              <a:t> found the best </a:t>
            </a:r>
            <a:r>
              <a:rPr lang="en-US" altLang="en-US" sz="2000" dirty="0" err="1">
                <a:solidFill>
                  <a:schemeClr val="tx1"/>
                </a:solidFill>
              </a:rPr>
              <a:t>hyperparameter</a:t>
            </a:r>
            <a:r>
              <a:rPr lang="en-US" altLang="en-US" sz="2000" dirty="0">
                <a:solidFill>
                  <a:schemeClr val="tx1"/>
                </a:solidFill>
              </a:rPr>
              <a:t> combination and calculated the R2score. There was significant improvement in R2 score and error has also significantly reduced from &gt;0.6 to 0.5.</a:t>
            </a:r>
          </a:p>
          <a:p>
            <a:pPr marL="457200" indent="-457200" algn="l">
              <a:lnSpc>
                <a:spcPct val="80000"/>
              </a:lnSpc>
              <a:buFont typeface="Arial" pitchFamily="34" charset="0"/>
              <a:buChar char="•"/>
            </a:pPr>
            <a:r>
              <a:rPr lang="en-US" altLang="en-US" sz="2000" dirty="0">
                <a:solidFill>
                  <a:schemeClr val="tx1"/>
                </a:solidFill>
              </a:rPr>
              <a:t> </a:t>
            </a: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buFont typeface="Arial" pitchFamily="34" charset="0"/>
              <a:buChar char="•"/>
            </a:pPr>
            <a:endParaRPr lang="en-US" altLang="en-US" sz="2000" dirty="0">
              <a:solidFill>
                <a:schemeClr val="tx1"/>
              </a:solidFill>
            </a:endParaRPr>
          </a:p>
          <a:p>
            <a:pPr marL="457200" indent="-457200" algn="l">
              <a:lnSpc>
                <a:spcPct val="80000"/>
              </a:lnSpc>
            </a:pPr>
            <a:endParaRPr lang="en-US" altLang="en-US" sz="2000" dirty="0">
              <a:solidFill>
                <a:schemeClr val="tx1"/>
              </a:solidFill>
            </a:endParaRPr>
          </a:p>
          <a:p>
            <a:pPr marL="457200" indent="-457200" algn="l">
              <a:lnSpc>
                <a:spcPct val="80000"/>
              </a:lnSpc>
              <a:buFont typeface="Arial" pitchFamily="34" charset="0"/>
              <a:buChar char="•"/>
            </a:pPr>
            <a:endParaRPr lang="en-US" sz="2000" dirty="0">
              <a:solidFill>
                <a:schemeClr val="tx1"/>
              </a:solidFill>
            </a:endParaRPr>
          </a:p>
          <a:p>
            <a:pPr marL="800100" lvl="1" indent="-342900" algn="l">
              <a:buFont typeface="Arial" panose="020B0604020202020204" pitchFamily="34" charset="0"/>
              <a:buChar char="•"/>
            </a:pPr>
            <a:endParaRPr lang="en-US" sz="16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Regression</a:t>
            </a:r>
            <a:endParaRPr lang="en-US" sz="4000" b="1" dirty="0"/>
          </a:p>
        </p:txBody>
      </p:sp>
      <p:pic>
        <p:nvPicPr>
          <p:cNvPr id="8" name="Picture 7"/>
          <p:cNvPicPr/>
          <p:nvPr/>
        </p:nvPicPr>
        <p:blipFill>
          <a:blip r:embed="rId2" cstate="print"/>
          <a:srcRect/>
          <a:stretch>
            <a:fillRect/>
          </a:stretch>
        </p:blipFill>
        <p:spPr bwMode="auto">
          <a:xfrm>
            <a:off x="685800" y="2667000"/>
            <a:ext cx="7848600" cy="198120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143000" y="4876800"/>
            <a:ext cx="6400800" cy="1715135"/>
          </a:xfrm>
          <a:prstGeom prst="rect">
            <a:avLst/>
          </a:prstGeom>
          <a:noFill/>
          <a:ln w="9525">
            <a:noFill/>
            <a:miter lim="800000"/>
            <a:headEnd/>
            <a:tailEnd/>
          </a:ln>
        </p:spPr>
      </p:pic>
    </p:spTree>
    <p:extLst>
      <p:ext uri="{BB962C8B-B14F-4D97-AF65-F5344CB8AC3E}">
        <p14:creationId xmlns="" xmlns:p14="http://schemas.microsoft.com/office/powerpoint/2010/main" val="1215870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lvl="0" indent="-457200" algn="l">
              <a:lnSpc>
                <a:spcPct val="80000"/>
              </a:lnSpc>
              <a:buFont typeface="Arial" pitchFamily="34" charset="0"/>
              <a:buChar char="•"/>
            </a:pPr>
            <a:r>
              <a:rPr lang="en-US" sz="2000" dirty="0">
                <a:solidFill>
                  <a:schemeClr val="tx1"/>
                </a:solidFill>
              </a:rPr>
              <a:t>Further, We extended our prediction with Deep Learning - Long Short Term Memory(LSTM) Model to forecast the Transactions. </a:t>
            </a:r>
          </a:p>
          <a:p>
            <a:pPr marL="457200" lvl="0" indent="-457200" algn="l">
              <a:lnSpc>
                <a:spcPct val="80000"/>
              </a:lnSpc>
              <a:buFont typeface="Arial" pitchFamily="34" charset="0"/>
              <a:buChar char="•"/>
            </a:pPr>
            <a:r>
              <a:rPr lang="en-US" sz="2000" dirty="0">
                <a:solidFill>
                  <a:schemeClr val="tx1"/>
                </a:solidFill>
              </a:rPr>
              <a:t>After the dataset has been subjected to initial preparation, it is split standardized &amp; rescaled.</a:t>
            </a:r>
          </a:p>
          <a:p>
            <a:pPr marL="457200" lvl="0" indent="-457200" algn="l">
              <a:lnSpc>
                <a:spcPct val="80000"/>
              </a:lnSpc>
              <a:buFont typeface="Arial" pitchFamily="34" charset="0"/>
              <a:buChar char="•"/>
            </a:pPr>
            <a:r>
              <a:rPr lang="en-IN" altLang="en-US" sz="2000" dirty="0">
                <a:solidFill>
                  <a:schemeClr val="tx1"/>
                </a:solidFill>
              </a:rPr>
              <a:t>The LSTM model follows architecture with- 10 memory units &amp; 2 dense layer with single value prediction. </a:t>
            </a:r>
          </a:p>
          <a:p>
            <a:pPr marL="457200" lvl="0" indent="-457200" algn="l">
              <a:lnSpc>
                <a:spcPct val="80000"/>
              </a:lnSpc>
              <a:buFont typeface="Arial" pitchFamily="34" charset="0"/>
              <a:buChar char="•"/>
            </a:pPr>
            <a:r>
              <a:rPr lang="en-IN" altLang="en-US" sz="2000" dirty="0">
                <a:solidFill>
                  <a:schemeClr val="tx1"/>
                </a:solidFill>
              </a:rPr>
              <a:t>The prediction and RMSE were comparable with Prophet but the later one being the best.</a:t>
            </a:r>
            <a:endParaRPr lang="en-US" altLang="en-US" sz="2000" dirty="0">
              <a:solidFill>
                <a:schemeClr val="tx1"/>
              </a:solidFill>
            </a:endParaRPr>
          </a:p>
          <a:p>
            <a:pPr marL="457200" indent="-457200" algn="l">
              <a:lnSpc>
                <a:spcPct val="80000"/>
              </a:lnSpc>
              <a:buFont typeface="Arial" pitchFamily="34" charset="0"/>
              <a:buChar char="•"/>
            </a:pPr>
            <a:endParaRPr lang="en-US" sz="2000" dirty="0">
              <a:solidFill>
                <a:schemeClr val="tx1"/>
              </a:solidFill>
            </a:endParaRPr>
          </a:p>
          <a:p>
            <a:pPr marL="800100" lvl="1" indent="-342900" algn="l">
              <a:buFont typeface="Arial" panose="020B0604020202020204" pitchFamily="34" charset="0"/>
              <a:buChar char="•"/>
            </a:pPr>
            <a:endParaRPr lang="en-US" sz="16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Algorithms – LSTM</a:t>
            </a:r>
            <a:endParaRPr lang="en-US" sz="4000" b="1" dirty="0"/>
          </a:p>
        </p:txBody>
      </p:sp>
      <p:pic>
        <p:nvPicPr>
          <p:cNvPr id="7" name="Picture 6">
            <a:extLst>
              <a:ext uri="{FF2B5EF4-FFF2-40B4-BE49-F238E27FC236}">
                <a16:creationId xmlns="" xmlns:a16="http://schemas.microsoft.com/office/drawing/2014/main" id="{5C3D582E-B6E6-47D7-8FD6-307F10960B6C}"/>
              </a:ext>
            </a:extLst>
          </p:cNvPr>
          <p:cNvPicPr/>
          <p:nvPr/>
        </p:nvPicPr>
        <p:blipFill rotWithShape="1">
          <a:blip r:embed="rId2" cstate="print"/>
          <a:srcRect r="3846" b="69691"/>
          <a:stretch/>
        </p:blipFill>
        <p:spPr>
          <a:xfrm>
            <a:off x="848758" y="3193444"/>
            <a:ext cx="7647542" cy="1132340"/>
          </a:xfrm>
          <a:prstGeom prst="rect">
            <a:avLst/>
          </a:prstGeom>
        </p:spPr>
      </p:pic>
      <p:pic>
        <p:nvPicPr>
          <p:cNvPr id="8" name="Picture 7">
            <a:extLst>
              <a:ext uri="{FF2B5EF4-FFF2-40B4-BE49-F238E27FC236}">
                <a16:creationId xmlns="" xmlns:a16="http://schemas.microsoft.com/office/drawing/2014/main" id="{C302C78F-010C-4E7F-BF3A-DF22C9F2D656}"/>
              </a:ext>
            </a:extLst>
          </p:cNvPr>
          <p:cNvPicPr/>
          <p:nvPr/>
        </p:nvPicPr>
        <p:blipFill rotWithShape="1">
          <a:blip r:embed="rId3" cstate="print"/>
          <a:srcRect l="8129" t="35966" r="54692" b="6370"/>
          <a:stretch/>
        </p:blipFill>
        <p:spPr>
          <a:xfrm>
            <a:off x="762000" y="4544285"/>
            <a:ext cx="7467600" cy="1981201"/>
          </a:xfrm>
          <a:prstGeom prst="rect">
            <a:avLst/>
          </a:prstGeom>
        </p:spPr>
      </p:pic>
    </p:spTree>
    <p:extLst>
      <p:ext uri="{BB962C8B-B14F-4D97-AF65-F5344CB8AC3E}">
        <p14:creationId xmlns="" xmlns:p14="http://schemas.microsoft.com/office/powerpoint/2010/main" val="3595170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D4E26-29EF-4C25-88AC-47883A865137}"/>
              </a:ext>
            </a:extLst>
          </p:cNvPr>
          <p:cNvSpPr>
            <a:spLocks noGrp="1"/>
          </p:cNvSpPr>
          <p:nvPr>
            <p:ph type="title"/>
          </p:nvPr>
        </p:nvSpPr>
        <p:spPr>
          <a:xfrm>
            <a:off x="457200" y="261938"/>
            <a:ext cx="8229600" cy="921511"/>
          </a:xfrm>
        </p:spPr>
        <p:txBody>
          <a:bodyPr/>
          <a:lstStyle/>
          <a:p>
            <a:pPr algn="l"/>
            <a:r>
              <a:rPr lang="en-IN" dirty="0"/>
              <a:t>Results Comparison</a:t>
            </a:r>
            <a:endParaRPr lang="en-US" dirty="0"/>
          </a:p>
        </p:txBody>
      </p:sp>
      <p:sp>
        <p:nvSpPr>
          <p:cNvPr id="3" name="Content Placeholder 2">
            <a:extLst>
              <a:ext uri="{FF2B5EF4-FFF2-40B4-BE49-F238E27FC236}">
                <a16:creationId xmlns="" xmlns:a16="http://schemas.microsoft.com/office/drawing/2014/main" id="{C6FD04E9-9134-45BA-8FFE-B976EA6A8B23}"/>
              </a:ext>
            </a:extLst>
          </p:cNvPr>
          <p:cNvSpPr>
            <a:spLocks noGrp="1"/>
          </p:cNvSpPr>
          <p:nvPr>
            <p:ph idx="1"/>
          </p:nvPr>
        </p:nvSpPr>
        <p:spPr>
          <a:xfrm>
            <a:off x="457200" y="1198040"/>
            <a:ext cx="8229600" cy="533399"/>
          </a:xfrm>
        </p:spPr>
        <p:txBody>
          <a:bodyPr>
            <a:normAutofit fontScale="85000" lnSpcReduction="10000"/>
          </a:bodyPr>
          <a:lstStyle/>
          <a:p>
            <a:pPr marL="457200" indent="-457200">
              <a:lnSpc>
                <a:spcPct val="80000"/>
              </a:lnSpc>
            </a:pPr>
            <a:r>
              <a:rPr lang="en-US" sz="2000" dirty="0"/>
              <a:t>For the Model evaluation, we have used RMSE as the main metrics and MAPE. The table below provides the RMSE/MAPE values for the different models we have used.</a:t>
            </a:r>
          </a:p>
          <a:p>
            <a:endParaRPr lang="en-US" sz="1200" dirty="0"/>
          </a:p>
        </p:txBody>
      </p:sp>
      <p:graphicFrame>
        <p:nvGraphicFramePr>
          <p:cNvPr id="17" name="Table 16">
            <a:extLst>
              <a:ext uri="{FF2B5EF4-FFF2-40B4-BE49-F238E27FC236}">
                <a16:creationId xmlns="" xmlns:a16="http://schemas.microsoft.com/office/drawing/2014/main" id="{8DC89335-AF71-4641-9573-45FDE326A714}"/>
              </a:ext>
            </a:extLst>
          </p:cNvPr>
          <p:cNvGraphicFramePr>
            <a:graphicFrameLocks noGrp="1"/>
          </p:cNvGraphicFramePr>
          <p:nvPr>
            <p:extLst>
              <p:ext uri="{D42A27DB-BD31-4B8C-83A1-F6EECF244321}">
                <p14:modId xmlns="" xmlns:p14="http://schemas.microsoft.com/office/powerpoint/2010/main" val="2992338723"/>
              </p:ext>
            </p:extLst>
          </p:nvPr>
        </p:nvGraphicFramePr>
        <p:xfrm>
          <a:off x="990600" y="1731439"/>
          <a:ext cx="7162799" cy="1295400"/>
        </p:xfrm>
        <a:graphic>
          <a:graphicData uri="http://schemas.openxmlformats.org/drawingml/2006/table">
            <a:tbl>
              <a:tblPr firstRow="1" firstCol="1" bandRow="1"/>
              <a:tblGrid>
                <a:gridCol w="1996190">
                  <a:extLst>
                    <a:ext uri="{9D8B030D-6E8A-4147-A177-3AD203B41FA5}">
                      <a16:colId xmlns="" xmlns:a16="http://schemas.microsoft.com/office/drawing/2014/main" val="481474634"/>
                    </a:ext>
                  </a:extLst>
                </a:gridCol>
                <a:gridCol w="1878767">
                  <a:extLst>
                    <a:ext uri="{9D8B030D-6E8A-4147-A177-3AD203B41FA5}">
                      <a16:colId xmlns="" xmlns:a16="http://schemas.microsoft.com/office/drawing/2014/main" val="3803801992"/>
                    </a:ext>
                  </a:extLst>
                </a:gridCol>
                <a:gridCol w="1643921">
                  <a:extLst>
                    <a:ext uri="{9D8B030D-6E8A-4147-A177-3AD203B41FA5}">
                      <a16:colId xmlns="" xmlns:a16="http://schemas.microsoft.com/office/drawing/2014/main" val="2718332630"/>
                    </a:ext>
                  </a:extLst>
                </a:gridCol>
                <a:gridCol w="1643921">
                  <a:extLst>
                    <a:ext uri="{9D8B030D-6E8A-4147-A177-3AD203B41FA5}">
                      <a16:colId xmlns="" xmlns:a16="http://schemas.microsoft.com/office/drawing/2014/main" val="3371022121"/>
                    </a:ext>
                  </a:extLst>
                </a:gridCol>
              </a:tblGrid>
              <a:tr h="259080">
                <a:tc>
                  <a:txBody>
                    <a:bodyPr/>
                    <a:lstStyle/>
                    <a:p>
                      <a:pPr algn="ctr">
                        <a:lnSpc>
                          <a:spcPct val="120000"/>
                        </a:lnSpc>
                        <a:spcAft>
                          <a:spcPts val="0"/>
                        </a:spcAft>
                      </a:pPr>
                      <a:r>
                        <a:rPr lang="en-US" sz="1100" b="1">
                          <a:solidFill>
                            <a:srgbClr val="FFFFFF"/>
                          </a:solidFill>
                          <a:effectLst/>
                          <a:latin typeface="Arial" panose="020B0604020202020204" pitchFamily="34" charset="0"/>
                          <a:ea typeface="Times New Roman" panose="02020603050405020304" pitchFamily="18" charset="0"/>
                          <a:cs typeface="Latha" panose="020B0604020202020204" pitchFamily="34" charset="0"/>
                        </a:rPr>
                        <a:t>Algorithm</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algn="ctr">
                        <a:lnSpc>
                          <a:spcPct val="120000"/>
                        </a:lnSpc>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RMSE</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algn="ctr">
                        <a:lnSpc>
                          <a:spcPct val="120000"/>
                        </a:lnSpc>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MAPE</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marL="0" algn="ctr" defTabSz="914400" rtl="0" eaLnBrk="1" latinLnBrk="0" hangingPunct="1">
                        <a:lnSpc>
                          <a:spcPct val="120000"/>
                        </a:lnSpc>
                        <a:spcAft>
                          <a:spcPts val="0"/>
                        </a:spcAft>
                      </a:pPr>
                      <a:r>
                        <a:rPr lang="en-IN" sz="1100" b="1" kern="1200"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Time Taken</a:t>
                      </a:r>
                      <a:endParaRPr lang="en-US" sz="1100" b="1" kern="1200" dirty="0">
                        <a:solidFill>
                          <a:srgbClr val="FFFFFF"/>
                        </a:solidFill>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extLst>
                  <a:ext uri="{0D108BD9-81ED-4DB2-BD59-A6C34878D82A}">
                    <a16:rowId xmlns="" xmlns:a16="http://schemas.microsoft.com/office/drawing/2014/main" val="3997297014"/>
                  </a:ext>
                </a:extLst>
              </a:tr>
              <a:tr h="259080">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ARIMA</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883</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50</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IN" sz="1100" dirty="0">
                          <a:effectLst/>
                          <a:latin typeface="Arial" panose="020B0604020202020204" pitchFamily="34" charset="0"/>
                          <a:ea typeface="Times New Roman" panose="02020603050405020304" pitchFamily="18" charset="0"/>
                          <a:cs typeface="Latha" panose="020B0604020202020204" pitchFamily="34" charset="0"/>
                        </a:rPr>
                        <a:t>~10 Min</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extLst>
                  <a:ext uri="{0D108BD9-81ED-4DB2-BD59-A6C34878D82A}">
                    <a16:rowId xmlns="" xmlns:a16="http://schemas.microsoft.com/office/drawing/2014/main" val="3770597744"/>
                  </a:ext>
                </a:extLst>
              </a:tr>
              <a:tr h="259080">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AUTO ARIMA</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553</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71</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IN" sz="1100" dirty="0">
                          <a:effectLst/>
                          <a:latin typeface="Arial" panose="020B0604020202020204" pitchFamily="34" charset="0"/>
                          <a:ea typeface="Times New Roman" panose="02020603050405020304" pitchFamily="18" charset="0"/>
                          <a:cs typeface="Latha" panose="020B0604020202020204" pitchFamily="34" charset="0"/>
                        </a:rPr>
                        <a:t>~ 4 Min</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extLst>
                  <a:ext uri="{0D108BD9-81ED-4DB2-BD59-A6C34878D82A}">
                    <a16:rowId xmlns="" xmlns:a16="http://schemas.microsoft.com/office/drawing/2014/main" val="1581697724"/>
                  </a:ext>
                </a:extLst>
              </a:tr>
              <a:tr h="259080">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Sulekha-Holtwinters</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800</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71</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IN" sz="1100" dirty="0">
                          <a:effectLst/>
                          <a:latin typeface="Arial" panose="020B0604020202020204" pitchFamily="34" charset="0"/>
                          <a:ea typeface="Times New Roman" panose="02020603050405020304" pitchFamily="18" charset="0"/>
                          <a:cs typeface="Latha" panose="020B0604020202020204" pitchFamily="34" charset="0"/>
                        </a:rPr>
                        <a:t>&lt; 1 Seconds</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extLst>
                  <a:ext uri="{0D108BD9-81ED-4DB2-BD59-A6C34878D82A}">
                    <a16:rowId xmlns="" xmlns:a16="http://schemas.microsoft.com/office/drawing/2014/main" val="3836995889"/>
                  </a:ext>
                </a:extLst>
              </a:tr>
              <a:tr h="259080">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Prophet</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b="1" u="sng">
                          <a:solidFill>
                            <a:srgbClr val="00B050"/>
                          </a:solidFill>
                          <a:effectLst/>
                          <a:highlight>
                            <a:srgbClr val="FFFF00"/>
                          </a:highlight>
                          <a:latin typeface="Arial" panose="020B0604020202020204" pitchFamily="34" charset="0"/>
                          <a:ea typeface="Times New Roman" panose="02020603050405020304" pitchFamily="18" charset="0"/>
                          <a:cs typeface="Latha" panose="020B0604020202020204" pitchFamily="34" charset="0"/>
                        </a:rPr>
                        <a:t>342</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dirty="0">
                          <a:effectLst/>
                          <a:latin typeface="Arial" panose="020B0604020202020204" pitchFamily="34" charset="0"/>
                          <a:ea typeface="Times New Roman" panose="02020603050405020304" pitchFamily="18" charset="0"/>
                          <a:cs typeface="Latha" panose="020B0604020202020204" pitchFamily="34" charset="0"/>
                        </a:rPr>
                        <a:t>64</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IN" sz="1100" dirty="0">
                          <a:effectLst/>
                          <a:latin typeface="Arial" panose="020B0604020202020204" pitchFamily="34" charset="0"/>
                          <a:ea typeface="Times New Roman" panose="02020603050405020304" pitchFamily="18" charset="0"/>
                          <a:cs typeface="Latha" panose="020B0604020202020204" pitchFamily="34" charset="0"/>
                        </a:rPr>
                        <a:t>~ 5 Seconds</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extLst>
                  <a:ext uri="{0D108BD9-81ED-4DB2-BD59-A6C34878D82A}">
                    <a16:rowId xmlns="" xmlns:a16="http://schemas.microsoft.com/office/drawing/2014/main" val="832921895"/>
                  </a:ext>
                </a:extLst>
              </a:tr>
            </a:tbl>
          </a:graphicData>
        </a:graphic>
      </p:graphicFrame>
      <p:sp>
        <p:nvSpPr>
          <p:cNvPr id="19" name="Content Placeholder 2">
            <a:extLst>
              <a:ext uri="{FF2B5EF4-FFF2-40B4-BE49-F238E27FC236}">
                <a16:creationId xmlns="" xmlns:a16="http://schemas.microsoft.com/office/drawing/2014/main" id="{9E55CC0D-E6B2-4249-AA0C-A851FF8627D7}"/>
              </a:ext>
            </a:extLst>
          </p:cNvPr>
          <p:cNvSpPr txBox="1">
            <a:spLocks/>
          </p:cNvSpPr>
          <p:nvPr/>
        </p:nvSpPr>
        <p:spPr>
          <a:xfrm>
            <a:off x="457200" y="3117589"/>
            <a:ext cx="8229600" cy="7135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0" indent="-457200">
              <a:lnSpc>
                <a:spcPct val="90000"/>
              </a:lnSpc>
            </a:pPr>
            <a:r>
              <a:rPr lang="en-US" sz="1700" dirty="0"/>
              <a:t>The RMSE for Prophet has been the best of the lots. Also the Actual Vs Prediction plot output has been the best from Prophet Model.</a:t>
            </a:r>
          </a:p>
          <a:p>
            <a:pPr marL="457200" indent="-457200">
              <a:lnSpc>
                <a:spcPct val="90000"/>
              </a:lnSpc>
            </a:pPr>
            <a:r>
              <a:rPr lang="en-US" sz="1700" dirty="0"/>
              <a:t>For regression Random Forest algorithm provides the best RMSE. </a:t>
            </a:r>
          </a:p>
          <a:p>
            <a:pPr marL="457200" lvl="0" indent="-457200">
              <a:lnSpc>
                <a:spcPct val="90000"/>
              </a:lnSpc>
            </a:pPr>
            <a:endParaRPr lang="en-US" sz="1700" dirty="0"/>
          </a:p>
          <a:p>
            <a:endParaRPr lang="en-US" sz="1700" dirty="0"/>
          </a:p>
        </p:txBody>
      </p:sp>
      <p:graphicFrame>
        <p:nvGraphicFramePr>
          <p:cNvPr id="21" name="Table 20">
            <a:extLst>
              <a:ext uri="{FF2B5EF4-FFF2-40B4-BE49-F238E27FC236}">
                <a16:creationId xmlns="" xmlns:a16="http://schemas.microsoft.com/office/drawing/2014/main" id="{3A4DC24C-9A48-400A-94E2-2A4913FC1FEA}"/>
              </a:ext>
            </a:extLst>
          </p:cNvPr>
          <p:cNvGraphicFramePr>
            <a:graphicFrameLocks noGrp="1"/>
          </p:cNvGraphicFramePr>
          <p:nvPr>
            <p:extLst>
              <p:ext uri="{D42A27DB-BD31-4B8C-83A1-F6EECF244321}">
                <p14:modId xmlns="" xmlns:p14="http://schemas.microsoft.com/office/powerpoint/2010/main" val="1459656080"/>
              </p:ext>
            </p:extLst>
          </p:nvPr>
        </p:nvGraphicFramePr>
        <p:xfrm>
          <a:off x="990600" y="3921912"/>
          <a:ext cx="7391400" cy="1696424"/>
        </p:xfrm>
        <a:graphic>
          <a:graphicData uri="http://schemas.openxmlformats.org/drawingml/2006/table">
            <a:tbl>
              <a:tblPr firstRow="1" firstCol="1" bandRow="1"/>
              <a:tblGrid>
                <a:gridCol w="2059898">
                  <a:extLst>
                    <a:ext uri="{9D8B030D-6E8A-4147-A177-3AD203B41FA5}">
                      <a16:colId xmlns="" xmlns:a16="http://schemas.microsoft.com/office/drawing/2014/main" val="3326295033"/>
                    </a:ext>
                  </a:extLst>
                </a:gridCol>
                <a:gridCol w="1938728">
                  <a:extLst>
                    <a:ext uri="{9D8B030D-6E8A-4147-A177-3AD203B41FA5}">
                      <a16:colId xmlns="" xmlns:a16="http://schemas.microsoft.com/office/drawing/2014/main" val="2467234803"/>
                    </a:ext>
                  </a:extLst>
                </a:gridCol>
                <a:gridCol w="1696387">
                  <a:extLst>
                    <a:ext uri="{9D8B030D-6E8A-4147-A177-3AD203B41FA5}">
                      <a16:colId xmlns="" xmlns:a16="http://schemas.microsoft.com/office/drawing/2014/main" val="3407647045"/>
                    </a:ext>
                  </a:extLst>
                </a:gridCol>
                <a:gridCol w="1696387">
                  <a:extLst>
                    <a:ext uri="{9D8B030D-6E8A-4147-A177-3AD203B41FA5}">
                      <a16:colId xmlns="" xmlns:a16="http://schemas.microsoft.com/office/drawing/2014/main" val="2296754933"/>
                    </a:ext>
                  </a:extLst>
                </a:gridCol>
              </a:tblGrid>
              <a:tr h="273448">
                <a:tc>
                  <a:txBody>
                    <a:bodyPr/>
                    <a:lstStyle/>
                    <a:p>
                      <a:pPr algn="ctr">
                        <a:lnSpc>
                          <a:spcPct val="120000"/>
                        </a:lnSpc>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Algorithm</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algn="ctr">
                        <a:lnSpc>
                          <a:spcPct val="120000"/>
                        </a:lnSpc>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R2 Score</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algn="ctr">
                        <a:lnSpc>
                          <a:spcPct val="120000"/>
                        </a:lnSpc>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RMSE</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100" b="1" kern="1200"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Time Taken</a:t>
                      </a:r>
                      <a:endParaRPr lang="en-US" sz="1100" b="1" kern="1200" dirty="0">
                        <a:solidFill>
                          <a:srgbClr val="FFFFFF"/>
                        </a:solidFill>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extLst>
                  <a:ext uri="{0D108BD9-81ED-4DB2-BD59-A6C34878D82A}">
                    <a16:rowId xmlns="" xmlns:a16="http://schemas.microsoft.com/office/drawing/2014/main" val="1226951167"/>
                  </a:ext>
                </a:extLst>
              </a:tr>
              <a:tr h="273448">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Linear Regression</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0.49</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0.57</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sz="1100" dirty="0">
                          <a:effectLst/>
                        </a:rPr>
                        <a:t>&lt; 20 Seconds</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extLst>
                  <a:ext uri="{0D108BD9-81ED-4DB2-BD59-A6C34878D82A}">
                    <a16:rowId xmlns="" xmlns:a16="http://schemas.microsoft.com/office/drawing/2014/main" val="3533051581"/>
                  </a:ext>
                </a:extLst>
              </a:tr>
              <a:tr h="273448">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Linear Regression with SGD</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0.45</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0.58</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sz="1100" dirty="0">
                          <a:effectLst/>
                        </a:rPr>
                        <a:t>&lt; 30</a:t>
                      </a:r>
                      <a:r>
                        <a:rPr lang="en-US" sz="1100" baseline="0" dirty="0">
                          <a:effectLst/>
                        </a:rPr>
                        <a:t> Seconds</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extLst>
                  <a:ext uri="{0D108BD9-81ED-4DB2-BD59-A6C34878D82A}">
                    <a16:rowId xmlns="" xmlns:a16="http://schemas.microsoft.com/office/drawing/2014/main" val="2215650815"/>
                  </a:ext>
                </a:extLst>
              </a:tr>
              <a:tr h="273448">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Decision Tree without GridsearchCV</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0.42</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0.65</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IN" sz="1100" dirty="0" smtClean="0">
                          <a:effectLst/>
                          <a:latin typeface="Arial" panose="020B0604020202020204" pitchFamily="34" charset="0"/>
                          <a:ea typeface="Times New Roman" panose="02020603050405020304" pitchFamily="18" charset="0"/>
                          <a:cs typeface="Latha" panose="020B0604020202020204" pitchFamily="34" charset="0"/>
                        </a:rPr>
                        <a:t>&lt;30</a:t>
                      </a:r>
                      <a:r>
                        <a:rPr lang="en-IN" sz="1100" baseline="0" dirty="0" smtClean="0">
                          <a:effectLst/>
                          <a:latin typeface="Arial" panose="020B0604020202020204" pitchFamily="34" charset="0"/>
                          <a:ea typeface="Times New Roman" panose="02020603050405020304" pitchFamily="18" charset="0"/>
                          <a:cs typeface="Latha" panose="020B0604020202020204" pitchFamily="34" charset="0"/>
                        </a:rPr>
                        <a:t> seconds</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extLst>
                  <a:ext uri="{0D108BD9-81ED-4DB2-BD59-A6C34878D82A}">
                    <a16:rowId xmlns="" xmlns:a16="http://schemas.microsoft.com/office/drawing/2014/main" val="882135905"/>
                  </a:ext>
                </a:extLst>
              </a:tr>
              <a:tr h="273448">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Decision Tree with GridsearchCV</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0.59</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0.56</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tc>
                  <a:txBody>
                    <a:bodyPr/>
                    <a:lstStyle/>
                    <a:p>
                      <a:pPr algn="ctr">
                        <a:lnSpc>
                          <a:spcPct val="120000"/>
                        </a:lnSpc>
                        <a:spcAft>
                          <a:spcPts val="0"/>
                        </a:spcAft>
                      </a:pPr>
                      <a:r>
                        <a:rPr lang="en-IN" sz="1100" dirty="0">
                          <a:effectLst/>
                          <a:latin typeface="Arial" panose="020B0604020202020204" pitchFamily="34" charset="0"/>
                          <a:ea typeface="Times New Roman" panose="02020603050405020304" pitchFamily="18" charset="0"/>
                          <a:cs typeface="Latha" panose="020B0604020202020204" pitchFamily="34" charset="0"/>
                        </a:rPr>
                        <a:t>&lt; </a:t>
                      </a:r>
                      <a:r>
                        <a:rPr lang="en-IN" sz="1100" dirty="0" smtClean="0">
                          <a:effectLst/>
                          <a:latin typeface="Arial" panose="020B0604020202020204" pitchFamily="34" charset="0"/>
                          <a:ea typeface="Times New Roman" panose="02020603050405020304" pitchFamily="18" charset="0"/>
                          <a:cs typeface="Latha" panose="020B0604020202020204" pitchFamily="34" charset="0"/>
                        </a:rPr>
                        <a:t>1 min</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tcPr>
                </a:tc>
                <a:extLst>
                  <a:ext uri="{0D108BD9-81ED-4DB2-BD59-A6C34878D82A}">
                    <a16:rowId xmlns="" xmlns:a16="http://schemas.microsoft.com/office/drawing/2014/main" val="3127760271"/>
                  </a:ext>
                </a:extLst>
              </a:tr>
              <a:tr h="273448">
                <a:tc>
                  <a:txBody>
                    <a:bodyPr/>
                    <a:lstStyle/>
                    <a:p>
                      <a:pPr algn="ctr">
                        <a:lnSpc>
                          <a:spcPct val="120000"/>
                        </a:lnSpc>
                        <a:spcAft>
                          <a:spcPts val="0"/>
                        </a:spcAft>
                      </a:pPr>
                      <a:r>
                        <a:rPr lang="en-US" sz="900" b="1" dirty="0">
                          <a:effectLst/>
                          <a:latin typeface="Arial" panose="020B0604020202020204" pitchFamily="34" charset="0"/>
                          <a:ea typeface="Times New Roman" panose="02020603050405020304" pitchFamily="18" charset="0"/>
                          <a:cs typeface="Latha" panose="020B0604020202020204" pitchFamily="34" charset="0"/>
                        </a:rPr>
                        <a:t>Random Forest with </a:t>
                      </a:r>
                      <a:r>
                        <a:rPr lang="en-US" sz="900" b="1" dirty="0" err="1">
                          <a:effectLst/>
                          <a:latin typeface="Arial" panose="020B0604020202020204" pitchFamily="34" charset="0"/>
                          <a:ea typeface="Times New Roman" panose="02020603050405020304" pitchFamily="18" charset="0"/>
                          <a:cs typeface="Latha" panose="020B0604020202020204" pitchFamily="34" charset="0"/>
                        </a:rPr>
                        <a:t>GridsearchCV</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b="1" u="sng">
                          <a:solidFill>
                            <a:srgbClr val="00B050"/>
                          </a:solidFill>
                          <a:effectLst/>
                          <a:highlight>
                            <a:srgbClr val="FFFF00"/>
                          </a:highlight>
                          <a:latin typeface="Arial" panose="020B0604020202020204" pitchFamily="34" charset="0"/>
                          <a:ea typeface="Times New Roman" panose="02020603050405020304" pitchFamily="18" charset="0"/>
                          <a:cs typeface="Latha" panose="020B0604020202020204" pitchFamily="34" charset="0"/>
                        </a:rPr>
                        <a:t>0.68</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b="1" u="sng" dirty="0">
                          <a:solidFill>
                            <a:srgbClr val="00B050"/>
                          </a:solidFill>
                          <a:effectLst/>
                          <a:highlight>
                            <a:srgbClr val="FFFF00"/>
                          </a:highlight>
                          <a:latin typeface="Arial" panose="020B0604020202020204" pitchFamily="34" charset="0"/>
                          <a:ea typeface="Times New Roman" panose="02020603050405020304" pitchFamily="18" charset="0"/>
                          <a:cs typeface="Latha" panose="020B0604020202020204" pitchFamily="34" charset="0"/>
                        </a:rPr>
                        <a:t>0.50</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IN" sz="1100" dirty="0">
                          <a:effectLst/>
                          <a:latin typeface="Arial" panose="020B0604020202020204" pitchFamily="34" charset="0"/>
                          <a:ea typeface="Times New Roman" panose="02020603050405020304" pitchFamily="18" charset="0"/>
                          <a:cs typeface="Latha" panose="020B0604020202020204" pitchFamily="34" charset="0"/>
                        </a:rPr>
                        <a:t>&lt; </a:t>
                      </a:r>
                      <a:r>
                        <a:rPr lang="en-IN" sz="1100" dirty="0" smtClean="0">
                          <a:effectLst/>
                          <a:latin typeface="Arial" panose="020B0604020202020204" pitchFamily="34" charset="0"/>
                          <a:ea typeface="Times New Roman" panose="02020603050405020304" pitchFamily="18" charset="0"/>
                          <a:cs typeface="Latha" panose="020B0604020202020204" pitchFamily="34" charset="0"/>
                        </a:rPr>
                        <a:t>1 </a:t>
                      </a:r>
                      <a:r>
                        <a:rPr lang="en-IN" sz="1100" dirty="0">
                          <a:effectLst/>
                          <a:latin typeface="Arial" panose="020B0604020202020204" pitchFamily="34" charset="0"/>
                          <a:ea typeface="Times New Roman" panose="02020603050405020304" pitchFamily="18" charset="0"/>
                          <a:cs typeface="Latha" panose="020B0604020202020204" pitchFamily="34" charset="0"/>
                        </a:rPr>
                        <a:t>Min</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extLst>
                  <a:ext uri="{0D108BD9-81ED-4DB2-BD59-A6C34878D82A}">
                    <a16:rowId xmlns="" xmlns:a16="http://schemas.microsoft.com/office/drawing/2014/main" val="3588702405"/>
                  </a:ext>
                </a:extLst>
              </a:tr>
            </a:tbl>
          </a:graphicData>
        </a:graphic>
      </p:graphicFrame>
      <p:graphicFrame>
        <p:nvGraphicFramePr>
          <p:cNvPr id="24" name="Table 23">
            <a:extLst>
              <a:ext uri="{FF2B5EF4-FFF2-40B4-BE49-F238E27FC236}">
                <a16:creationId xmlns="" xmlns:a16="http://schemas.microsoft.com/office/drawing/2014/main" id="{C58EE309-ED53-40BA-8D47-DF6B9854B439}"/>
              </a:ext>
            </a:extLst>
          </p:cNvPr>
          <p:cNvGraphicFramePr>
            <a:graphicFrameLocks noGrp="1"/>
          </p:cNvGraphicFramePr>
          <p:nvPr>
            <p:extLst>
              <p:ext uri="{D42A27DB-BD31-4B8C-83A1-F6EECF244321}">
                <p14:modId xmlns="" xmlns:p14="http://schemas.microsoft.com/office/powerpoint/2010/main" val="630714707"/>
              </p:ext>
            </p:extLst>
          </p:nvPr>
        </p:nvGraphicFramePr>
        <p:xfrm>
          <a:off x="985736" y="5867400"/>
          <a:ext cx="7391400" cy="609600"/>
        </p:xfrm>
        <a:graphic>
          <a:graphicData uri="http://schemas.openxmlformats.org/drawingml/2006/table">
            <a:tbl>
              <a:tblPr firstRow="1" firstCol="1" bandRow="1"/>
              <a:tblGrid>
                <a:gridCol w="2059898">
                  <a:extLst>
                    <a:ext uri="{9D8B030D-6E8A-4147-A177-3AD203B41FA5}">
                      <a16:colId xmlns="" xmlns:a16="http://schemas.microsoft.com/office/drawing/2014/main" val="461827990"/>
                    </a:ext>
                  </a:extLst>
                </a:gridCol>
                <a:gridCol w="1938728">
                  <a:extLst>
                    <a:ext uri="{9D8B030D-6E8A-4147-A177-3AD203B41FA5}">
                      <a16:colId xmlns="" xmlns:a16="http://schemas.microsoft.com/office/drawing/2014/main" val="2784606620"/>
                    </a:ext>
                  </a:extLst>
                </a:gridCol>
                <a:gridCol w="1696387">
                  <a:extLst>
                    <a:ext uri="{9D8B030D-6E8A-4147-A177-3AD203B41FA5}">
                      <a16:colId xmlns="" xmlns:a16="http://schemas.microsoft.com/office/drawing/2014/main" val="1809248387"/>
                    </a:ext>
                  </a:extLst>
                </a:gridCol>
                <a:gridCol w="1696387">
                  <a:extLst>
                    <a:ext uri="{9D8B030D-6E8A-4147-A177-3AD203B41FA5}">
                      <a16:colId xmlns="" xmlns:a16="http://schemas.microsoft.com/office/drawing/2014/main" val="3004420931"/>
                    </a:ext>
                  </a:extLst>
                </a:gridCol>
              </a:tblGrid>
              <a:tr h="304800">
                <a:tc>
                  <a:txBody>
                    <a:bodyPr/>
                    <a:lstStyle/>
                    <a:p>
                      <a:pPr algn="ctr">
                        <a:lnSpc>
                          <a:spcPct val="120000"/>
                        </a:lnSpc>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Algorithm</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algn="ctr">
                        <a:lnSpc>
                          <a:spcPct val="120000"/>
                        </a:lnSpc>
                        <a:spcAft>
                          <a:spcPts val="0"/>
                        </a:spcAft>
                      </a:pPr>
                      <a:r>
                        <a:rPr lang="en-US" sz="1100" b="1">
                          <a:solidFill>
                            <a:srgbClr val="FFFFFF"/>
                          </a:solidFill>
                          <a:effectLst/>
                          <a:latin typeface="Arial" panose="020B0604020202020204" pitchFamily="34" charset="0"/>
                          <a:ea typeface="Times New Roman" panose="02020603050405020304" pitchFamily="18" charset="0"/>
                          <a:cs typeface="Latha" panose="020B0604020202020204" pitchFamily="34" charset="0"/>
                        </a:rPr>
                        <a:t>RMSE</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algn="ctr">
                        <a:lnSpc>
                          <a:spcPct val="120000"/>
                        </a:lnSpc>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MAPE</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IN" sz="1100" b="1" kern="1200" dirty="0">
                          <a:solidFill>
                            <a:srgbClr val="FFFFFF"/>
                          </a:solidFill>
                          <a:effectLst/>
                          <a:latin typeface="Arial" panose="020B0604020202020204" pitchFamily="34" charset="0"/>
                          <a:ea typeface="Times New Roman" panose="02020603050405020304" pitchFamily="18" charset="0"/>
                          <a:cs typeface="Latha" panose="020B0604020202020204" pitchFamily="34" charset="0"/>
                        </a:rPr>
                        <a:t>Time Taken</a:t>
                      </a:r>
                      <a:endParaRPr lang="en-US" sz="1100" b="1" kern="1200" dirty="0">
                        <a:solidFill>
                          <a:srgbClr val="FFFFFF"/>
                        </a:solidFill>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8AB833"/>
                    </a:solidFill>
                  </a:tcPr>
                </a:tc>
                <a:extLst>
                  <a:ext uri="{0D108BD9-81ED-4DB2-BD59-A6C34878D82A}">
                    <a16:rowId xmlns="" xmlns:a16="http://schemas.microsoft.com/office/drawing/2014/main" val="518622474"/>
                  </a:ext>
                </a:extLst>
              </a:tr>
              <a:tr h="304800">
                <a:tc>
                  <a:txBody>
                    <a:bodyPr/>
                    <a:lstStyle/>
                    <a:p>
                      <a:pPr algn="ctr">
                        <a:lnSpc>
                          <a:spcPct val="120000"/>
                        </a:lnSpc>
                        <a:spcAft>
                          <a:spcPts val="0"/>
                        </a:spcAft>
                      </a:pPr>
                      <a:r>
                        <a:rPr lang="en-US" sz="900" b="1">
                          <a:effectLst/>
                          <a:latin typeface="Arial" panose="020B0604020202020204" pitchFamily="34" charset="0"/>
                          <a:ea typeface="Times New Roman" panose="02020603050405020304" pitchFamily="18" charset="0"/>
                          <a:cs typeface="Latha" panose="020B0604020202020204" pitchFamily="34" charset="0"/>
                        </a:rPr>
                        <a:t>LSTM</a:t>
                      </a:r>
                      <a:endParaRPr lang="en-US" sz="110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w="12700" cap="flat" cmpd="sng" algn="ctr">
                      <a:solidFill>
                        <a:srgbClr val="A9D25D"/>
                      </a:solidFill>
                      <a:prstDash val="solid"/>
                      <a:round/>
                      <a:headEnd type="none" w="med" len="med"/>
                      <a:tailEnd type="none" w="med" len="med"/>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a:effectLst/>
                          <a:latin typeface="Arial" panose="020B0604020202020204" pitchFamily="34" charset="0"/>
                          <a:ea typeface="Times New Roman" panose="02020603050405020304" pitchFamily="18" charset="0"/>
                          <a:cs typeface="Latha" panose="020B0604020202020204" pitchFamily="34" charset="0"/>
                        </a:rPr>
                        <a:t>376</a:t>
                      </a:r>
                    </a:p>
                  </a:txBody>
                  <a:tcPr marL="68580" marR="68580" marT="0" marB="0" anchor="ctr">
                    <a:lnL>
                      <a:noFill/>
                    </a:lnL>
                    <a:lnR>
                      <a:noFill/>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US" sz="1100" dirty="0">
                          <a:effectLst/>
                          <a:latin typeface="Arial" panose="020B0604020202020204" pitchFamily="34" charset="0"/>
                          <a:ea typeface="Times New Roman" panose="02020603050405020304" pitchFamily="18" charset="0"/>
                          <a:cs typeface="Latha" panose="020B0604020202020204" pitchFamily="34" charset="0"/>
                        </a:rPr>
                        <a:t>56</a:t>
                      </a:r>
                    </a:p>
                  </a:txBody>
                  <a:tcPr marL="68580" marR="68580" marT="0" marB="0" anchor="ctr">
                    <a:lnL>
                      <a:noFill/>
                    </a:lnL>
                    <a:lnR w="12700" cap="flat" cmpd="sng" algn="ctr">
                      <a:no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tc>
                  <a:txBody>
                    <a:bodyPr/>
                    <a:lstStyle/>
                    <a:p>
                      <a:pPr algn="ctr">
                        <a:lnSpc>
                          <a:spcPct val="120000"/>
                        </a:lnSpc>
                        <a:spcAft>
                          <a:spcPts val="0"/>
                        </a:spcAft>
                      </a:pPr>
                      <a:r>
                        <a:rPr lang="en-IN" sz="1100" dirty="0">
                          <a:effectLst/>
                          <a:latin typeface="Arial" panose="020B0604020202020204" pitchFamily="34" charset="0"/>
                          <a:ea typeface="Times New Roman" panose="02020603050405020304" pitchFamily="18" charset="0"/>
                          <a:cs typeface="Latha" panose="020B0604020202020204" pitchFamily="34" charset="0"/>
                        </a:rPr>
                        <a:t>~ 25 Seconds</a:t>
                      </a:r>
                      <a:endParaRPr lang="en-US" sz="1100" dirty="0">
                        <a:effectLst/>
                        <a:latin typeface="Arial" panose="020B0604020202020204" pitchFamily="34" charset="0"/>
                        <a:ea typeface="Times New Roman" panose="02020603050405020304" pitchFamily="18" charset="0"/>
                        <a:cs typeface="Latha" panose="020B0604020202020204" pitchFamily="34" charset="0"/>
                      </a:endParaRPr>
                    </a:p>
                  </a:txBody>
                  <a:tcPr marL="68580" marR="68580" marT="0" marB="0" anchor="ctr">
                    <a:lnL>
                      <a:noFill/>
                    </a:lnL>
                    <a:lnR w="12700" cap="flat" cmpd="sng" algn="ctr">
                      <a:solidFill>
                        <a:srgbClr val="A9D25D"/>
                      </a:solidFill>
                      <a:prstDash val="solid"/>
                      <a:round/>
                      <a:headEnd type="none" w="med" len="med"/>
                      <a:tailEnd type="none" w="med" len="med"/>
                    </a:lnR>
                    <a:lnT w="12700" cap="flat" cmpd="sng" algn="ctr">
                      <a:solidFill>
                        <a:srgbClr val="A9D25D"/>
                      </a:solidFill>
                      <a:prstDash val="solid"/>
                      <a:round/>
                      <a:headEnd type="none" w="med" len="med"/>
                      <a:tailEnd type="none" w="med" len="med"/>
                    </a:lnT>
                    <a:lnB w="12700" cap="flat" cmpd="sng" algn="ctr">
                      <a:solidFill>
                        <a:srgbClr val="A9D25D"/>
                      </a:solidFill>
                      <a:prstDash val="solid"/>
                      <a:round/>
                      <a:headEnd type="none" w="med" len="med"/>
                      <a:tailEnd type="none" w="med" len="med"/>
                    </a:lnB>
                    <a:solidFill>
                      <a:srgbClr val="E2F0C9"/>
                    </a:solidFill>
                  </a:tcPr>
                </a:tc>
                <a:extLst>
                  <a:ext uri="{0D108BD9-81ED-4DB2-BD59-A6C34878D82A}">
                    <a16:rowId xmlns="" xmlns:a16="http://schemas.microsoft.com/office/drawing/2014/main" val="1207869689"/>
                  </a:ext>
                </a:extLst>
              </a:tr>
            </a:tbl>
          </a:graphicData>
        </a:graphic>
      </p:graphicFrame>
    </p:spTree>
    <p:extLst>
      <p:ext uri="{BB962C8B-B14F-4D97-AF65-F5344CB8AC3E}">
        <p14:creationId xmlns="" xmlns:p14="http://schemas.microsoft.com/office/powerpoint/2010/main" val="2318794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0CCD9-C5C5-42A3-AD98-1822FFD80400}"/>
              </a:ext>
            </a:extLst>
          </p:cNvPr>
          <p:cNvSpPr>
            <a:spLocks noGrp="1"/>
          </p:cNvSpPr>
          <p:nvPr>
            <p:ph type="title"/>
          </p:nvPr>
        </p:nvSpPr>
        <p:spPr>
          <a:xfrm>
            <a:off x="457200" y="261938"/>
            <a:ext cx="8229600" cy="1033462"/>
          </a:xfrm>
        </p:spPr>
        <p:txBody>
          <a:bodyPr/>
          <a:lstStyle/>
          <a:p>
            <a:pPr algn="l"/>
            <a:r>
              <a:rPr lang="en-IN" dirty="0"/>
              <a:t>Results - Implications</a:t>
            </a:r>
            <a:endParaRPr lang="en-US" dirty="0"/>
          </a:p>
        </p:txBody>
      </p:sp>
      <p:sp>
        <p:nvSpPr>
          <p:cNvPr id="3" name="Content Placeholder 2">
            <a:extLst>
              <a:ext uri="{FF2B5EF4-FFF2-40B4-BE49-F238E27FC236}">
                <a16:creationId xmlns="" xmlns:a16="http://schemas.microsoft.com/office/drawing/2014/main" id="{46CE8962-CCC8-43FE-808C-1AE18F1547C0}"/>
              </a:ext>
            </a:extLst>
          </p:cNvPr>
          <p:cNvSpPr>
            <a:spLocks noGrp="1"/>
          </p:cNvSpPr>
          <p:nvPr>
            <p:ph idx="1"/>
          </p:nvPr>
        </p:nvSpPr>
        <p:spPr/>
        <p:txBody>
          <a:bodyPr>
            <a:normAutofit fontScale="62500" lnSpcReduction="20000"/>
          </a:bodyPr>
          <a:lstStyle/>
          <a:p>
            <a:pPr lvl="0"/>
            <a:r>
              <a:rPr lang="en-US" dirty="0"/>
              <a:t>The </a:t>
            </a:r>
            <a:r>
              <a:rPr lang="en-US" u="sng" dirty="0"/>
              <a:t>Prophet model</a:t>
            </a:r>
            <a:r>
              <a:rPr lang="en-US" dirty="0"/>
              <a:t> has the most accurate prediction of the unit sales data. </a:t>
            </a:r>
          </a:p>
          <a:p>
            <a:pPr lvl="0"/>
            <a:r>
              <a:rPr lang="en-US" dirty="0"/>
              <a:t>The retail super market chains can leverage the model to predict the unit sales for the items and plan their inventory accordingly. </a:t>
            </a:r>
          </a:p>
          <a:p>
            <a:pPr lvl="0"/>
            <a:r>
              <a:rPr lang="en-US" dirty="0"/>
              <a:t>As an extension of the modeling, the team has tried to predict the unit sales of the top 10 items using the training data where there are item wise unit sales values for each day. </a:t>
            </a:r>
          </a:p>
          <a:p>
            <a:pPr lvl="0"/>
            <a:r>
              <a:rPr lang="en-US" dirty="0"/>
              <a:t>The predictions were then compared against the actual data available with us. </a:t>
            </a:r>
          </a:p>
          <a:p>
            <a:pPr lvl="0"/>
            <a:r>
              <a:rPr lang="en-US" dirty="0"/>
              <a:t>The plots created out for the top 10 items predictions were convincingly well matched. </a:t>
            </a:r>
          </a:p>
          <a:p>
            <a:pPr lvl="0"/>
            <a:r>
              <a:rPr lang="en-US" dirty="0"/>
              <a:t>Hence, the super market chains can use this for different aspects like,</a:t>
            </a:r>
          </a:p>
          <a:p>
            <a:pPr lvl="1"/>
            <a:r>
              <a:rPr lang="en-US" dirty="0"/>
              <a:t>Next day sales prediction of store item and top 10 selling items.</a:t>
            </a:r>
          </a:p>
          <a:p>
            <a:pPr lvl="1"/>
            <a:r>
              <a:rPr lang="en-US" dirty="0"/>
              <a:t>Monthly sales prediction</a:t>
            </a:r>
          </a:p>
          <a:p>
            <a:pPr lvl="1"/>
            <a:r>
              <a:rPr lang="en-US" dirty="0"/>
              <a:t>Weekly sales and the inventory need to stock up.</a:t>
            </a:r>
          </a:p>
        </p:txBody>
      </p:sp>
    </p:spTree>
    <p:extLst>
      <p:ext uri="{BB962C8B-B14F-4D97-AF65-F5344CB8AC3E}">
        <p14:creationId xmlns="" xmlns:p14="http://schemas.microsoft.com/office/powerpoint/2010/main" val="2363181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D5A889-EFB6-4C7A-8FAA-BB60F731217F}"/>
              </a:ext>
            </a:extLst>
          </p:cNvPr>
          <p:cNvSpPr>
            <a:spLocks noGrp="1"/>
          </p:cNvSpPr>
          <p:nvPr>
            <p:ph type="title"/>
          </p:nvPr>
        </p:nvSpPr>
        <p:spPr/>
        <p:txBody>
          <a:bodyPr/>
          <a:lstStyle/>
          <a:p>
            <a:pPr algn="l"/>
            <a:r>
              <a:rPr lang="en-IN" dirty="0"/>
              <a:t>Results – Items prediction plots</a:t>
            </a:r>
            <a:endParaRPr lang="en-US" dirty="0"/>
          </a:p>
        </p:txBody>
      </p:sp>
      <p:pic>
        <p:nvPicPr>
          <p:cNvPr id="5" name="Picture 4">
            <a:extLst>
              <a:ext uri="{FF2B5EF4-FFF2-40B4-BE49-F238E27FC236}">
                <a16:creationId xmlns="" xmlns:a16="http://schemas.microsoft.com/office/drawing/2014/main" id="{EFBA0B57-5058-4D99-8A26-1632EEC5E789}"/>
              </a:ext>
            </a:extLst>
          </p:cNvPr>
          <p:cNvPicPr/>
          <p:nvPr/>
        </p:nvPicPr>
        <p:blipFill>
          <a:blip r:embed="rId2" cstate="print"/>
          <a:srcRect l="15070" t="10552" r="18070" b="33783"/>
          <a:stretch>
            <a:fillRect/>
          </a:stretch>
        </p:blipFill>
        <p:spPr bwMode="auto">
          <a:xfrm>
            <a:off x="495300" y="3200400"/>
            <a:ext cx="8229600" cy="1575160"/>
          </a:xfrm>
          <a:prstGeom prst="rect">
            <a:avLst/>
          </a:prstGeom>
          <a:noFill/>
          <a:ln w="9525">
            <a:noFill/>
            <a:miter lim="800000"/>
            <a:headEnd/>
            <a:tailEnd/>
          </a:ln>
        </p:spPr>
      </p:pic>
      <p:pic>
        <p:nvPicPr>
          <p:cNvPr id="6" name="Picture 5">
            <a:extLst>
              <a:ext uri="{FF2B5EF4-FFF2-40B4-BE49-F238E27FC236}">
                <a16:creationId xmlns="" xmlns:a16="http://schemas.microsoft.com/office/drawing/2014/main" id="{03FA16C9-E7B7-4E4D-8C59-2CD035790245}"/>
              </a:ext>
            </a:extLst>
          </p:cNvPr>
          <p:cNvPicPr/>
          <p:nvPr/>
        </p:nvPicPr>
        <p:blipFill>
          <a:blip r:embed="rId3" cstate="print"/>
          <a:srcRect l="15475" t="9113" r="16706" b="36159"/>
          <a:stretch>
            <a:fillRect/>
          </a:stretch>
        </p:blipFill>
        <p:spPr bwMode="auto">
          <a:xfrm>
            <a:off x="457200" y="4902335"/>
            <a:ext cx="8382000" cy="1803265"/>
          </a:xfrm>
          <a:prstGeom prst="rect">
            <a:avLst/>
          </a:prstGeom>
          <a:noFill/>
          <a:ln w="9525">
            <a:noFill/>
            <a:miter lim="800000"/>
            <a:headEnd/>
            <a:tailEnd/>
          </a:ln>
        </p:spPr>
      </p:pic>
      <p:pic>
        <p:nvPicPr>
          <p:cNvPr id="9" name="Picture 8">
            <a:extLst>
              <a:ext uri="{FF2B5EF4-FFF2-40B4-BE49-F238E27FC236}">
                <a16:creationId xmlns="" xmlns:a16="http://schemas.microsoft.com/office/drawing/2014/main" id="{FDDFE97C-691A-45DA-9E09-471572B5F6FA}"/>
              </a:ext>
            </a:extLst>
          </p:cNvPr>
          <p:cNvPicPr/>
          <p:nvPr/>
        </p:nvPicPr>
        <p:blipFill>
          <a:blip r:embed="rId4" cstate="print"/>
          <a:srcRect l="15340" t="13429" r="18475" b="31386"/>
          <a:stretch>
            <a:fillRect/>
          </a:stretch>
        </p:blipFill>
        <p:spPr bwMode="auto">
          <a:xfrm>
            <a:off x="533400" y="1614791"/>
            <a:ext cx="8077200" cy="1575161"/>
          </a:xfrm>
          <a:prstGeom prst="rect">
            <a:avLst/>
          </a:prstGeom>
          <a:noFill/>
          <a:ln w="9525">
            <a:noFill/>
            <a:miter lim="800000"/>
            <a:headEnd/>
            <a:tailEnd/>
          </a:ln>
        </p:spPr>
      </p:pic>
    </p:spTree>
    <p:extLst>
      <p:ext uri="{BB962C8B-B14F-4D97-AF65-F5344CB8AC3E}">
        <p14:creationId xmlns="" xmlns:p14="http://schemas.microsoft.com/office/powerpoint/2010/main" val="2060642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smtClean="0"/>
              <a:t>Model Comparison – Pros &amp; Cons</a:t>
            </a:r>
            <a:endParaRPr lang="en-US" dirty="0"/>
          </a:p>
        </p:txBody>
      </p:sp>
      <p:graphicFrame>
        <p:nvGraphicFramePr>
          <p:cNvPr id="4" name="Content Placeholder 3"/>
          <p:cNvGraphicFramePr>
            <a:graphicFrameLocks noGrp="1"/>
          </p:cNvGraphicFramePr>
          <p:nvPr>
            <p:ph idx="1"/>
          </p:nvPr>
        </p:nvGraphicFramePr>
        <p:xfrm>
          <a:off x="381000" y="838200"/>
          <a:ext cx="8610600" cy="5815735"/>
        </p:xfrm>
        <a:graphic>
          <a:graphicData uri="http://schemas.openxmlformats.org/drawingml/2006/table">
            <a:tbl>
              <a:tblPr firstRow="1" bandRow="1">
                <a:tableStyleId>{5C22544A-7EE6-4342-B048-85BDC9FD1C3A}</a:tableStyleId>
              </a:tblPr>
              <a:tblGrid>
                <a:gridCol w="2870200"/>
                <a:gridCol w="2870200"/>
                <a:gridCol w="2870200"/>
              </a:tblGrid>
              <a:tr h="326433">
                <a:tc>
                  <a:txBody>
                    <a:bodyPr/>
                    <a:lstStyle/>
                    <a:p>
                      <a:r>
                        <a:rPr lang="en-US" dirty="0" smtClean="0"/>
                        <a:t>Models</a:t>
                      </a:r>
                      <a:endParaRPr lang="en-US"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885394">
                <a:tc>
                  <a:txBody>
                    <a:bodyPr/>
                    <a:lstStyle/>
                    <a:p>
                      <a:r>
                        <a:rPr lang="en-US" sz="1000" dirty="0" smtClean="0"/>
                        <a:t>Time</a:t>
                      </a:r>
                      <a:r>
                        <a:rPr lang="en-US" sz="1000" baseline="0" dirty="0" smtClean="0"/>
                        <a:t> Series - ARIMA</a:t>
                      </a:r>
                      <a:endParaRPr lang="en-US" sz="1000" dirty="0"/>
                    </a:p>
                  </a:txBody>
                  <a:tcPr/>
                </a:tc>
                <a:tc>
                  <a:txBody>
                    <a:bodyPr/>
                    <a:lstStyle/>
                    <a:p>
                      <a:r>
                        <a:rPr lang="en-US" sz="1000" dirty="0" smtClean="0"/>
                        <a:t>Transparency and uniformity of calculations and model’s construction. Relatively not complicated model construction.</a:t>
                      </a:r>
                      <a:endParaRPr lang="en-US" sz="1000" dirty="0"/>
                    </a:p>
                  </a:txBody>
                  <a:tcPr/>
                </a:tc>
                <a:tc>
                  <a:txBody>
                    <a:bodyPr/>
                    <a:lstStyle/>
                    <a:p>
                      <a:r>
                        <a:rPr lang="en-US" sz="1000" dirty="0" smtClean="0"/>
                        <a:t>Large number of parameters required to be determined. It’s difficult to</a:t>
                      </a:r>
                      <a:r>
                        <a:rPr lang="en-US" sz="1000" baseline="0" dirty="0" smtClean="0"/>
                        <a:t> set the best parameters for the fit to get the best forecast. Execution time is more than the other models.</a:t>
                      </a:r>
                      <a:endParaRPr lang="en-US" sz="1000" dirty="0"/>
                    </a:p>
                  </a:txBody>
                  <a:tcPr/>
                </a:tc>
              </a:tr>
              <a:tr h="724414">
                <a:tc>
                  <a:txBody>
                    <a:bodyPr/>
                    <a:lstStyle/>
                    <a:p>
                      <a:r>
                        <a:rPr lang="en-US" sz="1000" dirty="0" smtClean="0"/>
                        <a:t>Time</a:t>
                      </a:r>
                      <a:r>
                        <a:rPr lang="en-US" sz="1000" baseline="0" dirty="0" smtClean="0"/>
                        <a:t> Series – Auto ARIMA</a:t>
                      </a:r>
                      <a:endParaRPr lang="en-US" sz="1000" dirty="0"/>
                    </a:p>
                  </a:txBody>
                  <a:tcPr/>
                </a:tc>
                <a:tc>
                  <a:txBody>
                    <a:bodyPr/>
                    <a:lstStyle/>
                    <a:p>
                      <a:r>
                        <a:rPr lang="en-US" sz="1000" dirty="0" smtClean="0"/>
                        <a:t>ARIMA</a:t>
                      </a:r>
                      <a:r>
                        <a:rPr lang="en-US" sz="1000" baseline="0" dirty="0" smtClean="0"/>
                        <a:t> model with the best parameters  can be determined easily via AIC criterion. Robust than simple </a:t>
                      </a:r>
                      <a:r>
                        <a:rPr lang="en-US" sz="1000" baseline="0" dirty="0" err="1" smtClean="0"/>
                        <a:t>arima</a:t>
                      </a:r>
                      <a:r>
                        <a:rPr lang="en-US" sz="1000" baseline="0" dirty="0" smtClean="0"/>
                        <a:t> model</a:t>
                      </a:r>
                      <a:endParaRPr lang="en-US" sz="1000" dirty="0"/>
                    </a:p>
                  </a:txBody>
                  <a:tcPr/>
                </a:tc>
                <a:tc>
                  <a:txBody>
                    <a:bodyPr/>
                    <a:lstStyle/>
                    <a:p>
                      <a:r>
                        <a:rPr lang="en-US" sz="1000" dirty="0" smtClean="0"/>
                        <a:t>Unstable when fed with new sets of observations. Relatively slower in terms</a:t>
                      </a:r>
                      <a:r>
                        <a:rPr lang="en-US" sz="1000" baseline="0" dirty="0" smtClean="0"/>
                        <a:t> of execution than customized holt winters and prophet model</a:t>
                      </a:r>
                      <a:endParaRPr lang="en-US" sz="1000" dirty="0"/>
                    </a:p>
                  </a:txBody>
                  <a:tcPr/>
                </a:tc>
              </a:tr>
              <a:tr h="563433">
                <a:tc>
                  <a:txBody>
                    <a:bodyPr/>
                    <a:lstStyle/>
                    <a:p>
                      <a:r>
                        <a:rPr lang="en-US" sz="1000" dirty="0" smtClean="0"/>
                        <a:t>Time Series – Customized</a:t>
                      </a:r>
                      <a:r>
                        <a:rPr lang="en-US" sz="1000" baseline="0" dirty="0" smtClean="0"/>
                        <a:t> Holt Winters</a:t>
                      </a:r>
                      <a:endParaRPr lang="en-US" sz="1000" dirty="0"/>
                    </a:p>
                  </a:txBody>
                  <a:tcPr/>
                </a:tc>
                <a:tc>
                  <a:txBody>
                    <a:bodyPr/>
                    <a:lstStyle/>
                    <a:p>
                      <a:r>
                        <a:rPr lang="en-US" sz="1000" dirty="0" smtClean="0"/>
                        <a:t>Easy to apply. Gives</a:t>
                      </a:r>
                      <a:r>
                        <a:rPr lang="en-US" sz="1000" baseline="0" dirty="0" smtClean="0"/>
                        <a:t> more significance to most recent observations.</a:t>
                      </a:r>
                      <a:endParaRPr lang="en-US" sz="1000" dirty="0"/>
                    </a:p>
                  </a:txBody>
                  <a:tcPr/>
                </a:tc>
                <a:tc>
                  <a:txBody>
                    <a:bodyPr/>
                    <a:lstStyle/>
                    <a:p>
                      <a:r>
                        <a:rPr lang="en-US" sz="1000" dirty="0" smtClean="0"/>
                        <a:t>Produces forecasts that lag behind</a:t>
                      </a:r>
                      <a:r>
                        <a:rPr lang="en-US" sz="1000" baseline="0" dirty="0" smtClean="0"/>
                        <a:t> the actual trend. Relatively slower than Prophet model.</a:t>
                      </a:r>
                      <a:endParaRPr lang="en-US" sz="1000" dirty="0"/>
                    </a:p>
                  </a:txBody>
                  <a:tcPr/>
                </a:tc>
              </a:tr>
              <a:tr h="724414">
                <a:tc>
                  <a:txBody>
                    <a:bodyPr/>
                    <a:lstStyle/>
                    <a:p>
                      <a:r>
                        <a:rPr lang="en-US" sz="1000" dirty="0" smtClean="0"/>
                        <a:t>Time Series –</a:t>
                      </a:r>
                      <a:r>
                        <a:rPr lang="en-US" sz="1000" baseline="0" dirty="0" smtClean="0"/>
                        <a:t> </a:t>
                      </a:r>
                      <a:r>
                        <a:rPr lang="en-US" sz="1000" baseline="0" dirty="0" err="1" smtClean="0"/>
                        <a:t>Facebook</a:t>
                      </a:r>
                      <a:r>
                        <a:rPr lang="en-US" sz="1000" baseline="0" dirty="0" smtClean="0"/>
                        <a:t> Prophet</a:t>
                      </a:r>
                      <a:endParaRPr lang="en-US" sz="1000" dirty="0"/>
                    </a:p>
                  </a:txBody>
                  <a:tcPr/>
                </a:tc>
                <a:tc>
                  <a:txBody>
                    <a:bodyPr/>
                    <a:lstStyle/>
                    <a:p>
                      <a:r>
                        <a:rPr lang="en-US" sz="1000" dirty="0" smtClean="0"/>
                        <a:t>Produces accurate forecasts. Automatically finds seasonal trends and parameters are easier to understand.</a:t>
                      </a:r>
                      <a:r>
                        <a:rPr lang="en-US" sz="1000" baseline="0" dirty="0" smtClean="0"/>
                        <a:t> Best execution time.</a:t>
                      </a:r>
                      <a:endParaRPr lang="en-US" sz="1000" dirty="0"/>
                    </a:p>
                  </a:txBody>
                  <a:tcPr/>
                </a:tc>
                <a:tc>
                  <a:txBody>
                    <a:bodyPr/>
                    <a:lstStyle/>
                    <a:p>
                      <a:r>
                        <a:rPr lang="en-US" sz="1000" dirty="0" smtClean="0"/>
                        <a:t>Absence of Transparency</a:t>
                      </a:r>
                      <a:endParaRPr lang="en-US" sz="1000" dirty="0"/>
                    </a:p>
                  </a:txBody>
                  <a:tcPr/>
                </a:tc>
              </a:tr>
              <a:tr h="563433">
                <a:tc>
                  <a:txBody>
                    <a:bodyPr/>
                    <a:lstStyle/>
                    <a:p>
                      <a:r>
                        <a:rPr lang="en-US" sz="1000" dirty="0" smtClean="0"/>
                        <a:t>Regression – Linear &amp; SGD</a:t>
                      </a:r>
                      <a:endParaRPr lang="en-US" sz="1000" dirty="0"/>
                    </a:p>
                  </a:txBody>
                  <a:tcPr/>
                </a:tc>
                <a:tc>
                  <a:txBody>
                    <a:bodyPr/>
                    <a:lstStyle/>
                    <a:p>
                      <a:r>
                        <a:rPr lang="en-US" sz="1000" dirty="0" smtClean="0"/>
                        <a:t>Simple &amp; uniformity of calculations. Transparency of intermediate calculations.</a:t>
                      </a:r>
                      <a:endParaRPr lang="en-US" sz="1000" dirty="0"/>
                    </a:p>
                  </a:txBody>
                  <a:tcPr/>
                </a:tc>
                <a:tc>
                  <a:txBody>
                    <a:bodyPr/>
                    <a:lstStyle/>
                    <a:p>
                      <a:r>
                        <a:rPr lang="en-US" sz="1000" dirty="0" smtClean="0"/>
                        <a:t>Works</a:t>
                      </a:r>
                      <a:r>
                        <a:rPr lang="en-US" sz="1000" baseline="0" dirty="0" smtClean="0"/>
                        <a:t> well only case of linear relationship &amp; strong correlation between  dependent &amp; independent variables. </a:t>
                      </a:r>
                      <a:endParaRPr lang="en-US" sz="1000" dirty="0"/>
                    </a:p>
                  </a:txBody>
                  <a:tcPr/>
                </a:tc>
              </a:tr>
              <a:tr h="724414">
                <a:tc>
                  <a:txBody>
                    <a:bodyPr/>
                    <a:lstStyle/>
                    <a:p>
                      <a:r>
                        <a:rPr lang="en-US" sz="1000" dirty="0" smtClean="0"/>
                        <a:t>Regression – Decision Tree with </a:t>
                      </a:r>
                      <a:r>
                        <a:rPr lang="en-US" sz="1000" dirty="0" err="1" smtClean="0"/>
                        <a:t>GridsearchCV</a:t>
                      </a:r>
                      <a:endParaRPr lang="en-US" sz="1000" dirty="0"/>
                    </a:p>
                  </a:txBody>
                  <a:tcPr/>
                </a:tc>
                <a:tc>
                  <a:txBody>
                    <a:bodyPr/>
                    <a:lstStyle/>
                    <a:p>
                      <a:r>
                        <a:rPr lang="en-US" sz="1000" dirty="0" smtClean="0"/>
                        <a:t>Easy to explain to the business</a:t>
                      </a:r>
                      <a:r>
                        <a:rPr lang="en-US" sz="1000" baseline="0" dirty="0" smtClean="0"/>
                        <a:t> user the different conditions under which outcome is predicted, simple &amp; easy to build</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Works</a:t>
                      </a:r>
                      <a:r>
                        <a:rPr lang="en-US" sz="1000" baseline="0" dirty="0" smtClean="0"/>
                        <a:t> better with </a:t>
                      </a:r>
                      <a:r>
                        <a:rPr lang="en-US" sz="1000" baseline="0" dirty="0" err="1" smtClean="0"/>
                        <a:t>GridsearchCV</a:t>
                      </a:r>
                      <a:r>
                        <a:rPr lang="en-US" sz="1000" baseline="0" dirty="0" smtClean="0"/>
                        <a:t> but almost on par with Linear regression with SGD optimization but didn’t produce accurate forecast. Slower than other Linear regression models.</a:t>
                      </a:r>
                      <a:endParaRPr lang="en-US" sz="1000" dirty="0" smtClean="0"/>
                    </a:p>
                  </a:txBody>
                  <a:tcPr/>
                </a:tc>
              </a:tr>
              <a:tr h="563433">
                <a:tc>
                  <a:txBody>
                    <a:bodyPr/>
                    <a:lstStyle/>
                    <a:p>
                      <a:r>
                        <a:rPr lang="en-US" sz="1000" dirty="0" smtClean="0"/>
                        <a:t>Regression – Random Forest with </a:t>
                      </a:r>
                      <a:r>
                        <a:rPr lang="en-US" sz="1000" dirty="0" err="1" smtClean="0"/>
                        <a:t>GridsearchCV</a:t>
                      </a:r>
                      <a:endParaRPr lang="en-US" sz="1000" dirty="0"/>
                    </a:p>
                  </a:txBody>
                  <a:tcPr/>
                </a:tc>
                <a:tc>
                  <a:txBody>
                    <a:bodyPr/>
                    <a:lstStyle/>
                    <a:p>
                      <a:r>
                        <a:rPr lang="en-US" sz="1000" dirty="0" smtClean="0"/>
                        <a:t>Robust and gives</a:t>
                      </a:r>
                      <a:r>
                        <a:rPr lang="en-US" sz="1000" baseline="0" dirty="0" smtClean="0"/>
                        <a:t> the best results in the linear regression algorithms category.</a:t>
                      </a:r>
                      <a:endParaRPr lang="en-US" sz="1000" dirty="0"/>
                    </a:p>
                  </a:txBody>
                  <a:tcPr/>
                </a:tc>
                <a:tc>
                  <a:txBody>
                    <a:bodyPr/>
                    <a:lstStyle/>
                    <a:p>
                      <a:r>
                        <a:rPr lang="en-US" sz="1000" dirty="0" smtClean="0"/>
                        <a:t>Didn’t produce accurate forecast. Lots of </a:t>
                      </a:r>
                      <a:r>
                        <a:rPr lang="en-US" sz="1000" dirty="0" err="1" smtClean="0"/>
                        <a:t>hypertuning</a:t>
                      </a:r>
                      <a:r>
                        <a:rPr lang="en-US" sz="1000" dirty="0" smtClean="0"/>
                        <a:t> parameters and hence need to rely on </a:t>
                      </a:r>
                      <a:r>
                        <a:rPr lang="en-US" sz="1000" dirty="0" err="1" smtClean="0"/>
                        <a:t>GridsearchCV</a:t>
                      </a:r>
                      <a:r>
                        <a:rPr lang="en-US" sz="1000" dirty="0" smtClean="0"/>
                        <a:t>.</a:t>
                      </a:r>
                      <a:r>
                        <a:rPr lang="en-US" sz="1000" baseline="0" dirty="0" smtClean="0"/>
                        <a:t> Slower than other Linear regression models.</a:t>
                      </a:r>
                      <a:endParaRPr lang="en-US" sz="1000" dirty="0"/>
                    </a:p>
                  </a:txBody>
                  <a:tcPr/>
                </a:tc>
              </a:tr>
              <a:tr h="563433">
                <a:tc>
                  <a:txBody>
                    <a:bodyPr/>
                    <a:lstStyle/>
                    <a:p>
                      <a:r>
                        <a:rPr lang="en-US" sz="1000" dirty="0" smtClean="0"/>
                        <a:t>RNN - LSTM</a:t>
                      </a:r>
                      <a:endParaRPr lang="en-US" sz="1000" dirty="0"/>
                    </a:p>
                  </a:txBody>
                  <a:tcPr/>
                </a:tc>
                <a:tc>
                  <a:txBody>
                    <a:bodyPr/>
                    <a:lstStyle/>
                    <a:p>
                      <a:r>
                        <a:rPr lang="en-US" sz="1000" dirty="0" smtClean="0"/>
                        <a:t>Great scalability</a:t>
                      </a:r>
                      <a:r>
                        <a:rPr lang="en-US" sz="1000" baseline="0" dirty="0" smtClean="0"/>
                        <a:t> &amp; ability of parallel computations. Can also deal with non-linear relationships.</a:t>
                      </a:r>
                      <a:endParaRPr lang="en-US" sz="1000" dirty="0"/>
                    </a:p>
                  </a:txBody>
                  <a:tcPr/>
                </a:tc>
                <a:tc>
                  <a:txBody>
                    <a:bodyPr/>
                    <a:lstStyle/>
                    <a:p>
                      <a:r>
                        <a:rPr lang="en-US" sz="1000" dirty="0" smtClean="0"/>
                        <a:t>Absence of Transparency. Large</a:t>
                      </a:r>
                      <a:r>
                        <a:rPr lang="en-US" sz="1000" baseline="0" dirty="0" smtClean="0"/>
                        <a:t> number of parameters and significant options need to be selected. </a:t>
                      </a:r>
                      <a:endParaRPr lang="en-US" sz="10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Productionize the ML model</a:t>
            </a:r>
          </a:p>
        </p:txBody>
      </p:sp>
      <p:pic>
        <p:nvPicPr>
          <p:cNvPr id="4" name="Picture 2"/>
          <p:cNvPicPr>
            <a:picLocks noGrp="1" noChangeAspect="1" noChangeArrowheads="1"/>
          </p:cNvPicPr>
          <p:nvPr>
            <p:ph idx="1"/>
          </p:nvPr>
        </p:nvPicPr>
        <p:blipFill>
          <a:blip r:embed="rId2"/>
          <a:srcRect/>
          <a:stretch>
            <a:fillRect/>
          </a:stretch>
        </p:blipFill>
        <p:spPr bwMode="auto">
          <a:xfrm>
            <a:off x="609600" y="1600200"/>
            <a:ext cx="4429125" cy="4648200"/>
          </a:xfrm>
          <a:prstGeom prst="rect">
            <a:avLst/>
          </a:prstGeom>
          <a:noFill/>
          <a:ln w="9525">
            <a:noFill/>
            <a:miter lim="800000"/>
            <a:headEnd/>
            <a:tailEnd/>
          </a:ln>
          <a:effectLst/>
        </p:spPr>
      </p:pic>
      <p:sp>
        <p:nvSpPr>
          <p:cNvPr id="5" name="Content Placeholder 2">
            <a:extLst>
              <a:ext uri="{FF2B5EF4-FFF2-40B4-BE49-F238E27FC236}">
                <a16:creationId xmlns="" xmlns:a16="http://schemas.microsoft.com/office/drawing/2014/main" id="{B987D798-163B-45FE-A0ED-9178C81E9721}"/>
              </a:ext>
            </a:extLst>
          </p:cNvPr>
          <p:cNvSpPr txBox="1">
            <a:spLocks/>
          </p:cNvSpPr>
          <p:nvPr/>
        </p:nvSpPr>
        <p:spPr>
          <a:xfrm>
            <a:off x="5562600" y="1600200"/>
            <a:ext cx="2971800"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To Productionize the ML</a:t>
            </a:r>
            <a:r>
              <a:rPr kumimoji="0" lang="en-US" sz="2000" b="0" i="0" u="none" strike="noStrike" kern="1200" cap="none" spc="0" normalizeH="0" noProof="0" dirty="0">
                <a:ln>
                  <a:noFill/>
                </a:ln>
                <a:solidFill>
                  <a:schemeClr val="tx1"/>
                </a:solidFill>
                <a:effectLst/>
                <a:uLnTx/>
                <a:uFillTx/>
                <a:latin typeface="+mn-lt"/>
                <a:ea typeface="+mn-ea"/>
                <a:cs typeface="+mn-cs"/>
              </a:rPr>
              <a:t> Model</a:t>
            </a:r>
            <a:r>
              <a:rPr kumimoji="0" lang="en-US" sz="2000" b="0" i="0" u="none" strike="noStrike" kern="1200" cap="none" spc="0" normalizeH="0" baseline="0" noProof="0" dirty="0">
                <a:ln>
                  <a:noFill/>
                </a:ln>
                <a:solidFill>
                  <a:schemeClr val="tx1"/>
                </a:solidFill>
                <a:effectLst/>
                <a:uLnTx/>
                <a:uFillTx/>
                <a:latin typeface="+mn-lt"/>
                <a:ea typeface="+mn-ea"/>
                <a:cs typeface="+mn-cs"/>
              </a:rPr>
              <a:t> – Use </a:t>
            </a:r>
            <a:r>
              <a:rPr kumimoji="0" lang="en-US" sz="2000" b="0" i="0" u="none" strike="noStrike" kern="1200" cap="none" spc="0" normalizeH="0" baseline="0" noProof="0" dirty="0" err="1">
                <a:ln>
                  <a:noFill/>
                </a:ln>
                <a:solidFill>
                  <a:schemeClr val="tx1"/>
                </a:solidFill>
                <a:effectLst/>
                <a:uLnTx/>
                <a:uFillTx/>
                <a:latin typeface="+mn-lt"/>
                <a:ea typeface="+mn-ea"/>
                <a:cs typeface="+mn-cs"/>
              </a:rPr>
              <a:t>Joblib</a:t>
            </a:r>
            <a:r>
              <a:rPr kumimoji="0" lang="en-US" sz="2000" b="0" i="0" u="none" strike="noStrike" kern="1200" cap="none" spc="0" normalizeH="0" baseline="0" noProof="0" dirty="0">
                <a:ln>
                  <a:noFill/>
                </a:ln>
                <a:solidFill>
                  <a:schemeClr val="tx1"/>
                </a:solidFill>
                <a:effectLst/>
                <a:uLnTx/>
                <a:uFillTx/>
                <a:latin typeface="+mn-lt"/>
                <a:ea typeface="+mn-ea"/>
                <a:cs typeface="+mn-cs"/>
              </a:rPr>
              <a:t> and serialize the objects in python.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Create a simple web application for the store manager to feed the date and get the prediction.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Provide options like daily, weekly or monthly prediction to get the total overall sales and the top selling items.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 xmlns:p14="http://schemas.microsoft.com/office/powerpoint/2010/main" val="3724216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
        <p:nvSpPr>
          <p:cNvPr id="6" name="TextBox 5"/>
          <p:cNvSpPr txBox="1"/>
          <p:nvPr/>
        </p:nvSpPr>
        <p:spPr>
          <a:xfrm>
            <a:off x="533400" y="762000"/>
            <a:ext cx="8001000" cy="1477328"/>
          </a:xfrm>
          <a:prstGeom prst="rect">
            <a:avLst/>
          </a:prstGeom>
          <a:noFill/>
        </p:spPr>
        <p:txBody>
          <a:bodyPr wrap="square" rtlCol="0">
            <a:spAutoFit/>
          </a:bodyPr>
          <a:lstStyle/>
          <a:p>
            <a:r>
              <a:rPr lang="en-US" b="1" u="sng" dirty="0"/>
              <a:t>Current process</a:t>
            </a:r>
            <a:r>
              <a:rPr lang="en-US" dirty="0"/>
              <a:t>:</a:t>
            </a:r>
          </a:p>
          <a:p>
            <a:pPr>
              <a:buFont typeface="Arial" pitchFamily="34" charset="0"/>
              <a:buChar char="•"/>
            </a:pPr>
            <a:r>
              <a:rPr lang="en-US" dirty="0"/>
              <a:t> They currently rely on subjective forecasting methods with very little data to back them up.</a:t>
            </a:r>
          </a:p>
          <a:p>
            <a:pPr>
              <a:buFont typeface="Arial" pitchFamily="34" charset="0"/>
              <a:buChar char="•"/>
            </a:pPr>
            <a:r>
              <a:rPr lang="en-US" dirty="0"/>
              <a:t> They have very little automation to execute plans.</a:t>
            </a:r>
          </a:p>
          <a:p>
            <a:pPr>
              <a:buFont typeface="Arial" pitchFamily="34" charset="0"/>
              <a:buChar char="•"/>
            </a:pPr>
            <a:endParaRPr lang="en-US" dirty="0"/>
          </a:p>
        </p:txBody>
      </p:sp>
      <p:sp>
        <p:nvSpPr>
          <p:cNvPr id="7" name="TextBox 6"/>
          <p:cNvSpPr txBox="1"/>
          <p:nvPr/>
        </p:nvSpPr>
        <p:spPr>
          <a:xfrm>
            <a:off x="533400" y="2284274"/>
            <a:ext cx="8001000" cy="1200329"/>
          </a:xfrm>
          <a:prstGeom prst="rect">
            <a:avLst/>
          </a:prstGeom>
          <a:noFill/>
        </p:spPr>
        <p:txBody>
          <a:bodyPr wrap="square" rtlCol="0">
            <a:spAutoFit/>
          </a:bodyPr>
          <a:lstStyle/>
          <a:p>
            <a:r>
              <a:rPr lang="en-US" b="1" u="sng" dirty="0"/>
              <a:t>Requirement</a:t>
            </a:r>
            <a:r>
              <a:rPr lang="en-US" dirty="0"/>
              <a:t>:</a:t>
            </a:r>
          </a:p>
          <a:p>
            <a:pPr>
              <a:buFont typeface="Arial" pitchFamily="34" charset="0"/>
              <a:buChar char="•"/>
            </a:pPr>
            <a:r>
              <a:rPr lang="en-US" dirty="0"/>
              <a:t> They’re excited to see how machine learning could better ensure they please customers by having just enough of the right products at the right time.</a:t>
            </a:r>
          </a:p>
          <a:p>
            <a:pPr>
              <a:buFont typeface="Arial" pitchFamily="34" charset="0"/>
              <a:buChar char="•"/>
            </a:pPr>
            <a:r>
              <a:rPr lang="en-US" dirty="0"/>
              <a:t> Build a model that more accurately forecasts product sales.</a:t>
            </a:r>
          </a:p>
        </p:txBody>
      </p:sp>
      <p:sp>
        <p:nvSpPr>
          <p:cNvPr id="8" name="TextBox 7"/>
          <p:cNvSpPr txBox="1"/>
          <p:nvPr/>
        </p:nvSpPr>
        <p:spPr>
          <a:xfrm>
            <a:off x="533400" y="3808275"/>
            <a:ext cx="8001000" cy="646331"/>
          </a:xfrm>
          <a:prstGeom prst="rect">
            <a:avLst/>
          </a:prstGeom>
          <a:noFill/>
        </p:spPr>
        <p:txBody>
          <a:bodyPr wrap="square" rtlCol="0">
            <a:spAutoFit/>
          </a:bodyPr>
          <a:lstStyle/>
          <a:p>
            <a:r>
              <a:rPr lang="en-US" b="1" u="sng" dirty="0"/>
              <a:t>Plan</a:t>
            </a:r>
            <a:r>
              <a:rPr lang="en-US" dirty="0"/>
              <a:t>:</a:t>
            </a:r>
          </a:p>
          <a:p>
            <a:pPr>
              <a:buFont typeface="Arial" pitchFamily="34" charset="0"/>
              <a:buChar char="•"/>
            </a:pPr>
            <a:endParaRPr lang="en-US" dirty="0"/>
          </a:p>
        </p:txBody>
      </p:sp>
      <p:grpSp>
        <p:nvGrpSpPr>
          <p:cNvPr id="2050" name="Group 2"/>
          <p:cNvGrpSpPr>
            <a:grpSpLocks/>
          </p:cNvGrpSpPr>
          <p:nvPr/>
        </p:nvGrpSpPr>
        <p:grpSpPr bwMode="auto">
          <a:xfrm>
            <a:off x="1066800" y="4343400"/>
            <a:ext cx="7239000" cy="1981200"/>
            <a:chOff x="991" y="2551"/>
            <a:chExt cx="9561" cy="2248"/>
          </a:xfrm>
        </p:grpSpPr>
        <p:cxnSp>
          <p:nvCxnSpPr>
            <p:cNvPr id="2051" name="AutoShape 3"/>
            <p:cNvCxnSpPr>
              <a:cxnSpLocks noChangeShapeType="1"/>
            </p:cNvCxnSpPr>
            <p:nvPr/>
          </p:nvCxnSpPr>
          <p:spPr bwMode="auto">
            <a:xfrm flipH="1">
              <a:off x="7075" y="4262"/>
              <a:ext cx="991" cy="0"/>
            </a:xfrm>
            <a:prstGeom prst="straightConnector1">
              <a:avLst/>
            </a:prstGeom>
            <a:noFill/>
            <a:ln w="9525">
              <a:solidFill>
                <a:srgbClr val="000000"/>
              </a:solidFill>
              <a:round/>
              <a:headEnd/>
              <a:tailEnd type="triangle" w="med" len="med"/>
            </a:ln>
          </p:spPr>
        </p:cxnSp>
        <p:sp>
          <p:nvSpPr>
            <p:cNvPr id="2052" name="AutoShape 4"/>
            <p:cNvSpPr>
              <a:spLocks noChangeArrowheads="1"/>
            </p:cNvSpPr>
            <p:nvPr/>
          </p:nvSpPr>
          <p:spPr bwMode="auto">
            <a:xfrm>
              <a:off x="992" y="3994"/>
              <a:ext cx="2486" cy="707"/>
            </a:xfrm>
            <a:prstGeom prst="flowChartAlternateProcess">
              <a:avLst/>
            </a:prstGeom>
            <a:gradFill rotWithShape="0">
              <a:gsLst>
                <a:gs pos="0">
                  <a:srgbClr val="BADB7D"/>
                </a:gs>
                <a:gs pos="50000">
                  <a:srgbClr val="E8F3D3"/>
                </a:gs>
                <a:gs pos="100000">
                  <a:srgbClr val="BADB7D"/>
                </a:gs>
              </a:gsLst>
              <a:lin ang="18900000" scaled="1"/>
            </a:gradFill>
            <a:ln w="12700">
              <a:solidFill>
                <a:srgbClr val="BADB7D"/>
              </a:solidFill>
              <a:miter lim="800000"/>
              <a:headEnd/>
              <a:tailEnd/>
            </a:ln>
            <a:effectLst>
              <a:outerShdw dist="28398" dir="3806097" algn="ctr" rotWithShape="0">
                <a:srgbClr val="445B19">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alibri" pitchFamily="34" charset="0"/>
                  <a:cs typeface="Arial" pitchFamily="34" charset="0"/>
                </a:rPr>
                <a:t>Provide Insights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cxnSp>
          <p:nvCxnSpPr>
            <p:cNvPr id="2053" name="AutoShape 5"/>
            <p:cNvCxnSpPr>
              <a:cxnSpLocks noChangeShapeType="1"/>
            </p:cNvCxnSpPr>
            <p:nvPr/>
          </p:nvCxnSpPr>
          <p:spPr bwMode="auto">
            <a:xfrm>
              <a:off x="9387" y="3280"/>
              <a:ext cx="0" cy="488"/>
            </a:xfrm>
            <a:prstGeom prst="straightConnector1">
              <a:avLst/>
            </a:prstGeom>
            <a:noFill/>
            <a:ln w="9525">
              <a:solidFill>
                <a:srgbClr val="000000"/>
              </a:solidFill>
              <a:round/>
              <a:headEnd/>
              <a:tailEnd type="triangle" w="med" len="med"/>
            </a:ln>
          </p:spPr>
        </p:cxnSp>
        <p:sp>
          <p:nvSpPr>
            <p:cNvPr id="2054" name="AutoShape 6"/>
            <p:cNvSpPr>
              <a:spLocks noChangeArrowheads="1"/>
            </p:cNvSpPr>
            <p:nvPr/>
          </p:nvSpPr>
          <p:spPr bwMode="auto">
            <a:xfrm>
              <a:off x="4589" y="3922"/>
              <a:ext cx="2486" cy="707"/>
            </a:xfrm>
            <a:prstGeom prst="flowChartAlternateProcess">
              <a:avLst/>
            </a:prstGeom>
            <a:gradFill rotWithShape="0">
              <a:gsLst>
                <a:gs pos="0">
                  <a:srgbClr val="BADB7D"/>
                </a:gs>
                <a:gs pos="50000">
                  <a:srgbClr val="E8F3D3"/>
                </a:gs>
                <a:gs pos="100000">
                  <a:srgbClr val="BADB7D"/>
                </a:gs>
              </a:gsLst>
              <a:lin ang="18900000" scaled="1"/>
            </a:gradFill>
            <a:ln w="12700">
              <a:solidFill>
                <a:srgbClr val="BADB7D"/>
              </a:solidFill>
              <a:miter lim="800000"/>
              <a:headEnd/>
              <a:tailEnd/>
            </a:ln>
            <a:effectLst>
              <a:outerShdw dist="28398" dir="3806097" algn="ctr" rotWithShape="0">
                <a:srgbClr val="445B19">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alibri" pitchFamily="34" charset="0"/>
                  <a:cs typeface="Arial" pitchFamily="34" charset="0"/>
                </a:rPr>
                <a:t>Evaluation Metrics (RMSE)</a:t>
              </a:r>
              <a:endParaRPr kumimoji="0" lang="en-US" sz="1200" b="0" i="0" u="none" strike="noStrike" cap="none" normalizeH="0" baseline="0">
                <a:ln>
                  <a:noFill/>
                </a:ln>
                <a:solidFill>
                  <a:schemeClr val="tx1"/>
                </a:solidFill>
                <a:effectLst/>
                <a:latin typeface="Arial" pitchFamily="34" charset="0"/>
                <a:cs typeface="Arial" pitchFamily="34" charset="0"/>
              </a:endParaRPr>
            </a:p>
          </p:txBody>
        </p:sp>
        <p:sp>
          <p:nvSpPr>
            <p:cNvPr id="2055" name="AutoShape 7"/>
            <p:cNvSpPr>
              <a:spLocks noChangeArrowheads="1"/>
            </p:cNvSpPr>
            <p:nvPr/>
          </p:nvSpPr>
          <p:spPr bwMode="auto">
            <a:xfrm>
              <a:off x="8066" y="3768"/>
              <a:ext cx="2486" cy="1031"/>
            </a:xfrm>
            <a:prstGeom prst="flowChartAlternateProcess">
              <a:avLst/>
            </a:prstGeom>
            <a:gradFill rotWithShape="0">
              <a:gsLst>
                <a:gs pos="0">
                  <a:srgbClr val="BADB7D"/>
                </a:gs>
                <a:gs pos="50000">
                  <a:srgbClr val="E8F3D3"/>
                </a:gs>
                <a:gs pos="100000">
                  <a:srgbClr val="BADB7D"/>
                </a:gs>
              </a:gsLst>
              <a:lin ang="18900000" scaled="1"/>
            </a:gradFill>
            <a:ln w="12700">
              <a:solidFill>
                <a:srgbClr val="BADB7D"/>
              </a:solidFill>
              <a:miter lim="800000"/>
              <a:headEnd/>
              <a:tailEnd/>
            </a:ln>
            <a:effectLst>
              <a:outerShdw dist="28398" dir="3806097" algn="ctr" rotWithShape="0">
                <a:srgbClr val="445B19">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alibri" pitchFamily="34" charset="0"/>
                  <a:cs typeface="Arial" pitchFamily="34" charset="0"/>
                </a:rPr>
                <a:t>Apply Algorithms (Time Series/ LSTM/ Regression)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56" name="AutoShape 8"/>
            <p:cNvSpPr>
              <a:spLocks noChangeArrowheads="1"/>
            </p:cNvSpPr>
            <p:nvPr/>
          </p:nvSpPr>
          <p:spPr bwMode="auto">
            <a:xfrm>
              <a:off x="8066" y="2551"/>
              <a:ext cx="2486" cy="707"/>
            </a:xfrm>
            <a:prstGeom prst="flowChartAlternateProcess">
              <a:avLst/>
            </a:prstGeom>
            <a:gradFill rotWithShape="0">
              <a:gsLst>
                <a:gs pos="0">
                  <a:srgbClr val="BADB7D"/>
                </a:gs>
                <a:gs pos="50000">
                  <a:srgbClr val="E8F3D3"/>
                </a:gs>
                <a:gs pos="100000">
                  <a:srgbClr val="BADB7D"/>
                </a:gs>
              </a:gsLst>
              <a:lin ang="18900000" scaled="1"/>
            </a:gradFill>
            <a:ln w="12700">
              <a:solidFill>
                <a:srgbClr val="BADB7D"/>
              </a:solidFill>
              <a:miter lim="800000"/>
              <a:headEnd/>
              <a:tailEnd/>
            </a:ln>
            <a:effectLst>
              <a:outerShdw dist="28398" dir="3806097" algn="ctr" rotWithShape="0">
                <a:srgbClr val="445B19">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alibri" pitchFamily="34" charset="0"/>
                  <a:cs typeface="Arial" pitchFamily="34" charset="0"/>
                </a:rPr>
                <a:t>Sample Data (Store 44)</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cxnSp>
          <p:nvCxnSpPr>
            <p:cNvPr id="2057" name="AutoShape 9"/>
            <p:cNvCxnSpPr>
              <a:cxnSpLocks noChangeShapeType="1"/>
            </p:cNvCxnSpPr>
            <p:nvPr/>
          </p:nvCxnSpPr>
          <p:spPr bwMode="auto">
            <a:xfrm flipH="1">
              <a:off x="3556" y="4262"/>
              <a:ext cx="991" cy="0"/>
            </a:xfrm>
            <a:prstGeom prst="straightConnector1">
              <a:avLst/>
            </a:prstGeom>
            <a:noFill/>
            <a:ln w="9525">
              <a:solidFill>
                <a:srgbClr val="000000"/>
              </a:solidFill>
              <a:round/>
              <a:headEnd/>
              <a:tailEnd type="triangle" w="med" len="med"/>
            </a:ln>
          </p:spPr>
        </p:cxnSp>
        <p:sp>
          <p:nvSpPr>
            <p:cNvPr id="2058" name="AutoShape 10"/>
            <p:cNvSpPr>
              <a:spLocks noChangeArrowheads="1"/>
            </p:cNvSpPr>
            <p:nvPr/>
          </p:nvSpPr>
          <p:spPr bwMode="auto">
            <a:xfrm>
              <a:off x="991" y="2573"/>
              <a:ext cx="2486" cy="707"/>
            </a:xfrm>
            <a:prstGeom prst="flowChartAlternateProcess">
              <a:avLst/>
            </a:prstGeom>
            <a:gradFill rotWithShape="0">
              <a:gsLst>
                <a:gs pos="0">
                  <a:srgbClr val="BADB7D"/>
                </a:gs>
                <a:gs pos="50000">
                  <a:srgbClr val="E8F3D3"/>
                </a:gs>
                <a:gs pos="100000">
                  <a:srgbClr val="BADB7D"/>
                </a:gs>
              </a:gsLst>
              <a:lin ang="18900000" scaled="1"/>
            </a:gradFill>
            <a:ln w="12700">
              <a:solidFill>
                <a:srgbClr val="BADB7D"/>
              </a:solidFill>
              <a:miter lim="800000"/>
              <a:headEnd/>
              <a:tailEnd/>
            </a:ln>
            <a:effectLst>
              <a:outerShdw dist="28398" dir="3806097" algn="ctr" rotWithShape="0">
                <a:srgbClr val="445B19">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alibri" pitchFamily="34" charset="0"/>
                  <a:cs typeface="Arial" pitchFamily="34" charset="0"/>
                </a:rPr>
                <a:t>Get Raw Data (</a:t>
              </a:r>
              <a:r>
                <a:rPr kumimoji="0" lang="en-US" sz="1200" b="1" i="0" u="none" strike="noStrike" cap="none" normalizeH="0" baseline="0" dirty="0" err="1">
                  <a:ln>
                    <a:noFill/>
                  </a:ln>
                  <a:solidFill>
                    <a:schemeClr val="tx1"/>
                  </a:solidFill>
                  <a:effectLst/>
                  <a:latin typeface="Calibri" pitchFamily="34" charset="0"/>
                  <a:cs typeface="Arial" pitchFamily="34" charset="0"/>
                </a:rPr>
                <a:t>Corporocion</a:t>
              </a:r>
              <a:r>
                <a:rPr kumimoji="0" lang="en-US" sz="1200" b="1" i="0" u="none" strike="noStrike" cap="none" normalizeH="0" baseline="0" dirty="0">
                  <a:ln>
                    <a:noFill/>
                  </a:ln>
                  <a:solidFill>
                    <a:schemeClr val="tx1"/>
                  </a:solidFill>
                  <a:effectLst/>
                  <a:latin typeface="Calibri" pitchFamily="34" charset="0"/>
                  <a:cs typeface="Arial" pitchFamily="34" charset="0"/>
                </a:rPr>
                <a:t> – Kaggle)</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059" name="AutoShape 11"/>
            <p:cNvSpPr>
              <a:spLocks noChangeArrowheads="1"/>
            </p:cNvSpPr>
            <p:nvPr/>
          </p:nvSpPr>
          <p:spPr bwMode="auto">
            <a:xfrm>
              <a:off x="4568" y="2590"/>
              <a:ext cx="2486" cy="707"/>
            </a:xfrm>
            <a:prstGeom prst="flowChartAlternateProcess">
              <a:avLst/>
            </a:prstGeom>
            <a:gradFill rotWithShape="0">
              <a:gsLst>
                <a:gs pos="0">
                  <a:srgbClr val="BADB7D"/>
                </a:gs>
                <a:gs pos="50000">
                  <a:srgbClr val="E8F3D3"/>
                </a:gs>
                <a:gs pos="100000">
                  <a:srgbClr val="BADB7D"/>
                </a:gs>
              </a:gsLst>
              <a:lin ang="18900000" scaled="1"/>
            </a:gradFill>
            <a:ln w="12700">
              <a:solidFill>
                <a:srgbClr val="BADB7D"/>
              </a:solidFill>
              <a:miter lim="800000"/>
              <a:headEnd/>
              <a:tailEnd/>
            </a:ln>
            <a:effectLst>
              <a:outerShdw dist="28398" dir="3806097" algn="ctr" rotWithShape="0">
                <a:srgbClr val="445B19">
                  <a:alpha val="50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alibri" pitchFamily="34" charset="0"/>
                  <a:cs typeface="Arial" pitchFamily="34" charset="0"/>
                </a:rPr>
                <a:t>Exploratory </a:t>
              </a:r>
              <a:r>
                <a:rPr lang="en-US" sz="1200" b="1" dirty="0">
                  <a:latin typeface="Calibri" pitchFamily="34" charset="0"/>
                  <a:cs typeface="Arial" pitchFamily="34" charset="0"/>
                </a:rPr>
                <a:t>Data</a:t>
              </a:r>
              <a:r>
                <a:rPr kumimoji="0" lang="en-US" sz="1200" b="1" i="0" u="none" strike="noStrike" cap="none" normalizeH="0" baseline="0" dirty="0">
                  <a:ln>
                    <a:noFill/>
                  </a:ln>
                  <a:solidFill>
                    <a:schemeClr val="tx1"/>
                  </a:solidFill>
                  <a:effectLst/>
                  <a:latin typeface="Calibri" pitchFamily="34" charset="0"/>
                  <a:cs typeface="Arial" pitchFamily="34" charset="0"/>
                </a:rPr>
                <a:t> Analysis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cxnSp>
          <p:nvCxnSpPr>
            <p:cNvPr id="2060" name="AutoShape 12"/>
            <p:cNvCxnSpPr>
              <a:cxnSpLocks noChangeShapeType="1"/>
            </p:cNvCxnSpPr>
            <p:nvPr/>
          </p:nvCxnSpPr>
          <p:spPr bwMode="auto">
            <a:xfrm>
              <a:off x="3556" y="2927"/>
              <a:ext cx="991" cy="0"/>
            </a:xfrm>
            <a:prstGeom prst="straightConnector1">
              <a:avLst/>
            </a:prstGeom>
            <a:noFill/>
            <a:ln w="9525">
              <a:solidFill>
                <a:srgbClr val="000000"/>
              </a:solidFill>
              <a:round/>
              <a:headEnd/>
              <a:tailEnd type="triangle" w="med" len="med"/>
            </a:ln>
          </p:spPr>
        </p:cxnSp>
        <p:cxnSp>
          <p:nvCxnSpPr>
            <p:cNvPr id="2061" name="AutoShape 13"/>
            <p:cNvCxnSpPr>
              <a:cxnSpLocks noChangeShapeType="1"/>
            </p:cNvCxnSpPr>
            <p:nvPr/>
          </p:nvCxnSpPr>
          <p:spPr bwMode="auto">
            <a:xfrm>
              <a:off x="7075" y="2927"/>
              <a:ext cx="991" cy="0"/>
            </a:xfrm>
            <a:prstGeom prst="straightConnector1">
              <a:avLst/>
            </a:prstGeom>
            <a:noFill/>
            <a:ln w="9525">
              <a:solidFill>
                <a:srgbClr val="000000"/>
              </a:solidFill>
              <a:round/>
              <a:headEnd/>
              <a:tailEnd type="triangle" w="med" len="med"/>
            </a:ln>
          </p:spPr>
        </p:cxnSp>
      </p:grpSp>
    </p:spTree>
    <p:extLst>
      <p:ext uri="{BB962C8B-B14F-4D97-AF65-F5344CB8AC3E}">
        <p14:creationId xmlns="" xmlns:p14="http://schemas.microsoft.com/office/powerpoint/2010/main" val="3761210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Data Model</a:t>
            </a:r>
            <a:endParaRPr lang="en-US" sz="4000" b="1" dirty="0"/>
          </a:p>
        </p:txBody>
      </p:sp>
      <p:pic>
        <p:nvPicPr>
          <p:cNvPr id="3075" name="Picture 3"/>
          <p:cNvPicPr>
            <a:picLocks noChangeAspect="1" noChangeArrowheads="1"/>
          </p:cNvPicPr>
          <p:nvPr/>
        </p:nvPicPr>
        <p:blipFill>
          <a:blip r:embed="rId2" cstate="print"/>
          <a:srcRect/>
          <a:stretch>
            <a:fillRect/>
          </a:stretch>
        </p:blipFill>
        <p:spPr bwMode="auto">
          <a:xfrm>
            <a:off x="462467" y="838200"/>
            <a:ext cx="8529133" cy="5257800"/>
          </a:xfrm>
          <a:prstGeom prst="rect">
            <a:avLst/>
          </a:prstGeom>
          <a:noFill/>
          <a:ln w="9525">
            <a:noFill/>
            <a:miter lim="800000"/>
            <a:headEnd/>
            <a:tailEnd/>
          </a:ln>
        </p:spPr>
      </p:pic>
    </p:spTree>
    <p:extLst>
      <p:ext uri="{BB962C8B-B14F-4D97-AF65-F5344CB8AC3E}">
        <p14:creationId xmlns="" xmlns:p14="http://schemas.microsoft.com/office/powerpoint/2010/main" val="1152539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t>Data from Kaggle</a:t>
            </a:r>
          </a:p>
        </p:txBody>
      </p:sp>
      <p:pic>
        <p:nvPicPr>
          <p:cNvPr id="4098" name="Picture 2"/>
          <p:cNvPicPr>
            <a:picLocks noChangeAspect="1" noChangeArrowheads="1"/>
          </p:cNvPicPr>
          <p:nvPr/>
        </p:nvPicPr>
        <p:blipFill>
          <a:blip r:embed="rId2" cstate="print"/>
          <a:srcRect/>
          <a:stretch>
            <a:fillRect/>
          </a:stretch>
        </p:blipFill>
        <p:spPr bwMode="auto">
          <a:xfrm>
            <a:off x="762000" y="685800"/>
            <a:ext cx="7924800" cy="5943600"/>
          </a:xfrm>
          <a:prstGeom prst="rect">
            <a:avLst/>
          </a:prstGeom>
          <a:noFill/>
          <a:ln w="9525">
            <a:noFill/>
            <a:miter lim="800000"/>
            <a:headEnd/>
            <a:tailEnd/>
          </a:ln>
        </p:spPr>
      </p:pic>
    </p:spTree>
    <p:extLst>
      <p:ext uri="{BB962C8B-B14F-4D97-AF65-F5344CB8AC3E}">
        <p14:creationId xmlns="" xmlns:p14="http://schemas.microsoft.com/office/powerpoint/2010/main" val="115253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t>Challenges</a:t>
            </a:r>
          </a:p>
        </p:txBody>
      </p:sp>
      <p:sp>
        <p:nvSpPr>
          <p:cNvPr id="6" name="TextBox 5"/>
          <p:cNvSpPr txBox="1"/>
          <p:nvPr/>
        </p:nvSpPr>
        <p:spPr>
          <a:xfrm>
            <a:off x="533400" y="762000"/>
            <a:ext cx="8001000" cy="3785652"/>
          </a:xfrm>
          <a:prstGeom prst="rect">
            <a:avLst/>
          </a:prstGeom>
          <a:noFill/>
        </p:spPr>
        <p:txBody>
          <a:bodyPr wrap="square" rtlCol="0">
            <a:spAutoFit/>
          </a:bodyPr>
          <a:lstStyle/>
          <a:p>
            <a:pPr>
              <a:buFont typeface="Arial" pitchFamily="34" charset="0"/>
              <a:buChar char="•"/>
            </a:pPr>
            <a:r>
              <a:rPr lang="en-US" sz="2000" dirty="0"/>
              <a:t> Data sets provided are huge. We needed to take only a subset of data.</a:t>
            </a:r>
          </a:p>
          <a:p>
            <a:pPr lvl="1">
              <a:buFont typeface="Arial" pitchFamily="34" charset="0"/>
              <a:buChar char="•"/>
            </a:pPr>
            <a:r>
              <a:rPr lang="en-US" sz="2000" dirty="0"/>
              <a:t> After careful analysis, the following filter criteria were applied.</a:t>
            </a:r>
          </a:p>
          <a:p>
            <a:pPr lvl="2">
              <a:buFont typeface="Arial" pitchFamily="34" charset="0"/>
              <a:buChar char="•"/>
            </a:pPr>
            <a:r>
              <a:rPr lang="en-US" sz="2000" dirty="0"/>
              <a:t> Train data was restricted to years 2013 to 2015.</a:t>
            </a:r>
          </a:p>
          <a:p>
            <a:pPr lvl="2">
              <a:buFont typeface="Arial" pitchFamily="34" charset="0"/>
              <a:buChar char="•"/>
            </a:pPr>
            <a:r>
              <a:rPr lang="en-US" sz="2000" dirty="0"/>
              <a:t> Store 44 was chosen for the following reasons:</a:t>
            </a:r>
          </a:p>
          <a:p>
            <a:pPr lvl="3">
              <a:buFont typeface="Arial" pitchFamily="34" charset="0"/>
              <a:buChar char="•"/>
            </a:pPr>
            <a:r>
              <a:rPr lang="en-US" sz="2000" dirty="0"/>
              <a:t> It is the store with top most transactions from 2013 to 2015.</a:t>
            </a:r>
          </a:p>
          <a:p>
            <a:pPr lvl="3">
              <a:buFont typeface="Arial" pitchFamily="34" charset="0"/>
              <a:buChar char="•"/>
            </a:pPr>
            <a:r>
              <a:rPr lang="en-US" sz="2000" dirty="0"/>
              <a:t> It has transactions the most number (363) of days in a year. </a:t>
            </a:r>
          </a:p>
          <a:p>
            <a:pPr lvl="3">
              <a:buFont typeface="Arial" pitchFamily="34" charset="0"/>
              <a:buChar char="•"/>
            </a:pPr>
            <a:r>
              <a:rPr lang="en-US" sz="2000" dirty="0"/>
              <a:t> It has good amount of sales of various items</a:t>
            </a:r>
          </a:p>
          <a:p>
            <a:pPr>
              <a:buFont typeface="Arial" pitchFamily="34" charset="0"/>
              <a:buChar char="•"/>
            </a:pPr>
            <a:r>
              <a:rPr lang="en-US" sz="2000" dirty="0"/>
              <a:t> </a:t>
            </a:r>
            <a:r>
              <a:rPr lang="en-US" sz="2000" dirty="0" err="1"/>
              <a:t>holidays_events</a:t>
            </a:r>
            <a:r>
              <a:rPr lang="en-US" sz="2000" dirty="0"/>
              <a:t> had duplicate holidays. Duplicate events had to be removed carefully considering the national and regional holidays.</a:t>
            </a:r>
          </a:p>
          <a:p>
            <a:pPr>
              <a:buFont typeface="Arial" pitchFamily="34" charset="0"/>
              <a:buChar char="•"/>
            </a:pPr>
            <a:r>
              <a:rPr lang="en-US" sz="2000" dirty="0"/>
              <a:t> Oil data had missing rows and missing values in columns. Data had to be generated via data frame interpolate (linear, treating the values as equally spaced).</a:t>
            </a:r>
          </a:p>
        </p:txBody>
      </p:sp>
    </p:spTree>
    <p:extLst>
      <p:ext uri="{BB962C8B-B14F-4D97-AF65-F5344CB8AC3E}">
        <p14:creationId xmlns="" xmlns:p14="http://schemas.microsoft.com/office/powerpoint/2010/main" val="115253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1323439"/>
          </a:xfrm>
          <a:prstGeom prst="rect">
            <a:avLst/>
          </a:prstGeom>
          <a:noFill/>
        </p:spPr>
        <p:txBody>
          <a:bodyPr wrap="square" rtlCol="0">
            <a:spAutoFit/>
          </a:bodyPr>
          <a:lstStyle/>
          <a:p>
            <a:r>
              <a:rPr lang="en-US" sz="4000" b="1" dirty="0"/>
              <a:t>Data after filtering for store 44 and years 2013 - 2015</a:t>
            </a:r>
          </a:p>
        </p:txBody>
      </p:sp>
      <p:pic>
        <p:nvPicPr>
          <p:cNvPr id="5122" name="Picture 2"/>
          <p:cNvPicPr>
            <a:picLocks noChangeAspect="1" noChangeArrowheads="1"/>
          </p:cNvPicPr>
          <p:nvPr/>
        </p:nvPicPr>
        <p:blipFill>
          <a:blip r:embed="rId2" cstate="print"/>
          <a:srcRect/>
          <a:stretch>
            <a:fillRect/>
          </a:stretch>
        </p:blipFill>
        <p:spPr bwMode="auto">
          <a:xfrm>
            <a:off x="914400" y="1371600"/>
            <a:ext cx="7086600" cy="5314950"/>
          </a:xfrm>
          <a:prstGeom prst="rect">
            <a:avLst/>
          </a:prstGeom>
          <a:noFill/>
          <a:ln w="9525">
            <a:noFill/>
            <a:miter lim="800000"/>
            <a:headEnd/>
            <a:tailEnd/>
          </a:ln>
        </p:spPr>
      </p:pic>
    </p:spTree>
    <p:extLst>
      <p:ext uri="{BB962C8B-B14F-4D97-AF65-F5344CB8AC3E}">
        <p14:creationId xmlns="" xmlns:p14="http://schemas.microsoft.com/office/powerpoint/2010/main" val="1152539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b="1" dirty="0"/>
              <a:t>Data processing done</a:t>
            </a:r>
          </a:p>
        </p:txBody>
      </p:sp>
      <p:graphicFrame>
        <p:nvGraphicFramePr>
          <p:cNvPr id="8" name="Table 7"/>
          <p:cNvGraphicFramePr>
            <a:graphicFrameLocks noGrp="1"/>
          </p:cNvGraphicFramePr>
          <p:nvPr/>
        </p:nvGraphicFramePr>
        <p:xfrm>
          <a:off x="381000" y="838200"/>
          <a:ext cx="8534400" cy="5952370"/>
        </p:xfrm>
        <a:graphic>
          <a:graphicData uri="http://schemas.openxmlformats.org/drawingml/2006/table">
            <a:tbl>
              <a:tblPr/>
              <a:tblGrid>
                <a:gridCol w="2676978">
                  <a:extLst>
                    <a:ext uri="{9D8B030D-6E8A-4147-A177-3AD203B41FA5}">
                      <a16:colId xmlns="" xmlns:a16="http://schemas.microsoft.com/office/drawing/2014/main" val="20000"/>
                    </a:ext>
                  </a:extLst>
                </a:gridCol>
                <a:gridCol w="1841956">
                  <a:extLst>
                    <a:ext uri="{9D8B030D-6E8A-4147-A177-3AD203B41FA5}">
                      <a16:colId xmlns="" xmlns:a16="http://schemas.microsoft.com/office/drawing/2014/main" val="20001"/>
                    </a:ext>
                  </a:extLst>
                </a:gridCol>
                <a:gridCol w="4015466">
                  <a:extLst>
                    <a:ext uri="{9D8B030D-6E8A-4147-A177-3AD203B41FA5}">
                      <a16:colId xmlns="" xmlns:a16="http://schemas.microsoft.com/office/drawing/2014/main" val="20002"/>
                    </a:ext>
                  </a:extLst>
                </a:gridCol>
              </a:tblGrid>
              <a:tr h="304801">
                <a:tc>
                  <a:txBody>
                    <a:bodyPr/>
                    <a:lstStyle/>
                    <a:p>
                      <a:pPr algn="l" fontAlgn="b"/>
                      <a:r>
                        <a:rPr lang="en-US" sz="1400" b="0" i="0" u="none" strike="noStrike" dirty="0">
                          <a:solidFill>
                            <a:srgbClr val="FFFFFF"/>
                          </a:solidFill>
                          <a:latin typeface="Calibri"/>
                        </a:rPr>
                        <a:t>Table</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sz="1400" b="0" i="0" u="none" strike="noStrike">
                          <a:solidFill>
                            <a:srgbClr val="FFFFFF"/>
                          </a:solidFill>
                          <a:latin typeface="Calibri"/>
                        </a:rPr>
                        <a:t>Join of/Subset of (Semantically)</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tc>
                  <a:txBody>
                    <a:bodyPr/>
                    <a:lstStyle/>
                    <a:p>
                      <a:pPr algn="l" fontAlgn="b"/>
                      <a:r>
                        <a:rPr lang="en-US" sz="1400" b="0" i="0" u="none" strike="noStrike">
                          <a:solidFill>
                            <a:srgbClr val="FFFFFF"/>
                          </a:solidFill>
                          <a:latin typeface="Calibri"/>
                        </a:rPr>
                        <a:t>Comments</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4A2"/>
                    </a:solidFill>
                  </a:tcPr>
                </a:tc>
                <a:extLst>
                  <a:ext uri="{0D108BD9-81ED-4DB2-BD59-A6C34878D82A}">
                    <a16:rowId xmlns="" xmlns:a16="http://schemas.microsoft.com/office/drawing/2014/main" val="10000"/>
                  </a:ext>
                </a:extLst>
              </a:tr>
              <a:tr h="609599">
                <a:tc>
                  <a:txBody>
                    <a:bodyPr/>
                    <a:lstStyle/>
                    <a:p>
                      <a:pPr algn="l" fontAlgn="b"/>
                      <a:r>
                        <a:rPr lang="en-US" sz="1400" b="0" i="0" u="none" strike="noStrike" dirty="0">
                          <a:solidFill>
                            <a:srgbClr val="000000"/>
                          </a:solidFill>
                          <a:latin typeface="Calibri"/>
                        </a:rPr>
                        <a:t>train_store44.csv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FFFFFF"/>
                          </a:solidFill>
                          <a:latin typeface="Calibri"/>
                        </a:rPr>
                        <a:t>train (Subset)</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1400" b="0" i="0" u="none" strike="noStrike">
                          <a:solidFill>
                            <a:srgbClr val="000000"/>
                          </a:solidFill>
                          <a:latin typeface="Calibri"/>
                        </a:rPr>
                        <a:t>Subset of train table having data for store 44 for the years 2013 to 2015.</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09599">
                <a:tc>
                  <a:txBody>
                    <a:bodyPr/>
                    <a:lstStyle/>
                    <a:p>
                      <a:pPr algn="l" fontAlgn="b"/>
                      <a:r>
                        <a:rPr lang="en-US" sz="1400" b="0" i="0" u="none" strike="noStrike">
                          <a:solidFill>
                            <a:srgbClr val="000000"/>
                          </a:solidFill>
                          <a:latin typeface="Calibri"/>
                        </a:rPr>
                        <a:t>transactions_store44.csv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FFFFFF"/>
                          </a:solidFill>
                          <a:latin typeface="Calibri"/>
                        </a:rPr>
                        <a:t>transactions (Subset)</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1400" b="0" i="0" u="none" strike="noStrike" dirty="0">
                          <a:solidFill>
                            <a:srgbClr val="000000"/>
                          </a:solidFill>
                          <a:latin typeface="Calibri"/>
                        </a:rPr>
                        <a:t>Subset of transactions table having data for store 44 for the years 2013 to 2015.</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09599">
                <a:tc>
                  <a:txBody>
                    <a:bodyPr/>
                    <a:lstStyle/>
                    <a:p>
                      <a:pPr algn="l" fontAlgn="b"/>
                      <a:r>
                        <a:rPr lang="en-US" sz="1400" b="0" i="0" u="none" strike="noStrike">
                          <a:solidFill>
                            <a:srgbClr val="000000"/>
                          </a:solidFill>
                          <a:latin typeface="Calibri"/>
                        </a:rPr>
                        <a:t>items_store44_2013_2015.csv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FFFFFF"/>
                          </a:solidFill>
                          <a:latin typeface="Calibri"/>
                        </a:rPr>
                        <a:t>items (Subset)</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1400" b="0" i="0" u="none" strike="noStrike" dirty="0">
                          <a:solidFill>
                            <a:srgbClr val="000000"/>
                          </a:solidFill>
                          <a:latin typeface="Calibri"/>
                        </a:rPr>
                        <a:t>Subset of items table having data for store 44 for the years 2013 to 2015.</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4801">
                <a:tc>
                  <a:txBody>
                    <a:bodyPr/>
                    <a:lstStyle/>
                    <a:p>
                      <a:pPr algn="l" fontAlgn="b"/>
                      <a:r>
                        <a:rPr lang="en-US" sz="1400" b="0" i="0" u="none" strike="noStrike" dirty="0">
                          <a:solidFill>
                            <a:srgbClr val="000000"/>
                          </a:solidFill>
                          <a:latin typeface="Calibri"/>
                        </a:rPr>
                        <a:t>holidays_events_2013_2015.csv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FFFFFF"/>
                          </a:solidFill>
                          <a:latin typeface="Calibri"/>
                        </a:rPr>
                        <a:t>holidays_events</a:t>
                      </a:r>
                      <a:r>
                        <a:rPr lang="en-US" sz="1400" b="0" i="0" u="none" strike="noStrike" dirty="0">
                          <a:solidFill>
                            <a:srgbClr val="FFFFFF"/>
                          </a:solidFill>
                          <a:latin typeface="Calibri"/>
                        </a:rPr>
                        <a:t> (Subset)</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1400" b="0" i="0" u="none" strike="noStrike" dirty="0">
                          <a:solidFill>
                            <a:srgbClr val="000000"/>
                          </a:solidFill>
                          <a:latin typeface="Calibri"/>
                        </a:rPr>
                        <a:t>Subset having data only for years 2013 and 2015.</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609599">
                <a:tc>
                  <a:txBody>
                    <a:bodyPr/>
                    <a:lstStyle/>
                    <a:p>
                      <a:pPr algn="l" fontAlgn="b"/>
                      <a:r>
                        <a:rPr lang="en-US" sz="1400" b="0" i="0" u="none" strike="noStrike">
                          <a:solidFill>
                            <a:srgbClr val="000000"/>
                          </a:solidFill>
                          <a:latin typeface="Calibri"/>
                        </a:rPr>
                        <a:t>holidays_events_2013_2015_noduplicates.csv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FFFFFF"/>
                          </a:solidFill>
                          <a:latin typeface="Calibri"/>
                        </a:rPr>
                        <a:t>holidays_events</a:t>
                      </a:r>
                      <a:r>
                        <a:rPr lang="en-US" sz="1400" b="0" i="0" u="none" strike="noStrike" dirty="0">
                          <a:solidFill>
                            <a:srgbClr val="FFFFFF"/>
                          </a:solidFill>
                          <a:latin typeface="Calibri"/>
                        </a:rPr>
                        <a:t> (Subset, No duplicates)</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400" b="0" i="0" u="none" strike="noStrike" dirty="0">
                          <a:solidFill>
                            <a:srgbClr val="000000"/>
                          </a:solidFill>
                          <a:latin typeface="Calibri"/>
                        </a:rPr>
                        <a:t>Eliminated duplicate records in holidays_events_2013_2015.csv table. </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04801">
                <a:tc>
                  <a:txBody>
                    <a:bodyPr/>
                    <a:lstStyle/>
                    <a:p>
                      <a:pPr algn="l" fontAlgn="b"/>
                      <a:r>
                        <a:rPr lang="en-US" sz="1400" b="0" i="0" u="none" strike="noStrike">
                          <a:solidFill>
                            <a:srgbClr val="000000"/>
                          </a:solidFill>
                          <a:latin typeface="Calibri"/>
                        </a:rPr>
                        <a:t>oil_2013_2015.csv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FFFFFF"/>
                          </a:solidFill>
                          <a:latin typeface="Calibri"/>
                        </a:rPr>
                        <a:t>oil (subset)</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l" fontAlgn="b"/>
                      <a:r>
                        <a:rPr lang="en-US" sz="1400" b="0" i="0" u="none" strike="noStrike" dirty="0">
                          <a:solidFill>
                            <a:srgbClr val="000000"/>
                          </a:solidFill>
                          <a:latin typeface="Calibri"/>
                        </a:rPr>
                        <a:t>Subset having data only for years 2013 and 2015.</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609599">
                <a:tc>
                  <a:txBody>
                    <a:bodyPr/>
                    <a:lstStyle/>
                    <a:p>
                      <a:pPr algn="l" fontAlgn="b"/>
                      <a:r>
                        <a:rPr lang="en-US" sz="1400" b="0" i="0" u="none" strike="noStrike">
                          <a:solidFill>
                            <a:srgbClr val="000000"/>
                          </a:solidFill>
                          <a:latin typeface="Calibri"/>
                        </a:rPr>
                        <a:t>oil_2013_2015_interpolated.csv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FFFFFF"/>
                          </a:solidFill>
                          <a:latin typeface="Calibri"/>
                        </a:rPr>
                        <a:t>oil (Generated data)</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a:txBody>
                    <a:bodyPr/>
                    <a:lstStyle/>
                    <a:p>
                      <a:pPr algn="l" fontAlgn="b"/>
                      <a:r>
                        <a:rPr lang="en-US" sz="1400" b="0" i="0" u="none" strike="noStrike" dirty="0">
                          <a:solidFill>
                            <a:srgbClr val="000000"/>
                          </a:solidFill>
                          <a:latin typeface="Calibri"/>
                        </a:rPr>
                        <a:t>Generated the missing data in the oil_2013_2015.csv table, both for missing rows and missing values in columns.</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914400">
                <a:tc>
                  <a:txBody>
                    <a:bodyPr/>
                    <a:lstStyle/>
                    <a:p>
                      <a:pPr algn="l" fontAlgn="b"/>
                      <a:r>
                        <a:rPr lang="en-US" sz="1400" b="0" i="0" u="none" strike="noStrike">
                          <a:solidFill>
                            <a:srgbClr val="000000"/>
                          </a:solidFill>
                          <a:latin typeface="Calibri"/>
                        </a:rPr>
                        <a:t>train_store44_with_items.csv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FFFFFF"/>
                          </a:solidFill>
                          <a:latin typeface="Calibri"/>
                        </a:rPr>
                        <a:t>train,</a:t>
                      </a:r>
                      <a:br>
                        <a:rPr lang="en-US" sz="1400" b="0" i="0" u="none" strike="noStrike">
                          <a:solidFill>
                            <a:srgbClr val="FFFFFF"/>
                          </a:solidFill>
                          <a:latin typeface="Calibri"/>
                        </a:rPr>
                      </a:br>
                      <a:r>
                        <a:rPr lang="en-US" sz="1400" b="0" i="0" u="none" strike="noStrike">
                          <a:solidFill>
                            <a:srgbClr val="FFFFFF"/>
                          </a:solidFill>
                          <a:latin typeface="Calibri"/>
                        </a:rPr>
                        <a:t>items</a:t>
                      </a:r>
                      <a:br>
                        <a:rPr lang="en-US" sz="1400" b="0" i="0" u="none" strike="noStrike">
                          <a:solidFill>
                            <a:srgbClr val="FFFFFF"/>
                          </a:solidFill>
                          <a:latin typeface="Calibri"/>
                        </a:rPr>
                      </a:br>
                      <a:r>
                        <a:rPr lang="en-US" sz="1400" b="0" i="0" u="none" strike="noStrike">
                          <a:solidFill>
                            <a:srgbClr val="FFFFFF"/>
                          </a:solidFill>
                          <a:latin typeface="Calibri"/>
                        </a:rPr>
                        <a:t>(Join by item_nbr)</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400" b="0" i="0" u="none" strike="noStrike" dirty="0">
                          <a:solidFill>
                            <a:srgbClr val="000000"/>
                          </a:solidFill>
                          <a:latin typeface="Calibri"/>
                        </a:rPr>
                        <a:t>Result of join between "train_store44.csv" and "items_store44_2013_2015.csv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914400">
                <a:tc>
                  <a:txBody>
                    <a:bodyPr/>
                    <a:lstStyle/>
                    <a:p>
                      <a:pPr algn="l" fontAlgn="b"/>
                      <a:r>
                        <a:rPr lang="en-US" sz="1400" b="0" i="0" u="none" strike="noStrike">
                          <a:solidFill>
                            <a:srgbClr val="000000"/>
                          </a:solidFill>
                          <a:latin typeface="Calibri"/>
                        </a:rPr>
                        <a:t>train_transactions_daily_store44.csv</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FFFFFF"/>
                          </a:solidFill>
                          <a:latin typeface="Calibri"/>
                        </a:rPr>
                        <a:t>train,</a:t>
                      </a:r>
                      <a:br>
                        <a:rPr lang="en-US" sz="1400" b="0" i="0" u="none" strike="noStrike">
                          <a:solidFill>
                            <a:srgbClr val="FFFFFF"/>
                          </a:solidFill>
                          <a:latin typeface="Calibri"/>
                        </a:rPr>
                      </a:br>
                      <a:r>
                        <a:rPr lang="en-US" sz="1400" b="0" i="0" u="none" strike="noStrike">
                          <a:solidFill>
                            <a:srgbClr val="FFFFFF"/>
                          </a:solidFill>
                          <a:latin typeface="Calibri"/>
                        </a:rPr>
                        <a:t>transactions</a:t>
                      </a:r>
                      <a:br>
                        <a:rPr lang="en-US" sz="1400" b="0" i="0" u="none" strike="noStrike">
                          <a:solidFill>
                            <a:srgbClr val="FFFFFF"/>
                          </a:solidFill>
                          <a:latin typeface="Calibri"/>
                        </a:rPr>
                      </a:br>
                      <a:r>
                        <a:rPr lang="en-US" sz="1400" b="0" i="0" u="none" strike="noStrike">
                          <a:solidFill>
                            <a:srgbClr val="FFFFFF"/>
                          </a:solidFill>
                          <a:latin typeface="Calibri"/>
                        </a:rPr>
                        <a:t>(Aggregate, Join by date)</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400" b="0" i="0" u="none" strike="noStrike" dirty="0">
                          <a:solidFill>
                            <a:srgbClr val="000000"/>
                          </a:solidFill>
                          <a:latin typeface="Calibri"/>
                        </a:rPr>
                        <a:t>Joined train and transactions for store 44 (years 2013 to 2015). First the data in train was aggregated to date level regardless of the items and then merged.</a:t>
                      </a:r>
                    </a:p>
                  </a:txBody>
                  <a:tcPr marL="4386" marR="4386" marT="4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bl>
          </a:graphicData>
        </a:graphic>
      </p:graphicFrame>
    </p:spTree>
    <p:extLst>
      <p:ext uri="{BB962C8B-B14F-4D97-AF65-F5344CB8AC3E}">
        <p14:creationId xmlns="" xmlns:p14="http://schemas.microsoft.com/office/powerpoint/2010/main" val="1152539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9</a:t>
            </a:fld>
            <a:endParaRPr lang="en-US" dirty="0"/>
          </a:p>
        </p:txBody>
      </p:sp>
      <p:sp>
        <p:nvSpPr>
          <p:cNvPr id="3" name="Title 2"/>
          <p:cNvSpPr>
            <a:spLocks noGrp="1"/>
          </p:cNvSpPr>
          <p:nvPr>
            <p:ph type="title"/>
          </p:nvPr>
        </p:nvSpPr>
        <p:spPr>
          <a:xfrm>
            <a:off x="241302" y="0"/>
            <a:ext cx="8458638" cy="707886"/>
          </a:xfrm>
          <a:noFill/>
        </p:spPr>
        <p:txBody>
          <a:bodyPr wrap="square" rtlCol="0">
            <a:spAutoFit/>
          </a:bodyPr>
          <a:lstStyle/>
          <a:p>
            <a:pPr algn="l"/>
            <a:r>
              <a:rPr lang="en-US" sz="4000" b="1" dirty="0">
                <a:latin typeface="+mn-lt"/>
                <a:ea typeface="+mn-ea"/>
                <a:cs typeface="+mn-cs"/>
              </a:rPr>
              <a:t>Functional Architecture</a:t>
            </a:r>
          </a:p>
        </p:txBody>
      </p:sp>
      <p:grpSp>
        <p:nvGrpSpPr>
          <p:cNvPr id="4" name="Group 170"/>
          <p:cNvGrpSpPr/>
          <p:nvPr/>
        </p:nvGrpSpPr>
        <p:grpSpPr>
          <a:xfrm>
            <a:off x="381000" y="1600200"/>
            <a:ext cx="1589883" cy="3810000"/>
            <a:chOff x="3124200" y="762000"/>
            <a:chExt cx="1589883" cy="3810000"/>
          </a:xfrm>
        </p:grpSpPr>
        <p:sp>
          <p:nvSpPr>
            <p:cNvPr id="162" name="Rounded Rectangle 161"/>
            <p:cNvSpPr/>
            <p:nvPr/>
          </p:nvSpPr>
          <p:spPr>
            <a:xfrm>
              <a:off x="3124200" y="762000"/>
              <a:ext cx="1589883" cy="3810000"/>
            </a:xfrm>
            <a:prstGeom prst="roundRect">
              <a:avLst/>
            </a:prstGeom>
            <a:solidFill>
              <a:schemeClr val="accent1"/>
            </a:solidFill>
            <a:ln w="12700" cap="flat" cmpd="sng" algn="ctr">
              <a:solidFill>
                <a:srgbClr val="B5D3F5"/>
              </a:solidFill>
              <a:prstDash val="solid"/>
            </a:ln>
            <a:effectLst>
              <a:innerShdw blurRad="63500" dist="50800" dir="13500000">
                <a:prstClr val="black">
                  <a:alpha val="50000"/>
                </a:prstClr>
              </a:innerShdw>
            </a:effectLst>
          </p:spPr>
          <p:txBody>
            <a:bodyPr lIns="63990" tIns="31996" rIns="63990" bIns="31996" rtlCol="0" anchor="ctr"/>
            <a:lstStyle/>
            <a:p>
              <a:pPr algn="ctr" defTabSz="914158">
                <a:defRPr/>
              </a:pPr>
              <a:endParaRPr lang="en-US" sz="700" kern="0" dirty="0">
                <a:solidFill>
                  <a:prstClr val="white"/>
                </a:solidFill>
              </a:endParaRPr>
            </a:p>
          </p:txBody>
        </p:sp>
        <p:sp>
          <p:nvSpPr>
            <p:cNvPr id="163" name="Rounded Rectangle 162"/>
            <p:cNvSpPr/>
            <p:nvPr/>
          </p:nvSpPr>
          <p:spPr>
            <a:xfrm>
              <a:off x="3276600" y="8382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Customer relationship Management System</a:t>
              </a:r>
            </a:p>
          </p:txBody>
        </p:sp>
        <p:sp>
          <p:nvSpPr>
            <p:cNvPr id="164" name="Rounded Rectangle 163"/>
            <p:cNvSpPr/>
            <p:nvPr/>
          </p:nvSpPr>
          <p:spPr>
            <a:xfrm>
              <a:off x="3276600" y="12954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Operations Management System</a:t>
              </a:r>
            </a:p>
          </p:txBody>
        </p:sp>
        <p:sp>
          <p:nvSpPr>
            <p:cNvPr id="165" name="Rounded Rectangle 164"/>
            <p:cNvSpPr/>
            <p:nvPr/>
          </p:nvSpPr>
          <p:spPr>
            <a:xfrm>
              <a:off x="3276600" y="17526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Financial Management System</a:t>
              </a:r>
            </a:p>
          </p:txBody>
        </p:sp>
        <p:sp>
          <p:nvSpPr>
            <p:cNvPr id="166" name="Rounded Rectangle 165"/>
            <p:cNvSpPr/>
            <p:nvPr/>
          </p:nvSpPr>
          <p:spPr>
            <a:xfrm>
              <a:off x="3276600" y="22098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Inventory Management System</a:t>
              </a:r>
            </a:p>
          </p:txBody>
        </p:sp>
        <p:sp>
          <p:nvSpPr>
            <p:cNvPr id="167" name="Rounded Rectangle 166"/>
            <p:cNvSpPr/>
            <p:nvPr/>
          </p:nvSpPr>
          <p:spPr>
            <a:xfrm>
              <a:off x="3276600" y="26670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Sales &amp; Marketing System</a:t>
              </a:r>
            </a:p>
          </p:txBody>
        </p:sp>
        <p:sp>
          <p:nvSpPr>
            <p:cNvPr id="168" name="Rounded Rectangle 167"/>
            <p:cNvSpPr/>
            <p:nvPr/>
          </p:nvSpPr>
          <p:spPr>
            <a:xfrm>
              <a:off x="3276600" y="31242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Customer Service &amp; Support System</a:t>
              </a:r>
            </a:p>
          </p:txBody>
        </p:sp>
        <p:sp>
          <p:nvSpPr>
            <p:cNvPr id="169" name="Rounded Rectangle 168"/>
            <p:cNvSpPr/>
            <p:nvPr/>
          </p:nvSpPr>
          <p:spPr>
            <a:xfrm>
              <a:off x="3276600" y="35814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Supply chain Management System</a:t>
              </a:r>
            </a:p>
          </p:txBody>
        </p:sp>
        <p:sp>
          <p:nvSpPr>
            <p:cNvPr id="170" name="Rounded Rectangle 169"/>
            <p:cNvSpPr/>
            <p:nvPr/>
          </p:nvSpPr>
          <p:spPr>
            <a:xfrm>
              <a:off x="3276600" y="4038600"/>
              <a:ext cx="1295400" cy="304799"/>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kern="0" dirty="0">
                  <a:solidFill>
                    <a:schemeClr val="tx1"/>
                  </a:solidFill>
                  <a:latin typeface="Helvetica Light"/>
                  <a:cs typeface="Calibri" panose="020F0502020204030204" pitchFamily="34" charset="0"/>
                </a:rPr>
                <a:t>Merchandise Management System</a:t>
              </a:r>
            </a:p>
          </p:txBody>
        </p:sp>
      </p:grpSp>
      <p:sp>
        <p:nvSpPr>
          <p:cNvPr id="172" name="Round Same Side Corner Rectangle 425"/>
          <p:cNvSpPr/>
          <p:nvPr/>
        </p:nvSpPr>
        <p:spPr>
          <a:xfrm>
            <a:off x="381000" y="1371600"/>
            <a:ext cx="1599197" cy="182423"/>
          </a:xfrm>
          <a:prstGeom prst="roundRect">
            <a:avLst/>
          </a:prstGeom>
          <a:solidFill>
            <a:srgbClr val="376092"/>
          </a:solidFill>
          <a:ln w="25400" cap="flat" cmpd="sng" algn="ctr">
            <a:noFill/>
            <a:prstDash val="solid"/>
          </a:ln>
          <a:effectLst>
            <a:outerShdw blurRad="50800" dist="38100" dir="5400000" algn="t" rotWithShape="0">
              <a:prstClr val="black">
                <a:alpha val="40000"/>
              </a:prstClr>
            </a:outerShdw>
          </a:effectLst>
        </p:spPr>
        <p:txBody>
          <a:bodyPr lIns="0" tIns="0" rIns="0" bIns="0" rtlCol="0" anchor="ctr"/>
          <a:lstStyle/>
          <a:p>
            <a:pPr algn="ctr" defTabSz="914158">
              <a:defRPr/>
            </a:pPr>
            <a:r>
              <a:rPr lang="en-US" sz="900" b="1" kern="0" dirty="0">
                <a:solidFill>
                  <a:prstClr val="white"/>
                </a:solidFill>
                <a:cs typeface="Calibri" panose="020F0502020204030204" pitchFamily="34" charset="0"/>
              </a:rPr>
              <a:t>Retail Core Systems</a:t>
            </a:r>
          </a:p>
        </p:txBody>
      </p:sp>
      <p:sp>
        <p:nvSpPr>
          <p:cNvPr id="173" name="Rounded Rectangle 172"/>
          <p:cNvSpPr/>
          <p:nvPr/>
        </p:nvSpPr>
        <p:spPr>
          <a:xfrm>
            <a:off x="2561283" y="1676400"/>
            <a:ext cx="867717" cy="3657600"/>
          </a:xfrm>
          <a:prstGeom prst="roundRect">
            <a:avLst/>
          </a:prstGeom>
          <a:solidFill>
            <a:srgbClr val="FFFFFF"/>
          </a:solidFill>
          <a:ln w="12700" cap="flat" cmpd="sng" algn="ctr">
            <a:solidFill>
              <a:srgbClr val="4BACC6">
                <a:lumMod val="75000"/>
              </a:srgbClr>
            </a:solidFill>
            <a:prstDash val="solid"/>
          </a:ln>
          <a:effectLst/>
        </p:spPr>
        <p:txBody>
          <a:bodyPr lIns="63990" tIns="31996" rIns="63990" bIns="31996" rtlCol="0" anchor="ctr"/>
          <a:lstStyle/>
          <a:p>
            <a:pPr algn="ctr" defTabSz="639911"/>
            <a:endParaRPr lang="en-US" sz="1300" kern="0" dirty="0">
              <a:solidFill>
                <a:sysClr val="window" lastClr="FFFFFF"/>
              </a:solidFill>
            </a:endParaRPr>
          </a:p>
        </p:txBody>
      </p:sp>
      <p:pic>
        <p:nvPicPr>
          <p:cNvPr id="2050" name="Picture 2"/>
          <p:cNvPicPr>
            <a:picLocks noChangeAspect="1" noChangeArrowheads="1"/>
          </p:cNvPicPr>
          <p:nvPr/>
        </p:nvPicPr>
        <p:blipFill>
          <a:blip r:embed="rId2" cstate="print"/>
          <a:srcRect/>
          <a:stretch>
            <a:fillRect/>
          </a:stretch>
        </p:blipFill>
        <p:spPr bwMode="auto">
          <a:xfrm>
            <a:off x="2743200" y="1752600"/>
            <a:ext cx="509587" cy="352425"/>
          </a:xfrm>
          <a:prstGeom prst="rect">
            <a:avLst/>
          </a:prstGeom>
          <a:noFill/>
          <a:ln w="9525">
            <a:noFill/>
            <a:miter lim="800000"/>
            <a:headEnd/>
            <a:tailEnd/>
          </a:ln>
          <a:effectLst/>
        </p:spPr>
      </p:pic>
      <p:sp>
        <p:nvSpPr>
          <p:cNvPr id="174" name="Round Same Side Corner Rectangle 425"/>
          <p:cNvSpPr/>
          <p:nvPr/>
        </p:nvSpPr>
        <p:spPr>
          <a:xfrm>
            <a:off x="2209801" y="1371601"/>
            <a:ext cx="1295399" cy="152399"/>
          </a:xfrm>
          <a:prstGeom prst="roundRect">
            <a:avLst/>
          </a:prstGeom>
          <a:solidFill>
            <a:srgbClr val="376092"/>
          </a:solidFill>
          <a:ln w="25400" cap="flat" cmpd="sng" algn="ctr">
            <a:noFill/>
            <a:prstDash val="solid"/>
          </a:ln>
          <a:effectLst>
            <a:outerShdw blurRad="50800" dist="38100" dir="5400000" algn="t" rotWithShape="0">
              <a:prstClr val="black">
                <a:alpha val="40000"/>
              </a:prstClr>
            </a:outerShdw>
          </a:effectLst>
        </p:spPr>
        <p:txBody>
          <a:bodyPr lIns="0" tIns="0" rIns="0" bIns="0" rtlCol="0" anchor="ctr"/>
          <a:lstStyle/>
          <a:p>
            <a:pPr algn="ctr" defTabSz="914158">
              <a:defRPr/>
            </a:pPr>
            <a:r>
              <a:rPr lang="en-US" sz="900" b="1" kern="0" dirty="0">
                <a:solidFill>
                  <a:prstClr val="white"/>
                </a:solidFill>
                <a:cs typeface="Calibri" panose="020F0502020204030204" pitchFamily="34" charset="0"/>
              </a:rPr>
              <a:t>Key Input Dimensions</a:t>
            </a:r>
          </a:p>
        </p:txBody>
      </p:sp>
      <p:sp>
        <p:nvSpPr>
          <p:cNvPr id="175" name="Rounded Rectangle 174"/>
          <p:cNvSpPr/>
          <p:nvPr/>
        </p:nvSpPr>
        <p:spPr>
          <a:xfrm>
            <a:off x="2743200" y="2133600"/>
            <a:ext cx="533400" cy="1524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Stores</a:t>
            </a:r>
          </a:p>
        </p:txBody>
      </p:sp>
      <p:pic>
        <p:nvPicPr>
          <p:cNvPr id="2053" name="Picture 5"/>
          <p:cNvPicPr>
            <a:picLocks noChangeAspect="1" noChangeArrowheads="1"/>
          </p:cNvPicPr>
          <p:nvPr/>
        </p:nvPicPr>
        <p:blipFill>
          <a:blip r:embed="rId3"/>
          <a:srcRect/>
          <a:stretch>
            <a:fillRect/>
          </a:stretch>
        </p:blipFill>
        <p:spPr bwMode="auto">
          <a:xfrm>
            <a:off x="2743200" y="2362200"/>
            <a:ext cx="457200" cy="381000"/>
          </a:xfrm>
          <a:prstGeom prst="rect">
            <a:avLst/>
          </a:prstGeom>
          <a:noFill/>
          <a:ln w="9525">
            <a:noFill/>
            <a:miter lim="800000"/>
            <a:headEnd/>
            <a:tailEnd/>
          </a:ln>
          <a:effectLst/>
        </p:spPr>
      </p:pic>
      <p:sp>
        <p:nvSpPr>
          <p:cNvPr id="178" name="Rounded Rectangle 177"/>
          <p:cNvSpPr/>
          <p:nvPr/>
        </p:nvSpPr>
        <p:spPr>
          <a:xfrm>
            <a:off x="2743200" y="2819400"/>
            <a:ext cx="533400" cy="1524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Items</a:t>
            </a:r>
          </a:p>
        </p:txBody>
      </p:sp>
      <p:pic>
        <p:nvPicPr>
          <p:cNvPr id="2054" name="Picture 6"/>
          <p:cNvPicPr>
            <a:picLocks noChangeAspect="1" noChangeArrowheads="1"/>
          </p:cNvPicPr>
          <p:nvPr/>
        </p:nvPicPr>
        <p:blipFill>
          <a:blip r:embed="rId4"/>
          <a:srcRect/>
          <a:stretch>
            <a:fillRect/>
          </a:stretch>
        </p:blipFill>
        <p:spPr bwMode="auto">
          <a:xfrm>
            <a:off x="2819400" y="3048000"/>
            <a:ext cx="314325" cy="371475"/>
          </a:xfrm>
          <a:prstGeom prst="rect">
            <a:avLst/>
          </a:prstGeom>
          <a:noFill/>
          <a:ln w="9525">
            <a:noFill/>
            <a:miter lim="800000"/>
            <a:headEnd/>
            <a:tailEnd/>
          </a:ln>
          <a:effectLst/>
        </p:spPr>
      </p:pic>
      <p:sp>
        <p:nvSpPr>
          <p:cNvPr id="181" name="Rounded Rectangle 180"/>
          <p:cNvSpPr/>
          <p:nvPr/>
        </p:nvSpPr>
        <p:spPr>
          <a:xfrm>
            <a:off x="2590800" y="3505200"/>
            <a:ext cx="762000" cy="2286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err="1">
                <a:solidFill>
                  <a:schemeClr val="tx1"/>
                </a:solidFill>
                <a:latin typeface="Helvetica Light"/>
                <a:cs typeface="Calibri" panose="020F0502020204030204" pitchFamily="34" charset="0"/>
              </a:rPr>
              <a:t>Promotio-nal</a:t>
            </a:r>
            <a:r>
              <a:rPr lang="en-US" sz="800" b="1" kern="0" dirty="0">
                <a:solidFill>
                  <a:schemeClr val="tx1"/>
                </a:solidFill>
                <a:latin typeface="Helvetica Light"/>
                <a:cs typeface="Calibri" panose="020F0502020204030204" pitchFamily="34" charset="0"/>
              </a:rPr>
              <a:t> Offers</a:t>
            </a:r>
          </a:p>
        </p:txBody>
      </p:sp>
      <p:grpSp>
        <p:nvGrpSpPr>
          <p:cNvPr id="5" name="Group 181"/>
          <p:cNvGrpSpPr/>
          <p:nvPr/>
        </p:nvGrpSpPr>
        <p:grpSpPr>
          <a:xfrm>
            <a:off x="2667000" y="3886200"/>
            <a:ext cx="609600" cy="304800"/>
            <a:chOff x="2667000" y="3962400"/>
            <a:chExt cx="685800" cy="304800"/>
          </a:xfrm>
        </p:grpSpPr>
        <p:pic>
          <p:nvPicPr>
            <p:cNvPr id="2055" name="Picture 7"/>
            <p:cNvPicPr>
              <a:picLocks noChangeAspect="1" noChangeArrowheads="1"/>
            </p:cNvPicPr>
            <p:nvPr/>
          </p:nvPicPr>
          <p:blipFill>
            <a:blip r:embed="rId5" cstate="print"/>
            <a:srcRect/>
            <a:stretch>
              <a:fillRect/>
            </a:stretch>
          </p:blipFill>
          <p:spPr bwMode="auto">
            <a:xfrm>
              <a:off x="2667000" y="3962400"/>
              <a:ext cx="304800" cy="304800"/>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cstate="print"/>
            <a:srcRect/>
            <a:stretch>
              <a:fillRect/>
            </a:stretch>
          </p:blipFill>
          <p:spPr bwMode="auto">
            <a:xfrm>
              <a:off x="2971800" y="3962400"/>
              <a:ext cx="381000" cy="304800"/>
            </a:xfrm>
            <a:prstGeom prst="rect">
              <a:avLst/>
            </a:prstGeom>
            <a:noFill/>
            <a:ln w="9525">
              <a:noFill/>
              <a:miter lim="800000"/>
              <a:headEnd/>
              <a:tailEnd/>
            </a:ln>
            <a:effectLst/>
          </p:spPr>
        </p:pic>
      </p:grpSp>
      <p:sp>
        <p:nvSpPr>
          <p:cNvPr id="183" name="Rounded Rectangle 182"/>
          <p:cNvSpPr/>
          <p:nvPr/>
        </p:nvSpPr>
        <p:spPr>
          <a:xfrm>
            <a:off x="2590800" y="4267200"/>
            <a:ext cx="762000" cy="2286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Oil Price</a:t>
            </a:r>
          </a:p>
        </p:txBody>
      </p:sp>
      <p:pic>
        <p:nvPicPr>
          <p:cNvPr id="2057" name="Picture 9"/>
          <p:cNvPicPr>
            <a:picLocks noChangeAspect="1" noChangeArrowheads="1"/>
          </p:cNvPicPr>
          <p:nvPr/>
        </p:nvPicPr>
        <p:blipFill>
          <a:blip r:embed="rId7" cstate="print"/>
          <a:srcRect/>
          <a:stretch>
            <a:fillRect/>
          </a:stretch>
        </p:blipFill>
        <p:spPr bwMode="auto">
          <a:xfrm>
            <a:off x="2590800" y="4648200"/>
            <a:ext cx="762001" cy="304800"/>
          </a:xfrm>
          <a:prstGeom prst="rect">
            <a:avLst/>
          </a:prstGeom>
          <a:noFill/>
          <a:ln w="9525">
            <a:noFill/>
            <a:miter lim="800000"/>
            <a:headEnd/>
            <a:tailEnd/>
          </a:ln>
          <a:effectLst/>
        </p:spPr>
      </p:pic>
      <p:sp>
        <p:nvSpPr>
          <p:cNvPr id="184" name="Rounded Rectangle 183"/>
          <p:cNvSpPr/>
          <p:nvPr/>
        </p:nvSpPr>
        <p:spPr>
          <a:xfrm>
            <a:off x="2667000" y="5029200"/>
            <a:ext cx="685800" cy="2286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Holiday Events </a:t>
            </a:r>
          </a:p>
        </p:txBody>
      </p:sp>
      <p:cxnSp>
        <p:nvCxnSpPr>
          <p:cNvPr id="186" name="Straight Arrow Connector 185"/>
          <p:cNvCxnSpPr>
            <a:stCxn id="162" idx="3"/>
            <a:endCxn id="173" idx="1"/>
          </p:cNvCxnSpPr>
          <p:nvPr/>
        </p:nvCxnSpPr>
        <p:spPr>
          <a:xfrm>
            <a:off x="1970883" y="3505200"/>
            <a:ext cx="590400"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9" name="Straight Arrow Connector 188"/>
          <p:cNvCxnSpPr/>
          <p:nvPr/>
        </p:nvCxnSpPr>
        <p:spPr>
          <a:xfrm>
            <a:off x="3429000" y="3505200"/>
            <a:ext cx="685800"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059" name="Picture 11"/>
          <p:cNvPicPr>
            <a:picLocks noChangeAspect="1" noChangeArrowheads="1"/>
          </p:cNvPicPr>
          <p:nvPr/>
        </p:nvPicPr>
        <p:blipFill>
          <a:blip r:embed="rId8"/>
          <a:srcRect/>
          <a:stretch>
            <a:fillRect/>
          </a:stretch>
        </p:blipFill>
        <p:spPr bwMode="auto">
          <a:xfrm>
            <a:off x="4114800" y="1828800"/>
            <a:ext cx="2286000" cy="2895600"/>
          </a:xfrm>
          <a:prstGeom prst="rect">
            <a:avLst/>
          </a:prstGeom>
          <a:noFill/>
          <a:ln w="9525">
            <a:noFill/>
            <a:miter lim="800000"/>
            <a:headEnd/>
            <a:tailEnd/>
          </a:ln>
          <a:effectLst/>
        </p:spPr>
      </p:pic>
      <p:cxnSp>
        <p:nvCxnSpPr>
          <p:cNvPr id="230" name="Straight Arrow Connector 229"/>
          <p:cNvCxnSpPr/>
          <p:nvPr/>
        </p:nvCxnSpPr>
        <p:spPr>
          <a:xfrm rot="5400000" flipH="1" flipV="1">
            <a:off x="4916488" y="4989512"/>
            <a:ext cx="531812"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32" name="Picture 2" descr="http://hammerjs.github.io/assets/img/docs-icon.png">
            <a:hlinkClick r:id="rId9"/>
          </p:cNvPr>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4495800" y="5334000"/>
            <a:ext cx="1143000" cy="905733"/>
          </a:xfrm>
          <a:prstGeom prst="roundRect">
            <a:avLst/>
          </a:prstGeom>
          <a:noFill/>
          <a:extLst>
            <a:ext uri="{909E8E84-426E-40DD-AFC4-6F175D3DCCD1}">
              <a14:hiddenFill xmlns="" xmlns:a14="http://schemas.microsoft.com/office/drawing/2010/main">
                <a:solidFill>
                  <a:srgbClr val="FFFFFF"/>
                </a:solidFill>
              </a14:hiddenFill>
            </a:ext>
          </a:extLst>
        </p:spPr>
      </p:pic>
      <p:sp>
        <p:nvSpPr>
          <p:cNvPr id="233" name="Rounded Rectangle 232"/>
          <p:cNvSpPr/>
          <p:nvPr/>
        </p:nvSpPr>
        <p:spPr>
          <a:xfrm>
            <a:off x="4495800" y="6324600"/>
            <a:ext cx="1143000" cy="3048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Historical Sales Transactions</a:t>
            </a:r>
          </a:p>
        </p:txBody>
      </p:sp>
      <p:sp>
        <p:nvSpPr>
          <p:cNvPr id="234" name="Round Same Side Corner Rectangle 425"/>
          <p:cNvSpPr/>
          <p:nvPr/>
        </p:nvSpPr>
        <p:spPr>
          <a:xfrm>
            <a:off x="4343400" y="1371600"/>
            <a:ext cx="1599197" cy="182423"/>
          </a:xfrm>
          <a:prstGeom prst="roundRect">
            <a:avLst/>
          </a:prstGeom>
          <a:solidFill>
            <a:srgbClr val="376092"/>
          </a:solidFill>
          <a:ln w="25400" cap="flat" cmpd="sng" algn="ctr">
            <a:noFill/>
            <a:prstDash val="solid"/>
          </a:ln>
          <a:effectLst>
            <a:outerShdw blurRad="50800" dist="38100" dir="5400000" algn="t" rotWithShape="0">
              <a:prstClr val="black">
                <a:alpha val="40000"/>
              </a:prstClr>
            </a:outerShdw>
          </a:effectLst>
        </p:spPr>
        <p:txBody>
          <a:bodyPr lIns="0" tIns="0" rIns="0" bIns="0" rtlCol="0" anchor="ctr"/>
          <a:lstStyle/>
          <a:p>
            <a:pPr algn="ctr" defTabSz="914158">
              <a:defRPr/>
            </a:pPr>
            <a:r>
              <a:rPr lang="en-US" sz="900" b="1" kern="0" dirty="0">
                <a:solidFill>
                  <a:prstClr val="white"/>
                </a:solidFill>
                <a:cs typeface="Calibri" panose="020F0502020204030204" pitchFamily="34" charset="0"/>
              </a:rPr>
              <a:t>Forecasting/Modeling</a:t>
            </a:r>
          </a:p>
        </p:txBody>
      </p:sp>
      <p:cxnSp>
        <p:nvCxnSpPr>
          <p:cNvPr id="235" name="Straight Arrow Connector 234"/>
          <p:cNvCxnSpPr/>
          <p:nvPr/>
        </p:nvCxnSpPr>
        <p:spPr>
          <a:xfrm>
            <a:off x="6324600" y="3581400"/>
            <a:ext cx="457200"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062" name="Picture 14"/>
          <p:cNvPicPr>
            <a:picLocks noChangeAspect="1" noChangeArrowheads="1"/>
          </p:cNvPicPr>
          <p:nvPr/>
        </p:nvPicPr>
        <p:blipFill>
          <a:blip r:embed="rId11"/>
          <a:srcRect/>
          <a:stretch>
            <a:fillRect/>
          </a:stretch>
        </p:blipFill>
        <p:spPr bwMode="auto">
          <a:xfrm>
            <a:off x="6934200" y="3276600"/>
            <a:ext cx="495300" cy="495300"/>
          </a:xfrm>
          <a:prstGeom prst="rect">
            <a:avLst/>
          </a:prstGeom>
          <a:noFill/>
          <a:ln w="9525">
            <a:noFill/>
            <a:miter lim="800000"/>
            <a:headEnd/>
            <a:tailEnd/>
          </a:ln>
          <a:effectLst/>
        </p:spPr>
      </p:pic>
      <p:sp>
        <p:nvSpPr>
          <p:cNvPr id="238" name="Rounded Rectangle 237"/>
          <p:cNvSpPr/>
          <p:nvPr/>
        </p:nvSpPr>
        <p:spPr>
          <a:xfrm>
            <a:off x="6705600" y="3810000"/>
            <a:ext cx="1143000" cy="3048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Forecast/Predict</a:t>
            </a:r>
          </a:p>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Sales</a:t>
            </a:r>
          </a:p>
        </p:txBody>
      </p:sp>
      <p:pic>
        <p:nvPicPr>
          <p:cNvPr id="2063" name="Picture 15"/>
          <p:cNvPicPr>
            <a:picLocks noChangeAspect="1" noChangeArrowheads="1"/>
          </p:cNvPicPr>
          <p:nvPr/>
        </p:nvPicPr>
        <p:blipFill>
          <a:blip r:embed="rId12"/>
          <a:srcRect/>
          <a:stretch>
            <a:fillRect/>
          </a:stretch>
        </p:blipFill>
        <p:spPr bwMode="auto">
          <a:xfrm>
            <a:off x="8153400" y="3124200"/>
            <a:ext cx="657225" cy="628650"/>
          </a:xfrm>
          <a:prstGeom prst="rect">
            <a:avLst/>
          </a:prstGeom>
          <a:noFill/>
          <a:ln w="9525">
            <a:noFill/>
            <a:miter lim="800000"/>
            <a:headEnd/>
            <a:tailEnd/>
          </a:ln>
          <a:effectLst/>
        </p:spPr>
      </p:pic>
      <p:cxnSp>
        <p:nvCxnSpPr>
          <p:cNvPr id="239" name="Straight Arrow Connector 238"/>
          <p:cNvCxnSpPr/>
          <p:nvPr/>
        </p:nvCxnSpPr>
        <p:spPr>
          <a:xfrm>
            <a:off x="7620000" y="3505200"/>
            <a:ext cx="457200" cy="1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0" name="Rounded Rectangle 239"/>
          <p:cNvSpPr/>
          <p:nvPr/>
        </p:nvSpPr>
        <p:spPr>
          <a:xfrm>
            <a:off x="7924800" y="2819400"/>
            <a:ext cx="1066800" cy="3048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Outcome: Predicted Sales</a:t>
            </a:r>
          </a:p>
        </p:txBody>
      </p:sp>
      <p:pic>
        <p:nvPicPr>
          <p:cNvPr id="241" name="Picture 2" descr="http://hammerjs.github.io/assets/img/docs-icon.png">
            <a:hlinkClick r:id="rId9"/>
          </p:cNvPr>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8077200" y="4191000"/>
            <a:ext cx="914400" cy="533400"/>
          </a:xfrm>
          <a:prstGeom prst="roundRect">
            <a:avLst/>
          </a:prstGeom>
          <a:noFill/>
          <a:extLst>
            <a:ext uri="{909E8E84-426E-40DD-AFC4-6F175D3DCCD1}">
              <a14:hiddenFill xmlns="" xmlns:a14="http://schemas.microsoft.com/office/drawing/2010/main">
                <a:solidFill>
                  <a:srgbClr val="FFFFFF"/>
                </a:solidFill>
              </a14:hiddenFill>
            </a:ext>
          </a:extLst>
        </p:spPr>
      </p:pic>
      <p:sp>
        <p:nvSpPr>
          <p:cNvPr id="242" name="Rounded Rectangle 241"/>
          <p:cNvSpPr/>
          <p:nvPr/>
        </p:nvSpPr>
        <p:spPr>
          <a:xfrm>
            <a:off x="7924800" y="4800600"/>
            <a:ext cx="1143000" cy="304800"/>
          </a:xfrm>
          <a:prstGeom prst="roundRect">
            <a:avLst/>
          </a:prstGeom>
          <a:solidFill>
            <a:sysClr val="window" lastClr="FFFFFF"/>
          </a:solidFill>
          <a:ln w="12700" cap="flat" cmpd="sng" algn="ctr">
            <a:solidFill>
              <a:srgbClr val="92D050"/>
            </a:solidFill>
            <a:prstDash val="solid"/>
          </a:ln>
          <a:effectLst/>
        </p:spPr>
        <p:txBody>
          <a:bodyPr rtlCol="0" anchor="ctr"/>
          <a:lstStyle>
            <a:defPPr>
              <a:defRPr lang="en-US"/>
            </a:defPPr>
            <a:lvl1pPr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342864" indent="114288"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685729" indent="228577"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028595" indent="342864"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371460" indent="457152" algn="ctr" defTabSz="584140" rtl="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5767"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2919"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072"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226" algn="l" defTabSz="914307" rtl="0" eaLnBrk="1" latinLnBrk="0" hangingPunct="1">
              <a:defRPr sz="3600" kern="1200">
                <a:solidFill>
                  <a:srgbClr val="000000"/>
                </a:solidFill>
                <a:latin typeface="Helvetica Light" charset="0"/>
                <a:ea typeface="Helvetica Light" charset="0"/>
                <a:cs typeface="Helvetica Light" charset="0"/>
                <a:sym typeface="Helvetica Light" charset="0"/>
              </a:defRPr>
            </a:lvl9pPr>
          </a:lstStyle>
          <a:p>
            <a:pPr defTabSz="673547" fontAlgn="auto" hangingPunct="1">
              <a:spcBef>
                <a:spcPts val="0"/>
              </a:spcBef>
              <a:spcAft>
                <a:spcPts val="0"/>
              </a:spcAft>
              <a:defRPr/>
            </a:pPr>
            <a:r>
              <a:rPr lang="en-US" sz="800" b="1" kern="0" dirty="0">
                <a:solidFill>
                  <a:schemeClr val="tx1"/>
                </a:solidFill>
                <a:latin typeface="Helvetica Light"/>
                <a:cs typeface="Calibri" panose="020F0502020204030204" pitchFamily="34" charset="0"/>
              </a:rPr>
              <a:t>Actual Sales</a:t>
            </a:r>
          </a:p>
        </p:txBody>
      </p:sp>
      <p:cxnSp>
        <p:nvCxnSpPr>
          <p:cNvPr id="244" name="Straight Arrow Connector 243"/>
          <p:cNvCxnSpPr>
            <a:stCxn id="241" idx="0"/>
          </p:cNvCxnSpPr>
          <p:nvPr/>
        </p:nvCxnSpPr>
        <p:spPr>
          <a:xfrm rot="5400000" flipH="1" flipV="1">
            <a:off x="8306197" y="3962003"/>
            <a:ext cx="457200" cy="7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0" name="Straight Arrow Connector 249"/>
          <p:cNvCxnSpPr/>
          <p:nvPr/>
        </p:nvCxnSpPr>
        <p:spPr>
          <a:xfrm rot="5400000" flipH="1" flipV="1">
            <a:off x="7962106" y="2247900"/>
            <a:ext cx="991394" cy="794"/>
          </a:xfrm>
          <a:prstGeom prst="bentConnector3">
            <a:avLst>
              <a:gd name="adj1" fmla="val 50000"/>
            </a:avLst>
          </a:prstGeom>
          <a:ln>
            <a:prstDash val="sysDash"/>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rot="10800000" flipV="1">
            <a:off x="3657600" y="1752600"/>
            <a:ext cx="4800600" cy="1676400"/>
          </a:xfrm>
          <a:prstGeom prst="bentConnector3">
            <a:avLst>
              <a:gd name="adj1" fmla="val 100047"/>
            </a:avLst>
          </a:prstGeom>
          <a:ln>
            <a:prstDash val="sysDash"/>
            <a:tailEnd type="stealth"/>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6477000" y="1447800"/>
            <a:ext cx="1676400" cy="338554"/>
          </a:xfrm>
          <a:prstGeom prst="rect">
            <a:avLst/>
          </a:prstGeom>
          <a:noFill/>
        </p:spPr>
        <p:txBody>
          <a:bodyPr wrap="square" rtlCol="0">
            <a:spAutoFit/>
          </a:bodyPr>
          <a:lstStyle/>
          <a:p>
            <a:r>
              <a:rPr lang="en-US" sz="800" dirty="0">
                <a:solidFill>
                  <a:schemeClr val="accent6"/>
                </a:solidFill>
              </a:rPr>
              <a:t>Outcomes of evaluation loaded back to optimize the model</a:t>
            </a:r>
          </a:p>
        </p:txBody>
      </p:sp>
    </p:spTree>
    <p:extLst>
      <p:ext uri="{BB962C8B-B14F-4D97-AF65-F5344CB8AC3E}">
        <p14:creationId xmlns="" xmlns:p14="http://schemas.microsoft.com/office/powerpoint/2010/main" val="624643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D Tech Them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7993</TotalTime>
  <Words>2475</Words>
  <Application>Microsoft Office PowerPoint</Application>
  <PresentationFormat>On-screen Show (4:3)</PresentationFormat>
  <Paragraphs>363</Paragraphs>
  <Slides>29</Slides>
  <Notes>0</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1_Office Theme</vt:lpstr>
      <vt:lpstr>BD Tech Theme</vt:lpstr>
      <vt:lpstr>Slide 1</vt:lpstr>
      <vt:lpstr>Slide 2</vt:lpstr>
      <vt:lpstr>Slide 3</vt:lpstr>
      <vt:lpstr>Slide 4</vt:lpstr>
      <vt:lpstr>Slide 5</vt:lpstr>
      <vt:lpstr>Slide 6</vt:lpstr>
      <vt:lpstr>Slide 7</vt:lpstr>
      <vt:lpstr>Slide 8</vt:lpstr>
      <vt:lpstr>Functional Architecture</vt:lpstr>
      <vt:lpstr>Data Architecture</vt:lpstr>
      <vt:lpstr>Solution Architecture</vt:lpstr>
      <vt:lpstr>Exploratory Data Analysis</vt:lpstr>
      <vt:lpstr>Exploratory Data Analysis</vt:lpstr>
      <vt:lpstr>Exploratory Data Analysis</vt:lpstr>
      <vt:lpstr>Slide 15</vt:lpstr>
      <vt:lpstr>Slide 16</vt:lpstr>
      <vt:lpstr>Slide 17</vt:lpstr>
      <vt:lpstr>Slide 18</vt:lpstr>
      <vt:lpstr>Slide 19</vt:lpstr>
      <vt:lpstr>Slide 20</vt:lpstr>
      <vt:lpstr>Slide 21</vt:lpstr>
      <vt:lpstr>Slide 22</vt:lpstr>
      <vt:lpstr>Slide 23</vt:lpstr>
      <vt:lpstr>Results Comparison</vt:lpstr>
      <vt:lpstr>Results - Implications</vt:lpstr>
      <vt:lpstr>Results – Items prediction plots</vt:lpstr>
      <vt:lpstr>Model Comparison – Pros &amp; Cons</vt:lpstr>
      <vt:lpstr>Productionize the ML model</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Yagnaraman Madhavan</cp:lastModifiedBy>
  <cp:revision>394</cp:revision>
  <dcterms:created xsi:type="dcterms:W3CDTF">2017-03-30T12:09:41Z</dcterms:created>
  <dcterms:modified xsi:type="dcterms:W3CDTF">2018-08-24T06:16:30Z</dcterms:modified>
</cp:coreProperties>
</file>