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Lst>
  <p:notesMasterIdLst>
    <p:notesMasterId r:id="rId8"/>
  </p:notesMasterIdLst>
  <p:handoutMasterIdLst>
    <p:handoutMasterId r:id="rId9"/>
  </p:handoutMasterIdLst>
  <p:sldIdLst>
    <p:sldId id="256" r:id="rId5"/>
    <p:sldId id="409" r:id="rId6"/>
    <p:sldId id="417"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3C1053"/>
    <a:srgbClr val="D5FFE4"/>
    <a:srgbClr val="FF8F1C"/>
    <a:srgbClr val="FFFFFF"/>
    <a:srgbClr val="F4633A"/>
    <a:srgbClr val="840B55"/>
    <a:srgbClr val="C800A1"/>
    <a:srgbClr val="5C068C"/>
    <a:srgbClr val="5C33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13"/>
  </p:normalViewPr>
  <p:slideViewPr>
    <p:cSldViewPr snapToGrid="0">
      <p:cViewPr varScale="1">
        <p:scale>
          <a:sx n="97" d="100"/>
          <a:sy n="97" d="100"/>
        </p:scale>
        <p:origin x="546" y="78"/>
      </p:cViewPr>
      <p:guideLst>
        <p:guide orient="horz" pos="1620"/>
        <p:guide pos="2880"/>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10/29/2018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10/29/2018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47472" y="4753430"/>
            <a:ext cx="5029200" cy="123111"/>
          </a:xfrm>
        </p:spPr>
        <p:txBody>
          <a:bodyPr>
            <a:spAutoFit/>
          </a:bodyPr>
          <a:lstStyle>
            <a:lvl1pPr>
              <a:defRPr sz="800">
                <a:solidFill>
                  <a:schemeClr val="bg1"/>
                </a:solidFill>
                <a:latin typeface="Calibri" panose="020F0502020204030204" pitchFamily="34" charset="0"/>
                <a:cs typeface="Calibri" panose="020F0502020204030204" pitchFamily="34" charset="0"/>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2018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DB5AC6D0-EB9A-4706-A36C-9153B536C1FB}" type="datetime1">
              <a:rPr lang="en-US" smtClean="0"/>
              <a:t>10/29/2018</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74BCEEBB-C2D5-4252-ABDA-29DC7044A7B2}" type="datetime1">
              <a:rPr lang="en-US" smtClean="0"/>
              <a:t>10/29/2018</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801BB928-7944-4827-8723-C94A02E021FE}" type="datetime1">
              <a:rPr lang="en-US" smtClean="0"/>
              <a:t>10/29/2018</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F62BF385-49E8-4449-917F-D0AA8C9FEA66}" type="datetime1">
              <a:rPr lang="en-US" smtClean="0"/>
              <a:t>10/29/2018</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0615B674-926F-4EC9-B1A4-6FDA476C4D42}" type="datetime1">
              <a:rPr lang="en-US" smtClean="0"/>
              <a:t>10/29/2018</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0C5FE1E3-1CF5-4ECC-9C27-2E246C77F2CE}" type="datetime1">
              <a:rPr lang="en-US" smtClean="0"/>
              <a:t>10/29/2018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092F75A7-8C6A-48F8-AD20-A965C4D263C1}" type="datetime1">
              <a:rPr lang="en-US" smtClean="0"/>
              <a:t>10/29/2018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6BB89F48-EEE5-4F6A-9197-274EA4C01A8B}" type="datetime1">
              <a:rPr lang="en-US" smtClean="0"/>
              <a:t>10/29/2018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9A2E6572-C06A-4F35-A523-4FCF8CF61AE0}" type="datetime1">
              <a:rPr lang="en-US" smtClean="0"/>
              <a:t>10/29/2018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D8178DDF-BDE2-4267-B987-473E93D0929B}" type="datetime1">
              <a:rPr lang="en-US" smtClean="0"/>
              <a:t>10/29/2018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81953282-C03E-41BC-B07B-30C2B15CE988}" type="datetime1">
              <a:rPr lang="en-US" smtClean="0"/>
              <a:t>10/29/2018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sz="900">
                <a:solidFill>
                  <a:schemeClr val="tx1"/>
                </a:solidFill>
                <a:latin typeface="Calibri" panose="020F0502020204030204" pitchFamily="34" charset="0"/>
                <a:cs typeface="Calibri" panose="020F0502020204030204" pitchFamily="34" charset="0"/>
              </a:defRPr>
            </a:lvl1pPr>
          </a:lstStyle>
          <a:p>
            <a:r>
              <a:rPr lang="en-US" smtClean="0"/>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latin typeface="Calibri" panose="020F0502020204030204" pitchFamily="34" charset="0"/>
                <a:cs typeface="Calibri" panose="020F0502020204030204" pitchFamily="34" charset="0"/>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CCC7211F-C098-4634-8673-B5BBB593EC82}" type="datetime1">
              <a:rPr lang="en-US" smtClean="0"/>
              <a:t>10/29/2018</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ADF8BB7A-210E-4BC0-8050-241C43F5FB19}" type="datetime1">
              <a:rPr lang="en-US" smtClean="0"/>
              <a:t>10/29/2018</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B5A3BB6A-2CB8-4967-B144-6EC45B6E74CA}" type="datetime1">
              <a:rPr lang="en-US" smtClean="0"/>
              <a:t>10/29/2018</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530E6FC2-FF83-4DDD-8ECD-9CF85D9074D5}" type="datetime1">
              <a:rPr lang="en-US" smtClean="0"/>
              <a:t>10/29/2018</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057102C8-F98A-4010-B6B1-2B98A907693D}" type="datetime1">
              <a:rPr lang="en-US" smtClean="0"/>
              <a:t>10/29/2018</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421EB90B-DAB3-44B5-A13B-8B22AACDE55F}" type="datetime1">
              <a:rPr lang="en-US" smtClean="0"/>
              <a:t>10/29/2018</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ECA893DE-8FC0-4D38-9E8D-0D8194BCC969}" type="datetime1">
              <a:rPr lang="en-US" smtClean="0"/>
              <a:t>10/29/2018</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FA3E8600-7D42-4DE4-80C0-DA792A114952}" type="datetime1">
              <a:rPr lang="en-US" smtClean="0"/>
              <a:t>10/29/2018</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4A03A32A-CFEA-4CD3-85AF-80C5C5E9C737}" type="datetime1">
              <a:rPr lang="en-US" smtClean="0"/>
              <a:t>10/29/2018</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29149CF6-1C01-4430-AB1C-31ECAF44649C}" type="datetime1">
              <a:rPr lang="en-US" smtClean="0"/>
              <a:t>10/29/2018</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1F3CA06F-59DE-4540-BF09-7B7CAF8D8212}" type="datetime1">
              <a:rPr lang="en-US" smtClean="0"/>
              <a:t>10/29/2018</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7EBFD39F-F447-4882-9AAA-21BFB6F563F4}" type="datetime1">
              <a:rPr lang="en-US" smtClean="0"/>
              <a:t>10/29/2018</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2018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lvl1pPr>
              <a:defRPr sz="900">
                <a:latin typeface="Calibri" panose="020F0502020204030204" pitchFamily="34" charset="0"/>
                <a:cs typeface="Calibri" panose="020F0502020204030204" pitchFamily="34" charset="0"/>
              </a:defRPr>
            </a:lvl1pPr>
          </a:lstStyle>
          <a:p>
            <a:r>
              <a:rPr lang="en-US" dirty="0" smtClean="0"/>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3FA1971-81DC-49D2-B2A4-1A8B605851C2}" type="datetime1">
              <a:rPr lang="en-US" smtClean="0"/>
              <a:t>10/29/2018</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3DCA3948-C007-46E0-B4E0-D95832B1CA18}" type="datetime1">
              <a:rPr lang="en-US" smtClean="0"/>
              <a:t>10/29/2018</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0ABE6AD4-8E2C-48A4-90E5-536D6CA3BE66}" type="datetime1">
              <a:rPr lang="en-US" smtClean="0"/>
              <a:t>10/29/2018</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D281EA9E-A119-4BDD-A698-C8F4E3D5584B}" type="datetime1">
              <a:rPr lang="en-US" smtClean="0"/>
              <a:t>10/29/2018</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Lst>
  <p:hf hdr="0" ft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jpe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8.png"/><Relationship Id="rId21"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17.tiff"/><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7.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8.png"/><Relationship Id="rId5" Type="http://schemas.openxmlformats.org/officeDocument/2006/relationships/image" Target="../media/image10.png"/><Relationship Id="rId15" Type="http://schemas.openxmlformats.org/officeDocument/2006/relationships/hyperlink" Target="http://www.google.co.in/url?sa=i&amp;rct=j&amp;q=&amp;esrc=s&amp;source=images&amp;cd=&amp;cad=rja&amp;uact=8&amp;ved=0ahUKEwipntOEprTNAhVGJ5QKHfrUDrIQjRwIBw&amp;url=http://hammerjs.github.io/&amp;bvm=bv.124817099,d.dGo&amp;psig=AFQjCNFkBdclHxEFCRZM8PmHTjxCXw2mSQ&amp;ust=1466432706224582" TargetMode="External"/><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5.png"/><Relationship Id="rId19"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6.png"/><Relationship Id="rId27"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457199" y="1414642"/>
            <a:ext cx="8513805" cy="1329595"/>
          </a:xfrm>
        </p:spPr>
        <p:txBody>
          <a:bodyPr/>
          <a:lstStyle/>
          <a:p>
            <a:pPr>
              <a:spcBef>
                <a:spcPts val="450"/>
              </a:spcBef>
            </a:pPr>
            <a:r>
              <a:rPr lang="en-US" sz="4800" dirty="0"/>
              <a:t>HCSC Idea-a-thon Presentation Template</a:t>
            </a:r>
            <a:endParaRPr lang="en-US"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5501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423708" y="2847442"/>
            <a:ext cx="4207285" cy="173832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693037" y="870406"/>
            <a:ext cx="4271505" cy="173832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4384" y="850140"/>
            <a:ext cx="4266610" cy="1744875"/>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pPr defTabSz="457189"/>
            <a:fld id="{B32AB80A-78BA-6B42-BA0D-B44ACF890F5A}" type="slidenum">
              <a:rPr lang="en-US">
                <a:solidFill>
                  <a:schemeClr val="tx2"/>
                </a:solidFill>
                <a:latin typeface="Calibri" panose="020F0502020204030204" pitchFamily="34" charset="0"/>
              </a:rPr>
              <a:pPr defTabSz="457189"/>
              <a:t>2</a:t>
            </a:fld>
            <a:endParaRPr lang="en-US" dirty="0">
              <a:solidFill>
                <a:schemeClr val="tx2"/>
              </a:solidFill>
              <a:latin typeface="Calibri" panose="020F0502020204030204" pitchFamily="34" charset="0"/>
            </a:endParaRPr>
          </a:p>
        </p:txBody>
      </p:sp>
      <p:sp>
        <p:nvSpPr>
          <p:cNvPr id="60" name="Footer Placeholder 6">
            <a:extLst>
              <a:ext uri="{FF2B5EF4-FFF2-40B4-BE49-F238E27FC236}">
                <a16:creationId xmlns:a16="http://schemas.microsoft.com/office/drawing/2014/main" id="{3B1582F7-096C-4E61-A430-37DE800FD8E9}"/>
              </a:ext>
            </a:extLst>
          </p:cNvPr>
          <p:cNvSpPr txBox="1">
            <a:spLocks/>
          </p:cNvSpPr>
          <p:nvPr/>
        </p:nvSpPr>
        <p:spPr>
          <a:xfrm>
            <a:off x="640080" y="4771103"/>
            <a:ext cx="4572000" cy="155448"/>
          </a:xfrm>
          <a:prstGeom prst="rect">
            <a:avLst/>
          </a:prstGeom>
        </p:spPr>
        <p:txBody>
          <a:bodyPr vert="horz" lIns="0" tIns="0" rIns="0" bIns="0" rtlCol="0" anchor="ctr"/>
          <a:lstStyle>
            <a:defPPr>
              <a:defRPr lang="en-US"/>
            </a:defPPr>
            <a:lvl1pPr marL="0" algn="l" defTabSz="457200" rtl="0" eaLnBrk="1" latinLnBrk="0" hangingPunct="1">
              <a:defRPr sz="900" kern="1200">
                <a:solidFill>
                  <a:schemeClr val="tx1"/>
                </a:solidFill>
                <a:latin typeface="Calibri" panose="020F0502020204030204" pitchFamily="34" charset="0"/>
                <a:ea typeface="+mn-ea"/>
                <a:cs typeface="Calibri" panose="020F0502020204030204" pitchFamily="34" charset="0"/>
              </a:defRPr>
            </a:lvl1pPr>
            <a:lvl2pPr marL="0" indent="0" algn="l" defTabSz="457200" rtl="0" eaLnBrk="1" latinLnBrk="0" hangingPunct="1">
              <a:defRPr sz="750" kern="1200">
                <a:solidFill>
                  <a:schemeClr val="tx1"/>
                </a:solidFill>
                <a:latin typeface="+mn-lt"/>
                <a:ea typeface="+mn-ea"/>
                <a:cs typeface="+mn-cs"/>
              </a:defRPr>
            </a:lvl2pPr>
            <a:lvl3pPr marL="0" indent="0" algn="l" defTabSz="457200" rtl="0" eaLnBrk="1" latinLnBrk="0" hangingPunct="1">
              <a:defRPr sz="750" kern="1200">
                <a:solidFill>
                  <a:schemeClr val="tx1"/>
                </a:solidFill>
                <a:latin typeface="+mn-lt"/>
                <a:ea typeface="+mn-ea"/>
                <a:cs typeface="+mn-cs"/>
              </a:defRPr>
            </a:lvl3pPr>
            <a:lvl4pPr marL="0" indent="0" algn="l" defTabSz="457200" rtl="0" eaLnBrk="1" latinLnBrk="0" hangingPunct="1">
              <a:defRPr sz="750" kern="1200">
                <a:solidFill>
                  <a:schemeClr val="tx1"/>
                </a:solidFill>
                <a:latin typeface="+mn-lt"/>
                <a:ea typeface="+mn-ea"/>
                <a:cs typeface="+mn-cs"/>
              </a:defRPr>
            </a:lvl4pPr>
            <a:lvl5pPr marL="0" indent="0" algn="l" defTabSz="457200" rtl="0" eaLnBrk="1" latinLnBrk="0" hangingPunct="1">
              <a:defRPr sz="750" kern="1200">
                <a:solidFill>
                  <a:schemeClr val="tx1"/>
                </a:solidFill>
                <a:latin typeface="+mn-lt"/>
                <a:ea typeface="+mn-ea"/>
                <a:cs typeface="+mn-cs"/>
              </a:defRPr>
            </a:lvl5pPr>
            <a:lvl6pPr marL="0" indent="0" algn="l" defTabSz="457200" rtl="0" eaLnBrk="1" latinLnBrk="0" hangingPunct="1">
              <a:defRPr sz="750" kern="1200">
                <a:solidFill>
                  <a:schemeClr val="tx1"/>
                </a:solidFill>
                <a:latin typeface="+mn-lt"/>
                <a:ea typeface="+mn-ea"/>
                <a:cs typeface="+mn-cs"/>
              </a:defRPr>
            </a:lvl6pPr>
            <a:lvl7pPr marL="0" indent="0" algn="l" defTabSz="457200" rtl="0" eaLnBrk="1" latinLnBrk="0" hangingPunct="1">
              <a:defRPr sz="750" kern="1200">
                <a:solidFill>
                  <a:schemeClr val="tx1"/>
                </a:solidFill>
                <a:latin typeface="+mn-lt"/>
                <a:ea typeface="+mn-ea"/>
                <a:cs typeface="+mn-cs"/>
              </a:defRPr>
            </a:lvl7pPr>
            <a:lvl8pPr marL="0" indent="0" algn="l" defTabSz="457200" rtl="0" eaLnBrk="1" latinLnBrk="0" hangingPunct="1">
              <a:defRPr sz="750" kern="1200">
                <a:solidFill>
                  <a:schemeClr val="tx1"/>
                </a:solidFill>
                <a:latin typeface="+mn-lt"/>
                <a:ea typeface="+mn-ea"/>
                <a:cs typeface="+mn-cs"/>
              </a:defRPr>
            </a:lvl8pPr>
            <a:lvl9pPr marL="0" indent="0" algn="l" defTabSz="457200" rtl="0" eaLnBrk="1" latinLnBrk="0" hangingPunct="1">
              <a:defRPr sz="750" kern="1200">
                <a:solidFill>
                  <a:schemeClr val="tx1"/>
                </a:solidFill>
                <a:latin typeface="+mn-lt"/>
                <a:ea typeface="+mn-ea"/>
                <a:cs typeface="+mn-cs"/>
              </a:defRPr>
            </a:lvl9pPr>
          </a:lstStyle>
          <a:p>
            <a:r>
              <a:rPr lang="en-US" smtClean="0"/>
              <a:t>|     © 2018 Cognizant</a:t>
            </a:r>
            <a:endParaRPr lang="en-US" dirty="0"/>
          </a:p>
        </p:txBody>
      </p:sp>
      <p:sp>
        <p:nvSpPr>
          <p:cNvPr id="7" name="Rectangle 6"/>
          <p:cNvSpPr/>
          <p:nvPr/>
        </p:nvSpPr>
        <p:spPr>
          <a:xfrm>
            <a:off x="302339" y="34598"/>
            <a:ext cx="8802335" cy="369332"/>
          </a:xfrm>
          <a:prstGeom prst="rect">
            <a:avLst/>
          </a:prstGeom>
        </p:spPr>
        <p:txBody>
          <a:bodyPr wrap="square">
            <a:spAutoFit/>
          </a:bodyPr>
          <a:lstStyle/>
          <a:p>
            <a:r>
              <a:rPr lang="en-US" i="1" dirty="0" smtClean="0">
                <a:solidFill>
                  <a:srgbClr val="0033A0"/>
                </a:solidFill>
                <a:latin typeface="Arial" panose="020B0604020202020204" pitchFamily="34" charset="0"/>
              </a:rPr>
              <a:t>Classify high cost Members, predict Costs &amp; Segment members</a:t>
            </a:r>
            <a:r>
              <a:rPr lang="en-US" i="1" dirty="0">
                <a:solidFill>
                  <a:srgbClr val="0033A0"/>
                </a:solidFill>
                <a:latin typeface="Arial" panose="020B0604020202020204" pitchFamily="34" charset="0"/>
              </a:rPr>
              <a:t> </a:t>
            </a:r>
            <a:endParaRPr lang="en-US" i="1" dirty="0"/>
          </a:p>
        </p:txBody>
      </p:sp>
      <p:sp>
        <p:nvSpPr>
          <p:cNvPr id="17" name="Rectangle 16"/>
          <p:cNvSpPr/>
          <p:nvPr/>
        </p:nvSpPr>
        <p:spPr>
          <a:xfrm>
            <a:off x="364384" y="2863158"/>
            <a:ext cx="4185706" cy="707886"/>
          </a:xfrm>
          <a:prstGeom prst="rect">
            <a:avLst/>
          </a:prstGeom>
        </p:spPr>
        <p:txBody>
          <a:bodyPr wrap="square">
            <a:spAutoFit/>
          </a:bodyPr>
          <a:lstStyle/>
          <a:p>
            <a:pPr marL="228600" indent="-228600" fontAlgn="base">
              <a:buFont typeface="+mj-lt"/>
              <a:buAutoNum type="arabicPeriod"/>
            </a:pPr>
            <a:r>
              <a:rPr lang="en-US" sz="800" i="1" dirty="0" smtClean="0">
                <a:solidFill>
                  <a:srgbClr val="000000"/>
                </a:solidFill>
                <a:latin typeface="Arial" panose="020B0604020202020204" pitchFamily="34" charset="0"/>
              </a:rPr>
              <a:t>Forecast total costs &amp; manage healthcare budgets </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Improved utilization of resources</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Implement measures to prevent patients from </a:t>
            </a:r>
            <a:r>
              <a:rPr lang="en-US" sz="800" dirty="0" smtClean="0">
                <a:solidFill>
                  <a:srgbClr val="0033A0"/>
                </a:solidFill>
                <a:latin typeface="Arial" panose="020B0604020202020204" pitchFamily="34" charset="0"/>
              </a:rPr>
              <a:t>​</a:t>
            </a:r>
            <a:r>
              <a:rPr lang="en-US" sz="800" i="1" dirty="0" smtClean="0">
                <a:solidFill>
                  <a:srgbClr val="000000"/>
                </a:solidFill>
                <a:latin typeface="Arial" panose="020B0604020202020204" pitchFamily="34" charset="0"/>
              </a:rPr>
              <a:t>becoming high cost users</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Provide appropriate care</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Recommend patients to different intervention </a:t>
            </a:r>
            <a:r>
              <a:rPr lang="en-US" sz="800" dirty="0" smtClean="0">
                <a:solidFill>
                  <a:srgbClr val="0033A0"/>
                </a:solidFill>
                <a:latin typeface="Arial" panose="020B0604020202020204" pitchFamily="34" charset="0"/>
              </a:rPr>
              <a:t>​</a:t>
            </a:r>
            <a:r>
              <a:rPr lang="en-US" sz="800" i="1" dirty="0" smtClean="0">
                <a:solidFill>
                  <a:srgbClr val="000000"/>
                </a:solidFill>
                <a:latin typeface="Arial" panose="020B0604020202020204" pitchFamily="34" charset="0"/>
              </a:rPr>
              <a:t>programs</a:t>
            </a:r>
            <a:endParaRPr lang="en-US" sz="800" dirty="0">
              <a:solidFill>
                <a:srgbClr val="0033A0"/>
              </a:solidFill>
              <a:latin typeface="Arial" panose="020B0604020202020204" pitchFamily="34" charset="0"/>
            </a:endParaRPr>
          </a:p>
        </p:txBody>
      </p:sp>
      <p:sp>
        <p:nvSpPr>
          <p:cNvPr id="20" name="Rectangle 19"/>
          <p:cNvSpPr/>
          <p:nvPr/>
        </p:nvSpPr>
        <p:spPr>
          <a:xfrm>
            <a:off x="302341" y="816998"/>
            <a:ext cx="4158307" cy="707886"/>
          </a:xfrm>
          <a:prstGeom prst="rect">
            <a:avLst/>
          </a:prstGeom>
        </p:spPr>
        <p:txBody>
          <a:bodyPr wrap="square">
            <a:spAutoFit/>
          </a:bodyPr>
          <a:lstStyle/>
          <a:p>
            <a:pPr fontAlgn="base"/>
            <a:r>
              <a:rPr lang="en-US" sz="800" b="1" i="1" dirty="0">
                <a:solidFill>
                  <a:srgbClr val="0070C0"/>
                </a:solidFill>
                <a:latin typeface="Arial" panose="020B0604020202020204" pitchFamily="34" charset="0"/>
              </a:rPr>
              <a:t>Describe the scope of the project:</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fontAlgn="base">
              <a:buFont typeface="+mj-lt"/>
              <a:buAutoNum type="arabicPeriod"/>
            </a:pPr>
            <a:r>
              <a:rPr lang="en-US" sz="800" i="1" dirty="0">
                <a:solidFill>
                  <a:srgbClr val="000000"/>
                </a:solidFill>
                <a:latin typeface="Arial" panose="020B0604020202020204" pitchFamily="34" charset="0"/>
              </a:rPr>
              <a:t>Identify </a:t>
            </a:r>
            <a:r>
              <a:rPr lang="en-US" sz="800" i="1" dirty="0" smtClean="0">
                <a:solidFill>
                  <a:srgbClr val="000000"/>
                </a:solidFill>
                <a:latin typeface="Arial" panose="020B0604020202020204" pitchFamily="34" charset="0"/>
              </a:rPr>
              <a:t>different </a:t>
            </a:r>
            <a:r>
              <a:rPr lang="en-US" sz="800" i="1" dirty="0">
                <a:solidFill>
                  <a:srgbClr val="000000"/>
                </a:solidFill>
                <a:latin typeface="Arial" panose="020B0604020202020204" pitchFamily="34" charset="0"/>
              </a:rPr>
              <a:t>member's segments based on </a:t>
            </a:r>
            <a:r>
              <a:rPr lang="en-US" sz="800" i="1" dirty="0" smtClean="0">
                <a:solidFill>
                  <a:srgbClr val="000000"/>
                </a:solidFill>
                <a:latin typeface="Arial" panose="020B0604020202020204" pitchFamily="34" charset="0"/>
              </a:rPr>
              <a:t>cost, risk &amp; </a:t>
            </a:r>
            <a:r>
              <a:rPr lang="en-US" sz="800" i="1" dirty="0">
                <a:solidFill>
                  <a:srgbClr val="000000"/>
                </a:solidFill>
                <a:latin typeface="Arial" panose="020B0604020202020204" pitchFamily="34" charset="0"/>
              </a:rPr>
              <a:t>medical variables </a:t>
            </a:r>
            <a:r>
              <a:rPr lang="en-US" sz="800" i="1" dirty="0" smtClean="0">
                <a:solidFill>
                  <a:srgbClr val="000000"/>
                </a:solidFill>
                <a:latin typeface="Arial" panose="020B0604020202020204" pitchFamily="34" charset="0"/>
              </a:rPr>
              <a:t>on </a:t>
            </a:r>
            <a:r>
              <a:rPr lang="en-US" sz="800" i="1" dirty="0">
                <a:solidFill>
                  <a:srgbClr val="000000"/>
                </a:solidFill>
                <a:latin typeface="Arial" panose="020B0604020202020204" pitchFamily="34" charset="0"/>
              </a:rPr>
              <a:t>the historical data.</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fontAlgn="base">
              <a:buFont typeface="+mj-lt"/>
              <a:buAutoNum type="arabicPeriod"/>
            </a:pPr>
            <a:r>
              <a:rPr lang="en-US" sz="800" i="1" dirty="0">
                <a:solidFill>
                  <a:srgbClr val="000000"/>
                </a:solidFill>
                <a:latin typeface="Arial" panose="020B0604020202020204" pitchFamily="34" charset="0"/>
              </a:rPr>
              <a:t>Predict high cost </a:t>
            </a:r>
            <a:r>
              <a:rPr lang="en-US" sz="800" i="1" dirty="0" smtClean="0">
                <a:solidFill>
                  <a:srgbClr val="000000"/>
                </a:solidFill>
                <a:latin typeface="Arial" panose="020B0604020202020204" pitchFamily="34" charset="0"/>
              </a:rPr>
              <a:t>users, their total cost </a:t>
            </a:r>
            <a:r>
              <a:rPr lang="en-US" sz="800" i="1" dirty="0">
                <a:solidFill>
                  <a:srgbClr val="000000"/>
                </a:solidFill>
                <a:latin typeface="Arial" panose="020B0604020202020204" pitchFamily="34" charset="0"/>
              </a:rPr>
              <a:t>in the immediate </a:t>
            </a:r>
            <a:r>
              <a:rPr lang="en-US" sz="800" i="1" dirty="0" smtClean="0">
                <a:solidFill>
                  <a:srgbClr val="000000"/>
                </a:solidFill>
                <a:latin typeface="Arial" panose="020B0604020202020204" pitchFamily="34" charset="0"/>
              </a:rPr>
              <a:t>future year and </a:t>
            </a:r>
            <a:r>
              <a:rPr lang="en-US" sz="800" i="1" dirty="0">
                <a:solidFill>
                  <a:srgbClr val="000000"/>
                </a:solidFill>
                <a:latin typeface="Arial" panose="020B0604020202020204" pitchFamily="34" charset="0"/>
              </a:rPr>
              <a:t>classify their risks to identify the member population for different intervention programs.</a:t>
            </a:r>
            <a:endParaRPr lang="en-US" sz="800" dirty="0">
              <a:solidFill>
                <a:srgbClr val="0033A0"/>
              </a:solidFill>
              <a:latin typeface="Segoe UI" panose="020B0502040204020203" pitchFamily="34" charset="0"/>
            </a:endParaRPr>
          </a:p>
        </p:txBody>
      </p:sp>
      <p:sp>
        <p:nvSpPr>
          <p:cNvPr id="21" name="Rectangle 20"/>
          <p:cNvSpPr/>
          <p:nvPr/>
        </p:nvSpPr>
        <p:spPr>
          <a:xfrm>
            <a:off x="302340" y="1773449"/>
            <a:ext cx="2287464" cy="338554"/>
          </a:xfrm>
          <a:prstGeom prst="rect">
            <a:avLst/>
          </a:prstGeom>
        </p:spPr>
        <p:txBody>
          <a:bodyPr wrap="square">
            <a:spAutoFit/>
          </a:bodyPr>
          <a:lstStyle/>
          <a:p>
            <a:r>
              <a:rPr lang="en-US" sz="800" b="1" i="1" dirty="0">
                <a:solidFill>
                  <a:srgbClr val="0070C0"/>
                </a:solidFill>
                <a:latin typeface="Arial" panose="020B0604020202020204" pitchFamily="34" charset="0"/>
              </a:rPr>
              <a:t>What is changing or </a:t>
            </a:r>
            <a:r>
              <a:rPr lang="en-US" sz="800" b="1" i="1" dirty="0" smtClean="0">
                <a:solidFill>
                  <a:srgbClr val="0070C0"/>
                </a:solidFill>
                <a:latin typeface="Arial" panose="020B0604020202020204" pitchFamily="34" charset="0"/>
              </a:rPr>
              <a:t>retained</a:t>
            </a:r>
          </a:p>
          <a:p>
            <a:r>
              <a:rPr lang="en-US" sz="800" i="1" dirty="0" smtClean="0">
                <a:solidFill>
                  <a:schemeClr val="tx2"/>
                </a:solidFill>
                <a:latin typeface="Arial" panose="020B0604020202020204" pitchFamily="34" charset="0"/>
              </a:rPr>
              <a:t>This is a new implementation</a:t>
            </a:r>
            <a:endParaRPr lang="en-US" sz="800" dirty="0">
              <a:solidFill>
                <a:schemeClr val="tx2"/>
              </a:solidFill>
            </a:endParaRPr>
          </a:p>
        </p:txBody>
      </p:sp>
      <p:sp>
        <p:nvSpPr>
          <p:cNvPr id="22" name="Rectangle 21"/>
          <p:cNvSpPr/>
          <p:nvPr/>
        </p:nvSpPr>
        <p:spPr>
          <a:xfrm>
            <a:off x="4809785" y="847814"/>
            <a:ext cx="4137570" cy="1446550"/>
          </a:xfrm>
          <a:prstGeom prst="rect">
            <a:avLst/>
          </a:prstGeom>
        </p:spPr>
        <p:txBody>
          <a:bodyPr wrap="square">
            <a:spAutoFit/>
          </a:bodyPr>
          <a:lstStyle/>
          <a:p>
            <a:pPr fontAlgn="base"/>
            <a:r>
              <a:rPr lang="en-US" sz="800" b="1" i="1" dirty="0">
                <a:solidFill>
                  <a:srgbClr val="0070C0"/>
                </a:solidFill>
                <a:latin typeface="Arial" panose="020B0604020202020204" pitchFamily="34" charset="0"/>
              </a:rPr>
              <a:t>What is business need or pain points? </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fontAlgn="base"/>
            <a:r>
              <a:rPr lang="en-US" sz="800" i="1" dirty="0">
                <a:solidFill>
                  <a:srgbClr val="000000"/>
                </a:solidFill>
                <a:latin typeface="Arial" panose="020B0604020202020204" pitchFamily="34" charset="0"/>
              </a:rPr>
              <a:t>High cost users contribute to majority of healthcare costs. By identifying the high cost users total costs, classify their risks for the immediate future year and taking appropriate intervention programs like wellness, disease management &amp; case management programs, costs can be effectively managed and </a:t>
            </a:r>
            <a:r>
              <a:rPr lang="en-US" sz="800" i="1" dirty="0" smtClean="0">
                <a:solidFill>
                  <a:srgbClr val="000000"/>
                </a:solidFill>
                <a:latin typeface="Arial" panose="020B0604020202020204" pitchFamily="34" charset="0"/>
              </a:rPr>
              <a:t>reduced, </a:t>
            </a:r>
            <a:r>
              <a:rPr lang="en-US" sz="800" i="1" dirty="0">
                <a:solidFill>
                  <a:srgbClr val="000000"/>
                </a:solidFill>
                <a:latin typeface="Arial" panose="020B0604020202020204" pitchFamily="34" charset="0"/>
              </a:rPr>
              <a:t>provide appropriate care &amp; efficiently allocate resources &amp; improve health </a:t>
            </a:r>
            <a:r>
              <a:rPr lang="en-US" sz="800" i="1" dirty="0" smtClean="0">
                <a:solidFill>
                  <a:srgbClr val="000000"/>
                </a:solidFill>
                <a:latin typeface="Arial" panose="020B0604020202020204" pitchFamily="34" charset="0"/>
              </a:rPr>
              <a:t>outcomes</a:t>
            </a:r>
          </a:p>
          <a:p>
            <a:pPr fontAlgn="base"/>
            <a:endParaRPr lang="en-US" sz="800" i="1" dirty="0">
              <a:solidFill>
                <a:srgbClr val="000000"/>
              </a:solidFill>
              <a:latin typeface="Arial" panose="020B0604020202020204" pitchFamily="34" charset="0"/>
            </a:endParaRPr>
          </a:p>
          <a:p>
            <a:pPr algn="just" fontAlgn="base"/>
            <a:r>
              <a:rPr lang="en-US" sz="800" b="1" i="1" dirty="0">
                <a:solidFill>
                  <a:srgbClr val="0070C0"/>
                </a:solidFill>
                <a:latin typeface="Arial" panose="020B0604020202020204" pitchFamily="34" charset="0"/>
              </a:rPr>
              <a:t>What is the risk of not doing?</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algn="just" fontAlgn="base">
              <a:buFont typeface="+mj-lt"/>
              <a:buAutoNum type="arabicPeriod"/>
            </a:pPr>
            <a:r>
              <a:rPr lang="en-US" sz="800" i="1" dirty="0">
                <a:solidFill>
                  <a:srgbClr val="000000"/>
                </a:solidFill>
                <a:latin typeface="Arial" panose="020B0604020202020204" pitchFamily="34" charset="0"/>
              </a:rPr>
              <a:t>Unmanaged costs</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algn="just" fontAlgn="base">
              <a:buFont typeface="+mj-lt"/>
              <a:buAutoNum type="arabicPeriod"/>
            </a:pPr>
            <a:r>
              <a:rPr lang="en-US" sz="800" i="1" dirty="0" smtClean="0">
                <a:solidFill>
                  <a:srgbClr val="000000"/>
                </a:solidFill>
                <a:latin typeface="Arial" panose="020B0604020202020204" pitchFamily="34" charset="0"/>
              </a:rPr>
              <a:t>Unmanaged</a:t>
            </a:r>
            <a:r>
              <a:rPr lang="en-US" sz="800" i="1" dirty="0" smtClean="0">
                <a:solidFill>
                  <a:srgbClr val="000000"/>
                </a:solidFill>
                <a:latin typeface="Arial" panose="020B0604020202020204" pitchFamily="34" charset="0"/>
              </a:rPr>
              <a:t> </a:t>
            </a:r>
            <a:r>
              <a:rPr lang="en-US" sz="800" i="1" dirty="0">
                <a:solidFill>
                  <a:srgbClr val="000000"/>
                </a:solidFill>
                <a:latin typeface="Arial" panose="020B0604020202020204" pitchFamily="34" charset="0"/>
              </a:rPr>
              <a:t>allocation of resources </a:t>
            </a:r>
            <a:endParaRPr lang="en-US" sz="800" dirty="0">
              <a:solidFill>
                <a:srgbClr val="0033A0"/>
              </a:solidFill>
              <a:latin typeface="Segoe UI" panose="020B0502040204020203" pitchFamily="34" charset="0"/>
            </a:endParaRPr>
          </a:p>
          <a:p>
            <a:pPr fontAlgn="base"/>
            <a:endParaRPr lang="en-US" sz="800" dirty="0">
              <a:solidFill>
                <a:srgbClr val="0033A0"/>
              </a:solidFill>
              <a:latin typeface="Segoe UI" panose="020B0502040204020203" pitchFamily="34" charset="0"/>
            </a:endParaRPr>
          </a:p>
        </p:txBody>
      </p:sp>
      <p:sp>
        <p:nvSpPr>
          <p:cNvPr id="79" name="Rounded Rectangle 78"/>
          <p:cNvSpPr/>
          <p:nvPr/>
        </p:nvSpPr>
        <p:spPr bwMode="auto">
          <a:xfrm>
            <a:off x="354552" y="652717"/>
            <a:ext cx="4294777" cy="203609"/>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OPPORTUNITY / IDEA</a:t>
            </a:r>
            <a:endParaRPr lang="en-US" sz="1400" b="1" dirty="0">
              <a:solidFill>
                <a:schemeClr val="bg1"/>
              </a:solidFill>
              <a:latin typeface="Calibri" panose="020F0502020204030204" pitchFamily="34" charset="0"/>
            </a:endParaRPr>
          </a:p>
        </p:txBody>
      </p:sp>
      <p:sp>
        <p:nvSpPr>
          <p:cNvPr id="82" name="Rounded Rectangle 81"/>
          <p:cNvSpPr/>
          <p:nvPr/>
        </p:nvSpPr>
        <p:spPr bwMode="auto">
          <a:xfrm>
            <a:off x="4687019" y="672983"/>
            <a:ext cx="4299703" cy="211386"/>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RATIONALE</a:t>
            </a:r>
            <a:endParaRPr lang="en-US" sz="1400" b="1" dirty="0">
              <a:solidFill>
                <a:schemeClr val="bg1"/>
              </a:solidFill>
              <a:latin typeface="Calibri" panose="020F0502020204030204" pitchFamily="34" charset="0"/>
            </a:endParaRPr>
          </a:p>
        </p:txBody>
      </p:sp>
      <p:sp>
        <p:nvSpPr>
          <p:cNvPr id="86" name="Rounded Rectangle 85"/>
          <p:cNvSpPr/>
          <p:nvPr/>
        </p:nvSpPr>
        <p:spPr bwMode="auto">
          <a:xfrm>
            <a:off x="423709" y="2640187"/>
            <a:ext cx="4235060" cy="211386"/>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BENEFITS</a:t>
            </a:r>
            <a:endParaRPr lang="en-US" sz="1400" b="1" dirty="0">
              <a:solidFill>
                <a:schemeClr val="bg1"/>
              </a:solidFill>
              <a:latin typeface="Calibri" panose="020F0502020204030204" pitchFamily="34" charset="0"/>
            </a:endParaRPr>
          </a:p>
        </p:txBody>
      </p:sp>
      <p:sp>
        <p:nvSpPr>
          <p:cNvPr id="87" name="Rectangle 86"/>
          <p:cNvSpPr/>
          <p:nvPr/>
        </p:nvSpPr>
        <p:spPr>
          <a:xfrm>
            <a:off x="4718095" y="2841727"/>
            <a:ext cx="4268628" cy="173832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1" dirty="0" smtClean="0">
                <a:solidFill>
                  <a:schemeClr val="tx2"/>
                </a:solidFill>
              </a:rPr>
              <a:t>5500 person hours (approx.)</a:t>
            </a:r>
          </a:p>
          <a:p>
            <a:pPr algn="ctr"/>
            <a:r>
              <a:rPr lang="en-US" sz="1000" i="1" dirty="0" smtClean="0">
                <a:solidFill>
                  <a:schemeClr val="tx2"/>
                </a:solidFill>
              </a:rPr>
              <a:t>(Includes building data engineering pipelines &amp; data science model effort)</a:t>
            </a:r>
            <a:endParaRPr lang="en-US" sz="1000" i="1" dirty="0">
              <a:solidFill>
                <a:schemeClr val="tx2"/>
              </a:solidFill>
            </a:endParaRPr>
          </a:p>
          <a:p>
            <a:pPr algn="ctr"/>
            <a:endParaRPr lang="en-US" sz="1000" b="1" i="1" dirty="0" smtClean="0">
              <a:solidFill>
                <a:schemeClr val="tx2"/>
              </a:solidFill>
            </a:endParaRPr>
          </a:p>
          <a:p>
            <a:pPr algn="ctr"/>
            <a:endParaRPr lang="en-US" sz="1000" b="1" i="1" dirty="0">
              <a:solidFill>
                <a:schemeClr val="tx2"/>
              </a:solidFill>
            </a:endParaRPr>
          </a:p>
          <a:p>
            <a:pPr algn="ctr"/>
            <a:endParaRPr lang="en-US" sz="1000" b="1" i="1" dirty="0">
              <a:solidFill>
                <a:schemeClr val="tx2"/>
              </a:solidFill>
            </a:endParaRPr>
          </a:p>
        </p:txBody>
      </p:sp>
      <p:sp>
        <p:nvSpPr>
          <p:cNvPr id="88" name="Rounded Rectangle 87"/>
          <p:cNvSpPr/>
          <p:nvPr/>
        </p:nvSpPr>
        <p:spPr bwMode="auto">
          <a:xfrm>
            <a:off x="4707697" y="2644304"/>
            <a:ext cx="4296808" cy="211386"/>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ESTIMATE/COST</a:t>
            </a:r>
            <a:endParaRPr lang="en-US" sz="1400" b="1" dirty="0">
              <a:solidFill>
                <a:schemeClr val="bg1"/>
              </a:solidFill>
              <a:latin typeface="Calibri" panose="020F0502020204030204" pitchFamily="34" charset="0"/>
            </a:endParaRPr>
          </a:p>
        </p:txBody>
      </p:sp>
      <p:cxnSp>
        <p:nvCxnSpPr>
          <p:cNvPr id="27" name="Straight Connector 26"/>
          <p:cNvCxnSpPr/>
          <p:nvPr/>
        </p:nvCxnSpPr>
        <p:spPr>
          <a:xfrm>
            <a:off x="302339" y="570271"/>
            <a:ext cx="864501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73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a:off x="47858" y="2401020"/>
            <a:ext cx="9065340" cy="2399580"/>
          </a:xfrm>
          <a:prstGeom prst="rect">
            <a:avLst/>
          </a:prstGeom>
          <a:solidFill>
            <a:srgbClr val="ECF1F8"/>
          </a:solidFill>
          <a:ln w="3175" cap="flat" cmpd="sng" algn="ctr">
            <a:solidFill>
              <a:srgbClr val="6B8CB4"/>
            </a:solidFill>
            <a:prstDash val="solid"/>
          </a:ln>
          <a:effectLst/>
        </p:spPr>
        <p:txBody>
          <a:bodyPr rtlCol="0" anchor="ctr"/>
          <a:lstStyle/>
          <a:p>
            <a:pPr algn="ctr" defTabSz="914400"/>
            <a:endParaRPr lang="en-US" sz="900" kern="0" dirty="0">
              <a:solidFill>
                <a:srgbClr val="141414"/>
              </a:solidFill>
              <a:latin typeface="Calibri" panose="020F0502020204030204" pitchFamily="34" charset="0"/>
              <a:sym typeface="Helvetica Light" charset="0"/>
            </a:endParaRPr>
          </a:p>
        </p:txBody>
      </p:sp>
      <p:sp>
        <p:nvSpPr>
          <p:cNvPr id="152" name="Rectangle 151"/>
          <p:cNvSpPr/>
          <p:nvPr/>
        </p:nvSpPr>
        <p:spPr>
          <a:xfrm>
            <a:off x="41437" y="2380862"/>
            <a:ext cx="9094033" cy="227253"/>
          </a:xfrm>
          <a:prstGeom prst="rect">
            <a:avLst/>
          </a:prstGeom>
          <a:solidFill>
            <a:schemeClr val="tx2"/>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571500" eaLnBrk="0" fontAlgn="base" hangingPunct="0">
              <a:spcBef>
                <a:spcPct val="0"/>
              </a:spcBef>
              <a:spcAft>
                <a:spcPct val="0"/>
              </a:spcAft>
            </a:pPr>
            <a:r>
              <a:rPr lang="en-US" sz="1250" b="1" kern="0" dirty="0">
                <a:solidFill>
                  <a:srgbClr val="FFFFFF"/>
                </a:solidFill>
                <a:ea typeface="MS PGothic" pitchFamily="34" charset="-128"/>
                <a:cs typeface="Arial" pitchFamily="34" charset="0"/>
                <a:sym typeface="Helvetica Light" charset="0"/>
              </a:rPr>
              <a:t>Data Science </a:t>
            </a:r>
            <a:r>
              <a:rPr lang="en-US" sz="1250" b="1" kern="0" dirty="0" smtClean="0">
                <a:solidFill>
                  <a:srgbClr val="FFFFFF"/>
                </a:solidFill>
                <a:ea typeface="MS PGothic" pitchFamily="34" charset="-128"/>
                <a:cs typeface="Arial" pitchFamily="34" charset="0"/>
                <a:sym typeface="Helvetica Light" charset="0"/>
              </a:rPr>
              <a:t>Platform - </a:t>
            </a:r>
            <a:r>
              <a:rPr lang="en-US" sz="1250" b="1" kern="0" dirty="0" err="1" smtClean="0">
                <a:solidFill>
                  <a:srgbClr val="FFFFFF"/>
                </a:solidFill>
                <a:ea typeface="MS PGothic" pitchFamily="34" charset="-128"/>
                <a:cs typeface="Arial" pitchFamily="34" charset="0"/>
                <a:sym typeface="Helvetica Light" charset="0"/>
              </a:rPr>
              <a:t>Dataiku</a:t>
            </a:r>
            <a:endParaRPr lang="en-US" sz="1250" b="1" kern="0" dirty="0">
              <a:solidFill>
                <a:srgbClr val="FFFFFF"/>
              </a:solidFill>
              <a:ea typeface="MS PGothic" pitchFamily="34" charset="-128"/>
              <a:cs typeface="Arial" pitchFamily="34" charset="0"/>
              <a:sym typeface="Helvetica Light" charset="0"/>
            </a:endParaRPr>
          </a:p>
        </p:txBody>
      </p:sp>
      <p:sp>
        <p:nvSpPr>
          <p:cNvPr id="126" name="Rounded Rectangle 125"/>
          <p:cNvSpPr/>
          <p:nvPr/>
        </p:nvSpPr>
        <p:spPr>
          <a:xfrm>
            <a:off x="195365" y="474457"/>
            <a:ext cx="1188848" cy="1352495"/>
          </a:xfrm>
          <a:prstGeom prst="roundRect">
            <a:avLst>
              <a:gd name="adj" fmla="val 14732"/>
            </a:avLst>
          </a:prstGeom>
          <a:solidFill>
            <a:srgbClr val="50B3CF"/>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333375">
              <a:lnSpc>
                <a:spcPct val="90000"/>
              </a:lnSpc>
              <a:spcBef>
                <a:spcPct val="0"/>
              </a:spcBef>
              <a:spcAft>
                <a:spcPct val="35000"/>
              </a:spcAft>
            </a:pPr>
            <a:endParaRPr lang="en-US" sz="825" b="1" kern="0" dirty="0">
              <a:solidFill>
                <a:srgbClr val="FFFFFF"/>
              </a:solidFill>
            </a:endParaRPr>
          </a:p>
        </p:txBody>
      </p:sp>
      <p:sp>
        <p:nvSpPr>
          <p:cNvPr id="4" name="Slide Number Placeholder 3"/>
          <p:cNvSpPr>
            <a:spLocks noGrp="1"/>
          </p:cNvSpPr>
          <p:nvPr>
            <p:ph type="sldNum" sz="quarter" idx="12"/>
          </p:nvPr>
        </p:nvSpPr>
        <p:spPr/>
        <p:txBody>
          <a:bodyPr/>
          <a:lstStyle/>
          <a:p>
            <a:fld id="{2EFEF571-C9B4-4D92-A7F7-315B894862A8}" type="slidenum">
              <a:rPr lang="en-US" smtClean="0"/>
              <a:pPr/>
              <a:t>3</a:t>
            </a:fld>
            <a:endParaRPr lang="en-US" dirty="0"/>
          </a:p>
        </p:txBody>
      </p:sp>
      <p:sp>
        <p:nvSpPr>
          <p:cNvPr id="63" name="Rounded Rectangle 62"/>
          <p:cNvSpPr/>
          <p:nvPr/>
        </p:nvSpPr>
        <p:spPr>
          <a:xfrm>
            <a:off x="2267263" y="435945"/>
            <a:ext cx="6845935" cy="1776178"/>
          </a:xfrm>
          <a:prstGeom prst="roundRect">
            <a:avLst>
              <a:gd name="adj" fmla="val 0"/>
            </a:avLst>
          </a:prstGeom>
          <a:solidFill>
            <a:srgbClr val="ECF1F8"/>
          </a:solidFill>
          <a:ln w="3175" cap="flat" cmpd="sng" algn="ctr">
            <a:solidFill>
              <a:srgbClr val="6B8CB4"/>
            </a:solidFill>
            <a:prstDash val="solid"/>
          </a:ln>
          <a:effectLst/>
        </p:spPr>
        <p:txBody>
          <a:bodyPr rtlCol="0" anchor="b"/>
          <a:lstStyle/>
          <a:p>
            <a:pPr algn="ctr" defTabSz="914400"/>
            <a:endParaRPr lang="en-US" sz="900" kern="0" dirty="0">
              <a:solidFill>
                <a:srgbClr val="141414"/>
              </a:solidFill>
              <a:latin typeface="Calibri" panose="020F0502020204030204" pitchFamily="34" charset="0"/>
            </a:endParaRPr>
          </a:p>
        </p:txBody>
      </p:sp>
      <p:sp>
        <p:nvSpPr>
          <p:cNvPr id="64" name="Rectangle 63"/>
          <p:cNvSpPr/>
          <p:nvPr/>
        </p:nvSpPr>
        <p:spPr>
          <a:xfrm>
            <a:off x="20151" y="460720"/>
            <a:ext cx="1728834" cy="1757162"/>
          </a:xfrm>
          <a:prstGeom prst="rect">
            <a:avLst/>
          </a:prstGeom>
          <a:solidFill>
            <a:srgbClr val="ECF1F8"/>
          </a:solidFill>
          <a:ln w="3175" cap="flat" cmpd="sng" algn="ctr">
            <a:solidFill>
              <a:srgbClr val="6B8CB4"/>
            </a:solidFill>
            <a:prstDash val="solid"/>
          </a:ln>
          <a:effectLst/>
        </p:spPr>
        <p:txBody>
          <a:bodyPr rtlCol="0" anchor="ctr"/>
          <a:lstStyle/>
          <a:p>
            <a:pPr algn="ctr" defTabSz="914400"/>
            <a:endParaRPr lang="en-US" sz="900" kern="0" dirty="0">
              <a:solidFill>
                <a:srgbClr val="141414"/>
              </a:solidFill>
              <a:latin typeface="Calibri" panose="020F0502020204030204" pitchFamily="34" charset="0"/>
            </a:endParaRPr>
          </a:p>
        </p:txBody>
      </p:sp>
      <p:sp>
        <p:nvSpPr>
          <p:cNvPr id="65" name="Rounded Rectangle 64"/>
          <p:cNvSpPr/>
          <p:nvPr/>
        </p:nvSpPr>
        <p:spPr>
          <a:xfrm>
            <a:off x="3856303" y="556738"/>
            <a:ext cx="752787" cy="1270214"/>
          </a:xfrm>
          <a:prstGeom prst="roundRect">
            <a:avLst/>
          </a:prstGeom>
          <a:solidFill>
            <a:srgbClr val="ECF1F8"/>
          </a:solidFill>
          <a:ln w="3175" cap="flat" cmpd="sng" algn="ctr">
            <a:solidFill>
              <a:srgbClr val="6B8CB4"/>
            </a:solidFill>
            <a:prstDash val="solid"/>
          </a:ln>
          <a:effectLst/>
        </p:spPr>
        <p:txBody>
          <a:bodyPr rtlCol="0" anchor="ctr"/>
          <a:lstStyle/>
          <a:p>
            <a:pPr algn="ctr" defTabSz="914400"/>
            <a:r>
              <a:rPr lang="en-US" sz="900" kern="0" dirty="0">
                <a:solidFill>
                  <a:srgbClr val="141414"/>
                </a:solidFill>
                <a:latin typeface="Calibri" panose="020F0502020204030204" pitchFamily="34" charset="0"/>
              </a:rPr>
              <a:t>Data Processing</a:t>
            </a:r>
          </a:p>
        </p:txBody>
      </p:sp>
      <p:sp>
        <p:nvSpPr>
          <p:cNvPr id="66" name="Rounded Rectangle 65"/>
          <p:cNvSpPr/>
          <p:nvPr/>
        </p:nvSpPr>
        <p:spPr>
          <a:xfrm>
            <a:off x="4875008" y="556738"/>
            <a:ext cx="2268469" cy="1359436"/>
          </a:xfrm>
          <a:prstGeom prst="roundRect">
            <a:avLst>
              <a:gd name="adj" fmla="val 14732"/>
            </a:avLst>
          </a:prstGeom>
          <a:solidFill>
            <a:srgbClr val="ECF1F8"/>
          </a:solidFill>
          <a:ln w="3175" cap="flat" cmpd="sng" algn="ctr">
            <a:solidFill>
              <a:srgbClr val="6B8CB4"/>
            </a:solidFill>
            <a:prstDash val="solid"/>
          </a:ln>
          <a:effectLst/>
        </p:spPr>
        <p:txBody>
          <a:bodyPr rtlCol="0" anchor="b"/>
          <a:lstStyle/>
          <a:p>
            <a:pPr algn="ctr" defTabSz="914400"/>
            <a:r>
              <a:rPr lang="en-US" sz="900" kern="0" dirty="0">
                <a:solidFill>
                  <a:srgbClr val="141414"/>
                </a:solidFill>
                <a:latin typeface="Calibri" panose="020F0502020204030204" pitchFamily="34" charset="0"/>
              </a:rPr>
              <a:t>Gold Layer</a:t>
            </a:r>
          </a:p>
        </p:txBody>
      </p:sp>
      <p:sp>
        <p:nvSpPr>
          <p:cNvPr id="67" name="Rounded Rectangle 66"/>
          <p:cNvSpPr/>
          <p:nvPr/>
        </p:nvSpPr>
        <p:spPr>
          <a:xfrm>
            <a:off x="3040736" y="1969437"/>
            <a:ext cx="5387470" cy="211363"/>
          </a:xfrm>
          <a:prstGeom prst="roundRect">
            <a:avLst/>
          </a:prstGeom>
          <a:solidFill>
            <a:srgbClr val="ECF1F8"/>
          </a:solidFill>
          <a:ln w="3175" cap="flat" cmpd="sng" algn="ctr">
            <a:solidFill>
              <a:srgbClr val="6B8CB4"/>
            </a:solidFill>
            <a:prstDash val="solid"/>
          </a:ln>
          <a:effectLst/>
        </p:spPr>
        <p:txBody>
          <a:bodyPr rtlCol="0" anchor="b"/>
          <a:lstStyle/>
          <a:p>
            <a:pPr algn="ctr" defTabSz="914400"/>
            <a:r>
              <a:rPr lang="en-US" sz="900" b="1" kern="0" dirty="0">
                <a:solidFill>
                  <a:srgbClr val="141414"/>
                </a:solidFill>
                <a:latin typeface="Calibri" panose="020F0502020204030204" pitchFamily="34" charset="0"/>
              </a:rPr>
              <a:t>Data Management, Scheduling, Security &amp; Auditing</a:t>
            </a:r>
          </a:p>
        </p:txBody>
      </p:sp>
      <p:sp>
        <p:nvSpPr>
          <p:cNvPr id="72" name="Rounded Rectangle 71"/>
          <p:cNvSpPr/>
          <p:nvPr/>
        </p:nvSpPr>
        <p:spPr>
          <a:xfrm>
            <a:off x="29496" y="244450"/>
            <a:ext cx="1744330" cy="230263"/>
          </a:xfrm>
          <a:prstGeom prst="roundRect">
            <a:avLst>
              <a:gd name="adj" fmla="val 0"/>
            </a:avLst>
          </a:prstGeom>
          <a:solidFill>
            <a:schemeClr val="tx2">
              <a:lumMod val="75000"/>
              <a:lumOff val="25000"/>
            </a:schemeClr>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571500" eaLnBrk="0" fontAlgn="base" hangingPunct="0">
              <a:spcBef>
                <a:spcPct val="0"/>
              </a:spcBef>
              <a:spcAft>
                <a:spcPct val="0"/>
              </a:spcAft>
              <a:defRPr/>
            </a:pPr>
            <a:r>
              <a:rPr lang="en-US" sz="1250" b="1" kern="0" dirty="0" smtClean="0">
                <a:solidFill>
                  <a:srgbClr val="FFFFFF"/>
                </a:solidFill>
                <a:ea typeface="MS PGothic" pitchFamily="34" charset="-128"/>
                <a:cs typeface="Arial" pitchFamily="34" charset="0"/>
              </a:rPr>
              <a:t>Source </a:t>
            </a:r>
            <a:r>
              <a:rPr lang="en-US" sz="1250" b="1" kern="0" dirty="0">
                <a:solidFill>
                  <a:srgbClr val="FFFFFF"/>
                </a:solidFill>
                <a:ea typeface="MS PGothic" pitchFamily="34" charset="-128"/>
                <a:cs typeface="Arial" pitchFamily="34" charset="0"/>
              </a:rPr>
              <a:t>Systems</a:t>
            </a:r>
          </a:p>
        </p:txBody>
      </p:sp>
      <p:sp>
        <p:nvSpPr>
          <p:cNvPr id="73" name="Rounded Rectangle 72"/>
          <p:cNvSpPr/>
          <p:nvPr/>
        </p:nvSpPr>
        <p:spPr>
          <a:xfrm>
            <a:off x="2265454" y="238185"/>
            <a:ext cx="6877239" cy="197760"/>
          </a:xfrm>
          <a:prstGeom prst="roundRect">
            <a:avLst>
              <a:gd name="adj" fmla="val 0"/>
            </a:avLst>
          </a:prstGeom>
          <a:solidFill>
            <a:schemeClr val="tx2"/>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571500" eaLnBrk="0" fontAlgn="base" hangingPunct="0">
              <a:spcBef>
                <a:spcPct val="0"/>
              </a:spcBef>
              <a:spcAft>
                <a:spcPct val="0"/>
              </a:spcAft>
              <a:defRPr/>
            </a:pPr>
            <a:r>
              <a:rPr lang="en-US" sz="1250" b="1" kern="0" dirty="0" smtClean="0">
                <a:solidFill>
                  <a:srgbClr val="FFFFFF"/>
                </a:solidFill>
                <a:ea typeface="MS PGothic" pitchFamily="34" charset="-128"/>
                <a:cs typeface="Arial" pitchFamily="34" charset="0"/>
              </a:rPr>
              <a:t>HCSC - Data lake </a:t>
            </a:r>
            <a:endParaRPr lang="en-US" sz="1250" b="1" kern="0" dirty="0">
              <a:solidFill>
                <a:srgbClr val="FFFFFF"/>
              </a:solidFill>
              <a:ea typeface="MS PGothic" pitchFamily="34" charset="-128"/>
              <a:cs typeface="Arial" pitchFamily="34" charset="0"/>
            </a:endParaRPr>
          </a:p>
        </p:txBody>
      </p:sp>
      <p:cxnSp>
        <p:nvCxnSpPr>
          <p:cNvPr id="81" name="Straight Arrow Connector 80"/>
          <p:cNvCxnSpPr/>
          <p:nvPr/>
        </p:nvCxnSpPr>
        <p:spPr>
          <a:xfrm flipV="1">
            <a:off x="7446319" y="960984"/>
            <a:ext cx="404967" cy="2288"/>
          </a:xfrm>
          <a:prstGeom prst="straightConnector1">
            <a:avLst/>
          </a:prstGeom>
          <a:noFill/>
          <a:ln w="6350" cap="flat" cmpd="sng" algn="ctr">
            <a:solidFill>
              <a:srgbClr val="141414">
                <a:lumMod val="50000"/>
                <a:lumOff val="50000"/>
              </a:srgbClr>
            </a:solidFill>
            <a:prstDash val="solid"/>
            <a:headEnd type="triangle" w="med" len="med"/>
            <a:tailEnd type="triangle" w="med" len="med"/>
          </a:ln>
          <a:effectLst/>
        </p:spPr>
      </p:cxnSp>
      <p:sp>
        <p:nvSpPr>
          <p:cNvPr id="55" name="Rounded Rectangle 54"/>
          <p:cNvSpPr/>
          <p:nvPr/>
        </p:nvSpPr>
        <p:spPr>
          <a:xfrm>
            <a:off x="8151820" y="548400"/>
            <a:ext cx="935293" cy="1241440"/>
          </a:xfrm>
          <a:prstGeom prst="roundRect">
            <a:avLst/>
          </a:prstGeom>
          <a:solidFill>
            <a:srgbClr val="ECF1F8"/>
          </a:solidFill>
          <a:ln w="3175" cap="flat" cmpd="sng" algn="ctr">
            <a:solidFill>
              <a:srgbClr val="6B8CB4"/>
            </a:solidFill>
            <a:prstDash val="solid"/>
          </a:ln>
          <a:effectLst/>
        </p:spPr>
        <p:txBody>
          <a:bodyPr rtlCol="0" anchor="b"/>
          <a:lstStyle/>
          <a:p>
            <a:pPr algn="ctr" defTabSz="914400"/>
            <a:r>
              <a:rPr lang="en-US" sz="900" kern="0" dirty="0">
                <a:solidFill>
                  <a:srgbClr val="141414"/>
                </a:solidFill>
                <a:latin typeface="Calibri" panose="020F0502020204030204" pitchFamily="34" charset="0"/>
              </a:rPr>
              <a:t>Consumption Layer</a:t>
            </a:r>
          </a:p>
        </p:txBody>
      </p:sp>
      <p:cxnSp>
        <p:nvCxnSpPr>
          <p:cNvPr id="60" name="Straight Arrow Connector 59"/>
          <p:cNvCxnSpPr/>
          <p:nvPr/>
        </p:nvCxnSpPr>
        <p:spPr>
          <a:xfrm flipV="1">
            <a:off x="1800565" y="674996"/>
            <a:ext cx="435394" cy="548"/>
          </a:xfrm>
          <a:prstGeom prst="straightConnector1">
            <a:avLst/>
          </a:prstGeom>
          <a:noFill/>
          <a:ln w="6350" cap="flat" cmpd="sng" algn="ctr">
            <a:solidFill>
              <a:schemeClr val="tx2"/>
            </a:solidFill>
            <a:prstDash val="solid"/>
            <a:tailEnd type="triangle"/>
          </a:ln>
          <a:effectLst/>
        </p:spPr>
      </p:cxnSp>
      <p:pic>
        <p:nvPicPr>
          <p:cNvPr id="83" name="Picture 2" descr="https://d30y9cdsu7xlg0.cloudfront.net/png/175010-200.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838" y="1846534"/>
            <a:ext cx="551134" cy="37105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p:cNvSpPr/>
          <p:nvPr/>
        </p:nvSpPr>
        <p:spPr>
          <a:xfrm>
            <a:off x="240959" y="522823"/>
            <a:ext cx="1060936"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Membership</a:t>
            </a:r>
          </a:p>
        </p:txBody>
      </p:sp>
      <p:sp>
        <p:nvSpPr>
          <p:cNvPr id="85" name="Rounded Rectangle 84"/>
          <p:cNvSpPr/>
          <p:nvPr/>
        </p:nvSpPr>
        <p:spPr>
          <a:xfrm>
            <a:off x="264328" y="836789"/>
            <a:ext cx="1039531"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Claims &amp;utilization</a:t>
            </a:r>
          </a:p>
        </p:txBody>
      </p:sp>
      <p:sp>
        <p:nvSpPr>
          <p:cNvPr id="86" name="Rounded Rectangle 85"/>
          <p:cNvSpPr/>
          <p:nvPr/>
        </p:nvSpPr>
        <p:spPr>
          <a:xfrm>
            <a:off x="272333" y="1165424"/>
            <a:ext cx="1057181"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Clinical</a:t>
            </a:r>
          </a:p>
        </p:txBody>
      </p:sp>
      <p:sp>
        <p:nvSpPr>
          <p:cNvPr id="87" name="Rounded Rectangle 86"/>
          <p:cNvSpPr/>
          <p:nvPr/>
        </p:nvSpPr>
        <p:spPr>
          <a:xfrm>
            <a:off x="272333" y="1478656"/>
            <a:ext cx="1040628" cy="324917"/>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Health Risk Assessment Data</a:t>
            </a:r>
          </a:p>
        </p:txBody>
      </p:sp>
      <p:cxnSp>
        <p:nvCxnSpPr>
          <p:cNvPr id="89" name="Straight Arrow Connector 88"/>
          <p:cNvCxnSpPr/>
          <p:nvPr/>
        </p:nvCxnSpPr>
        <p:spPr>
          <a:xfrm>
            <a:off x="1795627" y="967957"/>
            <a:ext cx="430986" cy="1519"/>
          </a:xfrm>
          <a:prstGeom prst="straightConnector1">
            <a:avLst/>
          </a:prstGeom>
          <a:noFill/>
          <a:ln w="6350" cap="flat" cmpd="sng" algn="ctr">
            <a:solidFill>
              <a:schemeClr val="tx2"/>
            </a:solidFill>
            <a:prstDash val="solid"/>
            <a:tailEnd type="triangle"/>
          </a:ln>
          <a:effectLst/>
        </p:spPr>
      </p:cxnSp>
      <p:cxnSp>
        <p:nvCxnSpPr>
          <p:cNvPr id="90" name="Straight Arrow Connector 89"/>
          <p:cNvCxnSpPr/>
          <p:nvPr/>
        </p:nvCxnSpPr>
        <p:spPr>
          <a:xfrm>
            <a:off x="1780090" y="1237294"/>
            <a:ext cx="436205" cy="7654"/>
          </a:xfrm>
          <a:prstGeom prst="straightConnector1">
            <a:avLst/>
          </a:prstGeom>
          <a:noFill/>
          <a:ln w="6350" cap="flat" cmpd="sng" algn="ctr">
            <a:solidFill>
              <a:schemeClr val="tx2"/>
            </a:solidFill>
            <a:prstDash val="solid"/>
            <a:tailEnd type="triangle"/>
          </a:ln>
          <a:effectLst/>
        </p:spPr>
      </p:cxnSp>
      <p:cxnSp>
        <p:nvCxnSpPr>
          <p:cNvPr id="91" name="Straight Arrow Connector 90"/>
          <p:cNvCxnSpPr/>
          <p:nvPr/>
        </p:nvCxnSpPr>
        <p:spPr>
          <a:xfrm>
            <a:off x="1775070" y="1605020"/>
            <a:ext cx="472796" cy="1681"/>
          </a:xfrm>
          <a:prstGeom prst="straightConnector1">
            <a:avLst/>
          </a:prstGeom>
          <a:noFill/>
          <a:ln w="6350" cap="flat" cmpd="sng" algn="ctr">
            <a:solidFill>
              <a:schemeClr val="tx2"/>
            </a:solidFill>
            <a:prstDash val="solid"/>
            <a:tailEnd type="triangle"/>
          </a:ln>
          <a:effectLst/>
        </p:spPr>
      </p:cxnSp>
      <p:sp>
        <p:nvSpPr>
          <p:cNvPr id="97" name="Rounded Rectangle 96"/>
          <p:cNvSpPr/>
          <p:nvPr/>
        </p:nvSpPr>
        <p:spPr>
          <a:xfrm>
            <a:off x="2337858" y="556738"/>
            <a:ext cx="1188848" cy="1226341"/>
          </a:xfrm>
          <a:prstGeom prst="roundRect">
            <a:avLst>
              <a:gd name="adj" fmla="val 14732"/>
            </a:avLst>
          </a:prstGeom>
          <a:solidFill>
            <a:srgbClr val="ECF1F8"/>
          </a:solidFill>
          <a:ln w="3175" cap="flat" cmpd="sng" algn="ctr">
            <a:solidFill>
              <a:srgbClr val="6B8CB4"/>
            </a:solidFill>
            <a:prstDash val="solid"/>
          </a:ln>
          <a:effectLst/>
        </p:spPr>
        <p:txBody>
          <a:bodyPr rtlCol="0" anchor="ctr"/>
          <a:lstStyle/>
          <a:p>
            <a:pPr algn="ctr" defTabSz="914400"/>
            <a:r>
              <a:rPr lang="en-US" sz="900" kern="0" dirty="0">
                <a:solidFill>
                  <a:srgbClr val="141414"/>
                </a:solidFill>
                <a:latin typeface="Calibri" panose="020F0502020204030204" pitchFamily="34" charset="0"/>
              </a:rPr>
              <a:t>Raw Layer</a:t>
            </a:r>
          </a:p>
        </p:txBody>
      </p:sp>
      <p:cxnSp>
        <p:nvCxnSpPr>
          <p:cNvPr id="102" name="Straight Arrow Connector 101"/>
          <p:cNvCxnSpPr/>
          <p:nvPr/>
        </p:nvCxnSpPr>
        <p:spPr>
          <a:xfrm flipV="1">
            <a:off x="3520084" y="1103143"/>
            <a:ext cx="326874" cy="1962"/>
          </a:xfrm>
          <a:prstGeom prst="straightConnector1">
            <a:avLst/>
          </a:prstGeom>
          <a:noFill/>
          <a:ln w="6350" cap="flat" cmpd="sng" algn="ctr">
            <a:solidFill>
              <a:schemeClr val="tx2"/>
            </a:solidFill>
            <a:prstDash val="solid"/>
            <a:tailEnd type="triangle"/>
          </a:ln>
          <a:effectLst/>
        </p:spPr>
      </p:cxnSp>
      <p:pic>
        <p:nvPicPr>
          <p:cNvPr id="104" name="Picture 4" descr="Image result for spark logo"/>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68966" y="1380336"/>
            <a:ext cx="685800" cy="346073"/>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Straight Arrow Connector 104"/>
          <p:cNvCxnSpPr/>
          <p:nvPr/>
        </p:nvCxnSpPr>
        <p:spPr>
          <a:xfrm flipV="1">
            <a:off x="4618435" y="1122209"/>
            <a:ext cx="263205" cy="1296"/>
          </a:xfrm>
          <a:prstGeom prst="straightConnector1">
            <a:avLst/>
          </a:prstGeom>
          <a:noFill/>
          <a:ln w="6350" cap="flat" cmpd="sng" algn="ctr">
            <a:solidFill>
              <a:schemeClr val="tx2"/>
            </a:solidFill>
            <a:prstDash val="solid"/>
            <a:tailEnd type="triangle"/>
          </a:ln>
          <a:effectLst/>
        </p:spPr>
      </p:cxnSp>
      <p:sp>
        <p:nvSpPr>
          <p:cNvPr id="107" name="Rounded Rectangle 106"/>
          <p:cNvSpPr/>
          <p:nvPr/>
        </p:nvSpPr>
        <p:spPr>
          <a:xfrm>
            <a:off x="4962837" y="595550"/>
            <a:ext cx="972996" cy="50533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u="sng" kern="0" dirty="0">
                <a:solidFill>
                  <a:srgbClr val="141414"/>
                </a:solidFill>
                <a:latin typeface="+mj-lt"/>
              </a:rPr>
              <a:t>Membership</a:t>
            </a:r>
          </a:p>
          <a:p>
            <a:pPr algn="ctr" defTabSz="1218895"/>
            <a:r>
              <a:rPr lang="en-US" sz="800" kern="0" dirty="0">
                <a:solidFill>
                  <a:srgbClr val="141414"/>
                </a:solidFill>
                <a:latin typeface="+mj-lt"/>
              </a:rPr>
              <a:t>Demographics</a:t>
            </a:r>
            <a:r>
              <a:rPr lang="en-US" sz="800" b="1" kern="0" dirty="0">
                <a:solidFill>
                  <a:srgbClr val="141414"/>
                </a:solidFill>
                <a:latin typeface="+mj-lt"/>
              </a:rPr>
              <a:t> </a:t>
            </a:r>
          </a:p>
        </p:txBody>
      </p:sp>
      <p:sp>
        <p:nvSpPr>
          <p:cNvPr id="108" name="Rounded Rectangle 107"/>
          <p:cNvSpPr/>
          <p:nvPr/>
        </p:nvSpPr>
        <p:spPr>
          <a:xfrm>
            <a:off x="5946986" y="615215"/>
            <a:ext cx="1113403" cy="48850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t"/>
          <a:lstStyle/>
          <a:p>
            <a:pPr algn="ctr" defTabSz="1218895"/>
            <a:r>
              <a:rPr lang="en-US" sz="800" b="1" u="sng" kern="0" dirty="0" smtClean="0">
                <a:solidFill>
                  <a:srgbClr val="141414"/>
                </a:solidFill>
                <a:latin typeface="+mj-lt"/>
              </a:rPr>
              <a:t>Claims &amp;utilization</a:t>
            </a:r>
          </a:p>
          <a:p>
            <a:pPr algn="ctr" defTabSz="1218895"/>
            <a:r>
              <a:rPr lang="en-US" sz="800" kern="0" dirty="0" smtClean="0">
                <a:solidFill>
                  <a:srgbClr val="141414"/>
                </a:solidFill>
                <a:latin typeface="+mj-lt"/>
              </a:rPr>
              <a:t>Medical, Pharmacy</a:t>
            </a:r>
          </a:p>
          <a:p>
            <a:pPr algn="ctr" defTabSz="1218895"/>
            <a:r>
              <a:rPr lang="en-US" sz="800" kern="0" dirty="0" smtClean="0">
                <a:solidFill>
                  <a:srgbClr val="141414"/>
                </a:solidFill>
                <a:latin typeface="+mj-lt"/>
              </a:rPr>
              <a:t>Vision, Dental</a:t>
            </a:r>
          </a:p>
          <a:p>
            <a:pPr algn="ctr" defTabSz="1218895"/>
            <a:endParaRPr lang="en-US" sz="800" kern="0" dirty="0">
              <a:solidFill>
                <a:srgbClr val="141414"/>
              </a:solidFill>
              <a:latin typeface="+mj-lt"/>
            </a:endParaRPr>
          </a:p>
        </p:txBody>
      </p:sp>
      <p:sp>
        <p:nvSpPr>
          <p:cNvPr id="109" name="Rounded Rectangle 108"/>
          <p:cNvSpPr/>
          <p:nvPr/>
        </p:nvSpPr>
        <p:spPr>
          <a:xfrm>
            <a:off x="4965000" y="1118197"/>
            <a:ext cx="972996" cy="48850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u="sng" kern="0" dirty="0">
                <a:solidFill>
                  <a:srgbClr val="141414"/>
                </a:solidFill>
                <a:latin typeface="+mj-lt"/>
              </a:rPr>
              <a:t>Clinical</a:t>
            </a:r>
          </a:p>
          <a:p>
            <a:pPr algn="ctr" defTabSz="1218895"/>
            <a:r>
              <a:rPr lang="en-US" sz="800" kern="0" dirty="0">
                <a:solidFill>
                  <a:srgbClr val="141414"/>
                </a:solidFill>
                <a:latin typeface="+mj-lt"/>
              </a:rPr>
              <a:t>Lab, EMR </a:t>
            </a:r>
          </a:p>
        </p:txBody>
      </p:sp>
      <p:sp>
        <p:nvSpPr>
          <p:cNvPr id="110" name="Rounded Rectangle 109"/>
          <p:cNvSpPr/>
          <p:nvPr/>
        </p:nvSpPr>
        <p:spPr>
          <a:xfrm>
            <a:off x="5957393" y="1116516"/>
            <a:ext cx="1068941" cy="48850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u="sng" kern="0" dirty="0">
                <a:solidFill>
                  <a:srgbClr val="141414"/>
                </a:solidFill>
                <a:latin typeface="+mj-lt"/>
              </a:rPr>
              <a:t>Others</a:t>
            </a:r>
          </a:p>
          <a:p>
            <a:pPr algn="ctr" defTabSz="1218895"/>
            <a:r>
              <a:rPr lang="en-US" sz="800" kern="0" dirty="0">
                <a:solidFill>
                  <a:srgbClr val="141414"/>
                </a:solidFill>
                <a:latin typeface="+mj-lt"/>
              </a:rPr>
              <a:t>Health Risk </a:t>
            </a:r>
            <a:r>
              <a:rPr lang="en-US" sz="800" kern="0" dirty="0" smtClean="0">
                <a:solidFill>
                  <a:srgbClr val="141414"/>
                </a:solidFill>
                <a:latin typeface="+mj-lt"/>
              </a:rPr>
              <a:t>Assessment </a:t>
            </a:r>
            <a:r>
              <a:rPr lang="en-US" sz="800" kern="0" dirty="0">
                <a:solidFill>
                  <a:srgbClr val="141414"/>
                </a:solidFill>
                <a:latin typeface="+mj-lt"/>
              </a:rPr>
              <a:t>Data</a:t>
            </a:r>
          </a:p>
        </p:txBody>
      </p:sp>
      <p:sp>
        <p:nvSpPr>
          <p:cNvPr id="112" name="Rounded Rectangle 111"/>
          <p:cNvSpPr/>
          <p:nvPr/>
        </p:nvSpPr>
        <p:spPr>
          <a:xfrm>
            <a:off x="7307365" y="521825"/>
            <a:ext cx="698462" cy="1270214"/>
          </a:xfrm>
          <a:prstGeom prst="roundRect">
            <a:avLst/>
          </a:prstGeom>
          <a:solidFill>
            <a:srgbClr val="ECF1F8"/>
          </a:solidFill>
          <a:ln w="3175" cap="flat" cmpd="sng" algn="ctr">
            <a:solidFill>
              <a:srgbClr val="6B8CB4"/>
            </a:solidFill>
            <a:prstDash val="solid"/>
          </a:ln>
          <a:effectLst/>
        </p:spPr>
        <p:txBody>
          <a:bodyPr rtlCol="0" anchor="ctr"/>
          <a:lstStyle/>
          <a:p>
            <a:pPr algn="ctr" defTabSz="914400"/>
            <a:r>
              <a:rPr lang="en-US" sz="900" kern="0" dirty="0">
                <a:solidFill>
                  <a:srgbClr val="141414"/>
                </a:solidFill>
                <a:latin typeface="Calibri" panose="020F0502020204030204" pitchFamily="34" charset="0"/>
              </a:rPr>
              <a:t>Data Processing</a:t>
            </a:r>
          </a:p>
        </p:txBody>
      </p:sp>
      <p:cxnSp>
        <p:nvCxnSpPr>
          <p:cNvPr id="118" name="Straight Arrow Connector 117"/>
          <p:cNvCxnSpPr/>
          <p:nvPr/>
        </p:nvCxnSpPr>
        <p:spPr>
          <a:xfrm>
            <a:off x="7143477" y="1084055"/>
            <a:ext cx="163888" cy="1"/>
          </a:xfrm>
          <a:prstGeom prst="straightConnector1">
            <a:avLst/>
          </a:prstGeom>
          <a:noFill/>
          <a:ln w="6350" cap="flat" cmpd="sng" algn="ctr">
            <a:solidFill>
              <a:schemeClr val="tx2"/>
            </a:solidFill>
            <a:prstDash val="solid"/>
            <a:tailEnd type="triangle"/>
          </a:ln>
          <a:effectLst/>
        </p:spPr>
      </p:cxnSp>
      <p:cxnSp>
        <p:nvCxnSpPr>
          <p:cNvPr id="124" name="Straight Arrow Connector 123"/>
          <p:cNvCxnSpPr/>
          <p:nvPr/>
        </p:nvCxnSpPr>
        <p:spPr>
          <a:xfrm flipV="1">
            <a:off x="7987210" y="1118471"/>
            <a:ext cx="181252" cy="1962"/>
          </a:xfrm>
          <a:prstGeom prst="straightConnector1">
            <a:avLst/>
          </a:prstGeom>
          <a:noFill/>
          <a:ln w="6350" cap="flat" cmpd="sng" algn="ctr">
            <a:solidFill>
              <a:schemeClr val="tx2"/>
            </a:solidFill>
            <a:prstDash val="solid"/>
            <a:tailEnd type="triangle"/>
          </a:ln>
          <a:effectLst/>
        </p:spPr>
      </p:cxnSp>
      <p:pic>
        <p:nvPicPr>
          <p:cNvPr id="125" name="Picture 4" descr="Image result for spark logo"/>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285765" y="1300277"/>
            <a:ext cx="685800" cy="346073"/>
          </a:xfrm>
          <a:prstGeom prst="rect">
            <a:avLst/>
          </a:prstGeom>
          <a:noFill/>
          <a:extLst>
            <a:ext uri="{909E8E84-426E-40DD-AFC4-6F175D3DCCD1}">
              <a14:hiddenFill xmlns:a14="http://schemas.microsoft.com/office/drawing/2010/main">
                <a:solidFill>
                  <a:srgbClr val="FFFFFF"/>
                </a:solidFill>
              </a14:hiddenFill>
            </a:ext>
          </a:extLst>
        </p:spPr>
      </p:pic>
      <p:sp>
        <p:nvSpPr>
          <p:cNvPr id="127" name="Flowchart: Magnetic Disk 126"/>
          <p:cNvSpPr/>
          <p:nvPr/>
        </p:nvSpPr>
        <p:spPr bwMode="auto">
          <a:xfrm>
            <a:off x="8277711" y="815785"/>
            <a:ext cx="628650" cy="615607"/>
          </a:xfrm>
          <a:prstGeom prst="flowChartMagneticDisk">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de-DE" sz="800" b="1" kern="0" dirty="0" smtClean="0">
                <a:solidFill>
                  <a:srgbClr val="141414"/>
                </a:solidFill>
                <a:latin typeface="+mj-lt"/>
              </a:rPr>
              <a:t>Analytic data </a:t>
            </a:r>
            <a:r>
              <a:rPr lang="de-DE" sz="800" b="1" kern="0" dirty="0">
                <a:solidFill>
                  <a:srgbClr val="141414"/>
                </a:solidFill>
                <a:latin typeface="+mj-lt"/>
              </a:rPr>
              <a:t>Store</a:t>
            </a:r>
          </a:p>
        </p:txBody>
      </p:sp>
      <p:cxnSp>
        <p:nvCxnSpPr>
          <p:cNvPr id="129" name="Straight Arrow Connector 128"/>
          <p:cNvCxnSpPr>
            <a:stCxn id="55" idx="2"/>
          </p:cNvCxnSpPr>
          <p:nvPr/>
        </p:nvCxnSpPr>
        <p:spPr>
          <a:xfrm rot="5400000">
            <a:off x="6310678" y="76145"/>
            <a:ext cx="595095" cy="4022484"/>
          </a:xfrm>
          <a:prstGeom prst="bentConnector3">
            <a:avLst>
              <a:gd name="adj1" fmla="val 79740"/>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24315" y="1649920"/>
            <a:ext cx="291247" cy="171450"/>
          </a:xfrm>
          <a:prstGeom prst="rect">
            <a:avLst/>
          </a:prstGeom>
        </p:spPr>
      </p:pic>
      <p:pic>
        <p:nvPicPr>
          <p:cNvPr id="135" name="Picture 13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81492" y="714734"/>
            <a:ext cx="298446" cy="228600"/>
          </a:xfrm>
          <a:prstGeom prst="rect">
            <a:avLst/>
          </a:prstGeom>
        </p:spPr>
      </p:pic>
      <p:pic>
        <p:nvPicPr>
          <p:cNvPr id="136" name="Picture 13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89902" y="660733"/>
            <a:ext cx="298446" cy="228600"/>
          </a:xfrm>
          <a:prstGeom prst="rect">
            <a:avLst/>
          </a:prstGeom>
        </p:spPr>
      </p:pic>
      <p:sp>
        <p:nvSpPr>
          <p:cNvPr id="157" name="Rectangle 156"/>
          <p:cNvSpPr/>
          <p:nvPr/>
        </p:nvSpPr>
        <p:spPr>
          <a:xfrm>
            <a:off x="-48787" y="3455383"/>
            <a:ext cx="1378301" cy="923330"/>
          </a:xfrm>
          <a:prstGeom prst="rect">
            <a:avLst/>
          </a:prstGeom>
        </p:spPr>
        <p:txBody>
          <a:bodyPr wrap="square">
            <a:spAutoFit/>
          </a:bodyPr>
          <a:lstStyle/>
          <a:p>
            <a:pPr algn="ctr"/>
            <a:r>
              <a:rPr lang="en-US" sz="900" dirty="0">
                <a:solidFill>
                  <a:srgbClr val="141414"/>
                </a:solidFill>
                <a:latin typeface="Calibri" panose="020F0502020204030204" pitchFamily="34" charset="0"/>
              </a:rPr>
              <a:t>Uncover Underlying </a:t>
            </a:r>
            <a:r>
              <a:rPr lang="en-US" sz="900" dirty="0" smtClean="0">
                <a:solidFill>
                  <a:srgbClr val="141414"/>
                </a:solidFill>
                <a:latin typeface="Calibri" panose="020F0502020204030204" pitchFamily="34" charset="0"/>
              </a:rPr>
              <a:t>relationships, </a:t>
            </a:r>
          </a:p>
          <a:p>
            <a:pPr algn="ctr"/>
            <a:r>
              <a:rPr lang="en-US" sz="900" dirty="0" smtClean="0">
                <a:solidFill>
                  <a:srgbClr val="141414"/>
                </a:solidFill>
                <a:latin typeface="Calibri" panose="020F0502020204030204" pitchFamily="34" charset="0"/>
              </a:rPr>
              <a:t>distribution </a:t>
            </a:r>
            <a:r>
              <a:rPr lang="en-US" sz="900" dirty="0">
                <a:solidFill>
                  <a:srgbClr val="141414"/>
                </a:solidFill>
                <a:latin typeface="Calibri" panose="020F0502020204030204" pitchFamily="34" charset="0"/>
              </a:rPr>
              <a:t>in the </a:t>
            </a:r>
            <a:r>
              <a:rPr lang="en-US" sz="900" dirty="0" smtClean="0">
                <a:solidFill>
                  <a:srgbClr val="141414"/>
                </a:solidFill>
                <a:latin typeface="Calibri" panose="020F0502020204030204" pitchFamily="34" charset="0"/>
              </a:rPr>
              <a:t>sample dataset, </a:t>
            </a:r>
          </a:p>
          <a:p>
            <a:pPr algn="ctr"/>
            <a:r>
              <a:rPr lang="en-US" sz="900" dirty="0" smtClean="0">
                <a:solidFill>
                  <a:srgbClr val="141414"/>
                </a:solidFill>
                <a:latin typeface="Calibri" panose="020F0502020204030204" pitchFamily="34" charset="0"/>
              </a:rPr>
              <a:t>identify trends, patterns, deviations &amp; outliers</a:t>
            </a:r>
            <a:endParaRPr lang="en-US" sz="900" dirty="0">
              <a:solidFill>
                <a:srgbClr val="141414"/>
              </a:solidFill>
              <a:latin typeface="Calibri" panose="020F0502020204030204" pitchFamily="34" charset="0"/>
            </a:endParaRPr>
          </a:p>
        </p:txBody>
      </p:sp>
      <p:sp>
        <p:nvSpPr>
          <p:cNvPr id="160" name="Rectangle 159"/>
          <p:cNvSpPr/>
          <p:nvPr/>
        </p:nvSpPr>
        <p:spPr>
          <a:xfrm>
            <a:off x="1305610" y="3553364"/>
            <a:ext cx="1186118" cy="507831"/>
          </a:xfrm>
          <a:prstGeom prst="rect">
            <a:avLst/>
          </a:prstGeom>
        </p:spPr>
        <p:txBody>
          <a:bodyPr wrap="square">
            <a:spAutoFit/>
          </a:bodyPr>
          <a:lstStyle/>
          <a:p>
            <a:pPr algn="ctr"/>
            <a:r>
              <a:rPr lang="en-US" sz="900" dirty="0" smtClean="0">
                <a:solidFill>
                  <a:srgbClr val="141414"/>
                </a:solidFill>
                <a:latin typeface="Calibri" panose="020F0502020204030204" pitchFamily="34" charset="0"/>
              </a:rPr>
              <a:t>Transform variables, treat outliers </a:t>
            </a:r>
            <a:r>
              <a:rPr lang="en-US" sz="900" dirty="0">
                <a:solidFill>
                  <a:srgbClr val="141414"/>
                </a:solidFill>
                <a:latin typeface="Calibri" panose="020F0502020204030204" pitchFamily="34" charset="0"/>
              </a:rPr>
              <a:t>and anomalies</a:t>
            </a:r>
          </a:p>
        </p:txBody>
      </p:sp>
      <p:grpSp>
        <p:nvGrpSpPr>
          <p:cNvPr id="167" name="Group 166"/>
          <p:cNvGrpSpPr/>
          <p:nvPr/>
        </p:nvGrpSpPr>
        <p:grpSpPr>
          <a:xfrm>
            <a:off x="2713000" y="2634018"/>
            <a:ext cx="1492535" cy="863573"/>
            <a:chOff x="4059010" y="3177819"/>
            <a:chExt cx="1534886" cy="1340175"/>
          </a:xfrm>
        </p:grpSpPr>
        <p:sp>
          <p:nvSpPr>
            <p:cNvPr id="164" name="Rounded Rectangle 163"/>
            <p:cNvSpPr/>
            <p:nvPr/>
          </p:nvSpPr>
          <p:spPr>
            <a:xfrm>
              <a:off x="4059010" y="3177819"/>
              <a:ext cx="1534886" cy="1271848"/>
            </a:xfrm>
            <a:prstGeom prst="roundRect">
              <a:avLst>
                <a:gd name="adj" fmla="val 8203"/>
              </a:avLst>
            </a:prstGeom>
            <a:solidFill>
              <a:srgbClr val="ECF1F8"/>
            </a:solidFill>
            <a:ln w="3175" cap="flat" cmpd="sng" algn="ctr">
              <a:solidFill>
                <a:srgbClr val="6B8CB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141414"/>
                </a:solidFill>
                <a:effectLst/>
                <a:uLnTx/>
                <a:uFillTx/>
                <a:latin typeface="Calibri" panose="020F0502020204030204" pitchFamily="34" charset="0"/>
                <a:ea typeface="+mn-ea"/>
                <a:cs typeface="+mn-cs"/>
              </a:endParaRPr>
            </a:p>
          </p:txBody>
        </p:sp>
        <p:pic>
          <p:nvPicPr>
            <p:cNvPr id="165" name="Picture 12" descr="https://d30y9cdsu7xlg0.cloudfront.net/png/434647-200.png"/>
            <p:cNvPicPr>
              <a:picLocks noChangeAspect="1" noChangeArrowheads="1"/>
            </p:cNvPicPr>
            <p:nvPr/>
          </p:nvPicPr>
          <p:blipFill>
            <a:blip r:embed="rId6">
              <a:duotone>
                <a:srgbClr val="50B3C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470682" y="3244631"/>
              <a:ext cx="711543" cy="711543"/>
            </a:xfrm>
            <a:prstGeom prst="rect">
              <a:avLst/>
            </a:prstGeom>
            <a:noFill/>
            <a:extLst>
              <a:ext uri="{909E8E84-426E-40DD-AFC4-6F175D3DCCD1}">
                <a14:hiddenFill xmlns:a14="http://schemas.microsoft.com/office/drawing/2010/main">
                  <a:solidFill>
                    <a:srgbClr val="FFFFFF"/>
                  </a:solidFill>
                </a14:hiddenFill>
              </a:ext>
            </a:extLst>
          </p:spPr>
        </p:pic>
        <p:sp>
          <p:nvSpPr>
            <p:cNvPr id="166" name="TextBox 165"/>
            <p:cNvSpPr txBox="1"/>
            <p:nvPr/>
          </p:nvSpPr>
          <p:spPr>
            <a:xfrm>
              <a:off x="4286574" y="3944829"/>
              <a:ext cx="1079759" cy="573165"/>
            </a:xfrm>
            <a:prstGeom prst="rect">
              <a:avLst/>
            </a:prstGeom>
            <a:noFill/>
          </p:spPr>
          <p:txBody>
            <a:bodyPr wrap="square" rtlCol="0">
              <a:spAutoFit/>
            </a:bodyPr>
            <a:lstStyle/>
            <a:p>
              <a:pPr algn="ctr"/>
              <a:r>
                <a:rPr lang="en-US" sz="900" b="1" dirty="0" smtClean="0">
                  <a:solidFill>
                    <a:srgbClr val="141414"/>
                  </a:solidFill>
                  <a:latin typeface="Calibri" panose="020F0502020204030204" pitchFamily="34" charset="0"/>
                </a:rPr>
                <a:t>Dimensionality Reduction - PCA</a:t>
              </a:r>
              <a:endParaRPr lang="en-US" sz="900" b="1" dirty="0">
                <a:solidFill>
                  <a:srgbClr val="141414"/>
                </a:solidFill>
                <a:latin typeface="Calibri" panose="020F0502020204030204" pitchFamily="34" charset="0"/>
              </a:endParaRPr>
            </a:p>
          </p:txBody>
        </p:sp>
      </p:grpSp>
      <p:grpSp>
        <p:nvGrpSpPr>
          <p:cNvPr id="172" name="Group 171"/>
          <p:cNvGrpSpPr/>
          <p:nvPr/>
        </p:nvGrpSpPr>
        <p:grpSpPr>
          <a:xfrm>
            <a:off x="1384213" y="2611204"/>
            <a:ext cx="997359" cy="766676"/>
            <a:chOff x="4506909" y="2744857"/>
            <a:chExt cx="1454476" cy="965707"/>
          </a:xfrm>
        </p:grpSpPr>
        <p:sp>
          <p:nvSpPr>
            <p:cNvPr id="169" name="Rounded Rectangle 168"/>
            <p:cNvSpPr/>
            <p:nvPr/>
          </p:nvSpPr>
          <p:spPr>
            <a:xfrm>
              <a:off x="4506909" y="2744857"/>
              <a:ext cx="1454476" cy="965707"/>
            </a:xfrm>
            <a:prstGeom prst="roundRect">
              <a:avLst>
                <a:gd name="adj" fmla="val 8203"/>
              </a:avLst>
            </a:prstGeom>
            <a:solidFill>
              <a:srgbClr val="ECF1F8"/>
            </a:solidFill>
            <a:ln w="3175" cap="flat" cmpd="sng" algn="ctr">
              <a:solidFill>
                <a:srgbClr val="6B8CB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141414"/>
                </a:solidFill>
                <a:effectLst/>
                <a:uLnTx/>
                <a:uFillTx/>
                <a:latin typeface="Calibri" panose="020F0502020204030204" pitchFamily="34" charset="0"/>
                <a:ea typeface="+mn-ea"/>
                <a:cs typeface="+mn-cs"/>
              </a:endParaRPr>
            </a:p>
          </p:txBody>
        </p:sp>
        <p:pic>
          <p:nvPicPr>
            <p:cNvPr id="170" name="Picture 8" descr="https://d30y9cdsu7xlg0.cloudfront.net/png/247230-200.png"/>
            <p:cNvPicPr>
              <a:picLocks noChangeAspect="1" noChangeArrowheads="1"/>
            </p:cNvPicPr>
            <p:nvPr/>
          </p:nvPicPr>
          <p:blipFill>
            <a:blip r:embed="rId7" cstate="print">
              <a:duotone>
                <a:srgbClr val="50B3C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914980" y="2937241"/>
              <a:ext cx="588976" cy="588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0" name="Group 179"/>
          <p:cNvGrpSpPr/>
          <p:nvPr/>
        </p:nvGrpSpPr>
        <p:grpSpPr>
          <a:xfrm>
            <a:off x="77380" y="2627471"/>
            <a:ext cx="1068357" cy="791516"/>
            <a:chOff x="6208665" y="2851571"/>
            <a:chExt cx="1188848" cy="1123619"/>
          </a:xfrm>
        </p:grpSpPr>
        <p:sp>
          <p:nvSpPr>
            <p:cNvPr id="175" name="Rounded Rectangle 174"/>
            <p:cNvSpPr/>
            <p:nvPr/>
          </p:nvSpPr>
          <p:spPr>
            <a:xfrm>
              <a:off x="6208665" y="2851571"/>
              <a:ext cx="1188848" cy="1123619"/>
            </a:xfrm>
            <a:prstGeom prst="roundRect">
              <a:avLst>
                <a:gd name="adj" fmla="val 14732"/>
              </a:avLst>
            </a:prstGeom>
            <a:solidFill>
              <a:srgbClr val="ECF1F8"/>
            </a:solidFill>
            <a:ln w="3175" cap="flat" cmpd="sng" algn="ctr">
              <a:solidFill>
                <a:srgbClr val="6B8CB4"/>
              </a:solidFill>
              <a:prstDash val="solid"/>
            </a:ln>
            <a:effectLst/>
          </p:spPr>
          <p:txBody>
            <a:bodyPr rtlCol="0" anchor="ctr"/>
            <a:lstStyle/>
            <a:p>
              <a:pPr algn="ctr" defTabSz="914400"/>
              <a:endParaRPr lang="en-US" sz="900" kern="0" dirty="0">
                <a:solidFill>
                  <a:srgbClr val="141414"/>
                </a:solidFill>
                <a:latin typeface="Calibri" panose="020F0502020204030204" pitchFamily="34" charset="0"/>
              </a:endParaRPr>
            </a:p>
          </p:txBody>
        </p:sp>
        <p:grpSp>
          <p:nvGrpSpPr>
            <p:cNvPr id="179" name="Group 178"/>
            <p:cNvGrpSpPr/>
            <p:nvPr/>
          </p:nvGrpSpPr>
          <p:grpSpPr>
            <a:xfrm>
              <a:off x="6391857" y="3095303"/>
              <a:ext cx="943873" cy="572697"/>
              <a:chOff x="45017" y="2612892"/>
              <a:chExt cx="943873" cy="572697"/>
            </a:xfrm>
          </p:grpSpPr>
          <p:pic>
            <p:nvPicPr>
              <p:cNvPr id="177" name="Picture 2"/>
              <p:cNvPicPr>
                <a:picLocks noChangeAspect="1" noChangeArrowheads="1"/>
              </p:cNvPicPr>
              <p:nvPr/>
            </p:nvPicPr>
            <p:blipFill>
              <a:blip r:embed="rId8" cstate="print"/>
              <a:srcRect l="9370" t="8333" r="39092" b="11458"/>
              <a:stretch>
                <a:fillRect/>
              </a:stretch>
            </p:blipFill>
            <p:spPr bwMode="auto">
              <a:xfrm>
                <a:off x="45017" y="2612892"/>
                <a:ext cx="943873" cy="572697"/>
              </a:xfrm>
              <a:prstGeom prst="rect">
                <a:avLst/>
              </a:prstGeom>
              <a:noFill/>
              <a:ln w="9525">
                <a:noFill/>
                <a:miter lim="800000"/>
                <a:headEnd/>
                <a:tailEnd/>
              </a:ln>
              <a:effectLst/>
            </p:spPr>
          </p:pic>
          <p:pic>
            <p:nvPicPr>
              <p:cNvPr id="178" name="Picture 4" descr="https://d30y9cdsu7xlg0.cloudfront.net/png/123565-200.png"/>
              <p:cNvPicPr>
                <a:picLocks noChangeAspect="1" noChangeArrowheads="1"/>
              </p:cNvPicPr>
              <p:nvPr/>
            </p:nvPicPr>
            <p:blipFill>
              <a:blip r:embed="rId9" cstate="print">
                <a:duotone>
                  <a:srgbClr val="50B3C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81557" y="2699746"/>
                <a:ext cx="512246" cy="42485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82" name="Rectangle 181"/>
          <p:cNvSpPr/>
          <p:nvPr/>
        </p:nvSpPr>
        <p:spPr>
          <a:xfrm>
            <a:off x="2849683" y="3548457"/>
            <a:ext cx="1186118" cy="230832"/>
          </a:xfrm>
          <a:prstGeom prst="rect">
            <a:avLst/>
          </a:prstGeom>
        </p:spPr>
        <p:txBody>
          <a:bodyPr wrap="square">
            <a:spAutoFit/>
          </a:bodyPr>
          <a:lstStyle/>
          <a:p>
            <a:pPr algn="ctr"/>
            <a:r>
              <a:rPr lang="en-US" sz="900" dirty="0" smtClean="0">
                <a:solidFill>
                  <a:srgbClr val="141414"/>
                </a:solidFill>
                <a:latin typeface="Calibri" panose="020F0502020204030204" pitchFamily="34" charset="0"/>
              </a:rPr>
              <a:t>Reduce Dimensions</a:t>
            </a:r>
            <a:endParaRPr lang="en-US" sz="900" dirty="0">
              <a:solidFill>
                <a:srgbClr val="141414"/>
              </a:solidFill>
              <a:latin typeface="Calibri" panose="020F0502020204030204" pitchFamily="34" charset="0"/>
            </a:endParaRPr>
          </a:p>
        </p:txBody>
      </p:sp>
      <p:pic>
        <p:nvPicPr>
          <p:cNvPr id="196" name="Picture 19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087623" y="1671482"/>
            <a:ext cx="586954" cy="145090"/>
          </a:xfrm>
          <a:prstGeom prst="rect">
            <a:avLst/>
          </a:prstGeom>
        </p:spPr>
      </p:pic>
      <p:pic>
        <p:nvPicPr>
          <p:cNvPr id="197" name="Picture 196"/>
          <p:cNvPicPr>
            <a:picLocks noChangeAspect="1"/>
          </p:cNvPicPr>
          <p:nvPr/>
        </p:nvPicPr>
        <p:blipFill>
          <a:blip r:embed="rId11"/>
          <a:stretch>
            <a:fillRect/>
          </a:stretch>
        </p:blipFill>
        <p:spPr>
          <a:xfrm>
            <a:off x="1837492" y="1685078"/>
            <a:ext cx="403686" cy="313619"/>
          </a:xfrm>
          <a:prstGeom prst="rect">
            <a:avLst/>
          </a:prstGeom>
        </p:spPr>
      </p:pic>
      <p:pic>
        <p:nvPicPr>
          <p:cNvPr id="199" name="Picture 198"/>
          <p:cNvPicPr>
            <a:picLocks noChangeAspect="1"/>
          </p:cNvPicPr>
          <p:nvPr/>
        </p:nvPicPr>
        <p:blipFill rotWithShape="1">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356881" y="1495137"/>
            <a:ext cx="592941" cy="173763"/>
          </a:xfrm>
          <a:prstGeom prst="rect">
            <a:avLst/>
          </a:prstGeom>
        </p:spPr>
      </p:pic>
      <p:pic>
        <p:nvPicPr>
          <p:cNvPr id="200" name="Picture 2" descr="D:\RFP\Centrica\Images\Hive.jpg"/>
          <p:cNvPicPr>
            <a:picLocks noChangeAspect="1" noChangeArrowheads="1"/>
          </p:cNvPicPr>
          <p:nvPr/>
        </p:nvPicPr>
        <p:blipFill>
          <a:blip r:embed="rId13" cstate="email">
            <a:clrChange>
              <a:clrFrom>
                <a:srgbClr val="FFFEFF"/>
              </a:clrFrom>
              <a:clrTo>
                <a:srgbClr val="FFFEFF">
                  <a:alpha val="0"/>
                </a:srgbClr>
              </a:clrTo>
            </a:clrChange>
            <a:extLst>
              <a:ext uri="{28A0092B-C50C-407E-A947-70E740481C1C}">
                <a14:useLocalDpi xmlns:a14="http://schemas.microsoft.com/office/drawing/2010/main"/>
              </a:ext>
            </a:extLst>
          </a:blip>
          <a:srcRect/>
          <a:stretch>
            <a:fillRect/>
          </a:stretch>
        </p:blipFill>
        <p:spPr bwMode="auto">
          <a:xfrm>
            <a:off x="3172304" y="1478656"/>
            <a:ext cx="280901" cy="236690"/>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00"/>
          <p:cNvPicPr>
            <a:picLocks noChangeAspect="1"/>
          </p:cNvPicPr>
          <p:nvPr/>
        </p:nvPicPr>
        <p:blipFill>
          <a:blip r:embed="rId14"/>
          <a:stretch>
            <a:fillRect/>
          </a:stretch>
        </p:blipFill>
        <p:spPr>
          <a:xfrm>
            <a:off x="2679980" y="1287684"/>
            <a:ext cx="472436" cy="286149"/>
          </a:xfrm>
          <a:prstGeom prst="rect">
            <a:avLst/>
          </a:prstGeom>
        </p:spPr>
      </p:pic>
      <p:pic>
        <p:nvPicPr>
          <p:cNvPr id="203" name="Picture 2" descr="http://hammerjs.github.io/assets/img/docs-icon.png">
            <a:hlinkClick r:id="rId15"/>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65521" y="769306"/>
            <a:ext cx="346181" cy="287609"/>
          </a:xfrm>
          <a:prstGeom prst="roundRect">
            <a:avLst/>
          </a:prstGeom>
          <a:noFill/>
          <a:extLst>
            <a:ext uri="{909E8E84-426E-40DD-AFC4-6F175D3DCCD1}">
              <a14:hiddenFill xmlns:a14="http://schemas.microsoft.com/office/drawing/2010/main">
                <a:solidFill>
                  <a:srgbClr val="FFFFFF"/>
                </a:solidFill>
              </a14:hiddenFill>
            </a:ext>
          </a:extLst>
        </p:spPr>
      </p:pic>
      <p:pic>
        <p:nvPicPr>
          <p:cNvPr id="204" name="Picture 203"/>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810417" y="406457"/>
            <a:ext cx="416195" cy="189093"/>
          </a:xfrm>
          <a:prstGeom prst="rect">
            <a:avLst/>
          </a:prstGeom>
        </p:spPr>
      </p:pic>
      <p:sp>
        <p:nvSpPr>
          <p:cNvPr id="205" name="TextBox 204"/>
          <p:cNvSpPr txBox="1"/>
          <p:nvPr/>
        </p:nvSpPr>
        <p:spPr>
          <a:xfrm>
            <a:off x="1651247" y="695357"/>
            <a:ext cx="712852" cy="427004"/>
          </a:xfrm>
          <a:prstGeom prst="rect">
            <a:avLst/>
          </a:prstGeom>
          <a:noFill/>
        </p:spPr>
        <p:txBody>
          <a:bodyPr wrap="square" lIns="91405" tIns="45702" rIns="91405" bIns="45702" rtlCol="0">
            <a:spAutoFit/>
          </a:bodyPr>
          <a:lstStyle/>
          <a:p>
            <a:pPr marL="0" marR="0" lvl="0" indent="0" algn="ctr" defTabSz="914041"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smtClean="0">
                <a:ln>
                  <a:noFill/>
                </a:ln>
                <a:solidFill>
                  <a:prstClr val="black"/>
                </a:solidFill>
                <a:effectLst/>
                <a:uLnTx/>
                <a:uFillTx/>
              </a:rPr>
              <a:t>Rest APIs</a:t>
            </a:r>
            <a:r>
              <a:rPr kumimoji="0" lang="en-US" sz="750" b="0" i="0" u="none" strike="noStrike" kern="0" cap="none" spc="0" normalizeH="0" noProof="0" dirty="0" smtClean="0">
                <a:ln>
                  <a:noFill/>
                </a:ln>
                <a:solidFill>
                  <a:prstClr val="black"/>
                </a:solidFill>
                <a:effectLst/>
                <a:uLnTx/>
                <a:uFillTx/>
              </a:rPr>
              <a:t> / Web Service</a:t>
            </a:r>
            <a:endParaRPr kumimoji="0" lang="en-US" sz="750" b="0" i="0" u="none" strike="noStrike" kern="0" cap="none" spc="0" normalizeH="0" baseline="0" noProof="0" dirty="0">
              <a:ln>
                <a:noFill/>
              </a:ln>
              <a:solidFill>
                <a:prstClr val="black"/>
              </a:solidFill>
              <a:effectLst/>
              <a:uLnTx/>
              <a:uFillTx/>
            </a:endParaRPr>
          </a:p>
          <a:p>
            <a:pPr marL="0" marR="0" lvl="0" indent="0" algn="ctr" defTabSz="914041"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prstClr val="black"/>
              </a:solidFill>
              <a:effectLst/>
              <a:uLnTx/>
              <a:uFillTx/>
            </a:endParaRPr>
          </a:p>
        </p:txBody>
      </p:sp>
      <p:pic>
        <p:nvPicPr>
          <p:cNvPr id="206" name="Picture 205"/>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837492" y="1306643"/>
            <a:ext cx="386896" cy="234325"/>
          </a:xfrm>
          <a:prstGeom prst="rect">
            <a:avLst/>
          </a:prstGeom>
        </p:spPr>
      </p:pic>
      <p:sp>
        <p:nvSpPr>
          <p:cNvPr id="209" name="Rounded Rectangle 208"/>
          <p:cNvSpPr/>
          <p:nvPr/>
        </p:nvSpPr>
        <p:spPr>
          <a:xfrm>
            <a:off x="5511328" y="3260158"/>
            <a:ext cx="762000" cy="141938"/>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800" b="1" kern="0" dirty="0" smtClean="0">
                <a:solidFill>
                  <a:sysClr val="window" lastClr="FFFFFF"/>
                </a:solidFill>
                <a:latin typeface="Arial"/>
              </a:rPr>
              <a:t>Clustering</a:t>
            </a:r>
            <a:endParaRPr lang="en-US" sz="800" b="1" kern="0" dirty="0">
              <a:solidFill>
                <a:sysClr val="window" lastClr="FFFFFF"/>
              </a:solidFill>
              <a:latin typeface="Arial"/>
            </a:endParaRPr>
          </a:p>
        </p:txBody>
      </p:sp>
      <p:pic>
        <p:nvPicPr>
          <p:cNvPr id="210" name="Picture 5"/>
          <p:cNvPicPr>
            <a:picLocks noChangeAspect="1" noChangeArrowheads="1"/>
          </p:cNvPicPr>
          <p:nvPr/>
        </p:nvPicPr>
        <p:blipFill>
          <a:blip r:embed="rId19" cstate="print"/>
          <a:srcRect/>
          <a:stretch>
            <a:fillRect/>
          </a:stretch>
        </p:blipFill>
        <p:spPr bwMode="auto">
          <a:xfrm>
            <a:off x="5576393" y="4219803"/>
            <a:ext cx="762000" cy="403751"/>
          </a:xfrm>
          <a:prstGeom prst="rect">
            <a:avLst/>
          </a:prstGeom>
          <a:noFill/>
          <a:ln w="9525">
            <a:noFill/>
            <a:miter lim="800000"/>
            <a:headEnd/>
            <a:tailEnd/>
          </a:ln>
          <a:effectLst/>
        </p:spPr>
      </p:pic>
      <p:sp>
        <p:nvSpPr>
          <p:cNvPr id="211" name="Rounded Rectangle 210"/>
          <p:cNvSpPr/>
          <p:nvPr/>
        </p:nvSpPr>
        <p:spPr>
          <a:xfrm>
            <a:off x="5576393" y="4619353"/>
            <a:ext cx="762000" cy="157596"/>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800" b="1" kern="0" dirty="0" smtClean="0">
                <a:solidFill>
                  <a:sysClr val="window" lastClr="FFFFFF"/>
                </a:solidFill>
                <a:latin typeface="Arial"/>
              </a:rPr>
              <a:t>Regression</a:t>
            </a:r>
            <a:endParaRPr lang="en-US" sz="800" b="1" kern="0" dirty="0">
              <a:solidFill>
                <a:sysClr val="window" lastClr="FFFFFF"/>
              </a:solidFill>
              <a:latin typeface="Arial"/>
            </a:endParaRPr>
          </a:p>
        </p:txBody>
      </p:sp>
      <p:sp>
        <p:nvSpPr>
          <p:cNvPr id="213" name="Rounded Rectangle 212"/>
          <p:cNvSpPr/>
          <p:nvPr/>
        </p:nvSpPr>
        <p:spPr>
          <a:xfrm>
            <a:off x="5576394" y="3983660"/>
            <a:ext cx="762000" cy="103289"/>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800" b="1" kern="0" dirty="0" smtClean="0">
                <a:solidFill>
                  <a:sysClr val="window" lastClr="FFFFFF"/>
                </a:solidFill>
                <a:latin typeface="Arial"/>
              </a:rPr>
              <a:t>Classification</a:t>
            </a:r>
            <a:endParaRPr lang="en-US" sz="800" b="1" kern="0" dirty="0">
              <a:solidFill>
                <a:sysClr val="window" lastClr="FFFFFF"/>
              </a:solidFill>
              <a:latin typeface="Arial"/>
            </a:endParaRPr>
          </a:p>
        </p:txBody>
      </p:sp>
      <p:cxnSp>
        <p:nvCxnSpPr>
          <p:cNvPr id="217" name="Elbow Connector 216"/>
          <p:cNvCxnSpPr/>
          <p:nvPr/>
        </p:nvCxnSpPr>
        <p:spPr>
          <a:xfrm>
            <a:off x="5187314" y="3202592"/>
            <a:ext cx="203065" cy="188"/>
          </a:xfrm>
          <a:prstGeom prst="bentConnector3">
            <a:avLst>
              <a:gd name="adj1" fmla="val 50000"/>
            </a:avLst>
          </a:prstGeom>
          <a:noFill/>
          <a:ln w="6350" cap="flat" cmpd="sng" algn="ctr">
            <a:solidFill>
              <a:srgbClr val="141414"/>
            </a:solidFill>
            <a:prstDash val="solid"/>
            <a:tailEnd type="triangle"/>
          </a:ln>
          <a:effectLst/>
        </p:spPr>
      </p:cxnSp>
      <p:cxnSp>
        <p:nvCxnSpPr>
          <p:cNvPr id="223" name="Elbow Connector 222"/>
          <p:cNvCxnSpPr/>
          <p:nvPr/>
        </p:nvCxnSpPr>
        <p:spPr>
          <a:xfrm flipV="1">
            <a:off x="4205535" y="3060053"/>
            <a:ext cx="174403" cy="765"/>
          </a:xfrm>
          <a:prstGeom prst="bentConnector3">
            <a:avLst>
              <a:gd name="adj1" fmla="val 50000"/>
            </a:avLst>
          </a:prstGeom>
          <a:noFill/>
          <a:ln w="6350" cap="flat" cmpd="sng" algn="ctr">
            <a:solidFill>
              <a:srgbClr val="141414"/>
            </a:solidFill>
            <a:prstDash val="solid"/>
            <a:tailEnd type="triangle"/>
          </a:ln>
          <a:effectLst/>
        </p:spPr>
      </p:cxnSp>
      <p:pic>
        <p:nvPicPr>
          <p:cNvPr id="88" name="Picture 8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67667" y="533117"/>
            <a:ext cx="398282" cy="234459"/>
          </a:xfrm>
          <a:prstGeom prst="rect">
            <a:avLst/>
          </a:prstGeom>
        </p:spPr>
      </p:pic>
      <p:pic>
        <p:nvPicPr>
          <p:cNvPr id="92" name="Picture 91"/>
          <p:cNvPicPr>
            <a:picLocks noChangeAspect="1"/>
          </p:cNvPicPr>
          <p:nvPr/>
        </p:nvPicPr>
        <p:blipFill rotWithShape="1">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219230" y="1598541"/>
            <a:ext cx="592941" cy="173763"/>
          </a:xfrm>
          <a:prstGeom prst="rect">
            <a:avLst/>
          </a:prstGeom>
        </p:spPr>
      </p:pic>
      <p:grpSp>
        <p:nvGrpSpPr>
          <p:cNvPr id="7" name="Group 6"/>
          <p:cNvGrpSpPr/>
          <p:nvPr/>
        </p:nvGrpSpPr>
        <p:grpSpPr>
          <a:xfrm>
            <a:off x="4268413" y="2704814"/>
            <a:ext cx="989805" cy="1139321"/>
            <a:chOff x="3644389" y="3687323"/>
            <a:chExt cx="1079759" cy="1330353"/>
          </a:xfrm>
        </p:grpSpPr>
        <p:sp>
          <p:nvSpPr>
            <p:cNvPr id="94" name="Rounded Rectangle 93"/>
            <p:cNvSpPr/>
            <p:nvPr/>
          </p:nvSpPr>
          <p:spPr>
            <a:xfrm>
              <a:off x="3777670" y="3687323"/>
              <a:ext cx="869131" cy="1200702"/>
            </a:xfrm>
            <a:prstGeom prst="roundRect">
              <a:avLst>
                <a:gd name="adj" fmla="val 8203"/>
              </a:avLst>
            </a:prstGeom>
            <a:solidFill>
              <a:srgbClr val="ECF1F8"/>
            </a:solidFill>
            <a:ln w="3175">
              <a:solidFill>
                <a:srgbClr val="6B8C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2"/>
                </a:solidFill>
                <a:latin typeface="Calibri" panose="020F0502020204030204" pitchFamily="34" charset="0"/>
              </a:endParaRPr>
            </a:p>
          </p:txBody>
        </p:sp>
        <p:sp>
          <p:nvSpPr>
            <p:cNvPr id="95" name="TextBox 94"/>
            <p:cNvSpPr txBox="1"/>
            <p:nvPr/>
          </p:nvSpPr>
          <p:spPr>
            <a:xfrm>
              <a:off x="3644389" y="4330304"/>
              <a:ext cx="1079759" cy="687372"/>
            </a:xfrm>
            <a:prstGeom prst="rect">
              <a:avLst/>
            </a:prstGeom>
            <a:noFill/>
          </p:spPr>
          <p:txBody>
            <a:bodyPr wrap="square" rtlCol="0">
              <a:spAutoFit/>
            </a:bodyPr>
            <a:lstStyle/>
            <a:p>
              <a:pPr algn="ctr"/>
              <a:r>
                <a:rPr lang="en-US" sz="900" b="1" dirty="0" smtClean="0">
                  <a:solidFill>
                    <a:schemeClr val="tx2"/>
                  </a:solidFill>
                  <a:latin typeface="Calibri" panose="020F0502020204030204" pitchFamily="34" charset="0"/>
                </a:rPr>
                <a:t>Model building, Evaluation &amp; Optimization</a:t>
              </a:r>
              <a:endParaRPr lang="en-US" sz="900" b="1" dirty="0">
                <a:solidFill>
                  <a:schemeClr val="tx2"/>
                </a:solidFill>
                <a:latin typeface="Calibri" panose="020F0502020204030204" pitchFamily="34" charset="0"/>
              </a:endParaRPr>
            </a:p>
          </p:txBody>
        </p:sp>
        <p:pic>
          <p:nvPicPr>
            <p:cNvPr id="96" name="Picture 14" descr="https://d30y9cdsu7xlg0.cloudfront.net/png/179-200.png"/>
            <p:cNvPicPr>
              <a:picLocks noChangeAspect="1" noChangeArrowheads="1"/>
            </p:cNvPicPr>
            <p:nvPr/>
          </p:nvPicPr>
          <p:blipFill>
            <a:blip r:embed="rId2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01428" y="3687324"/>
              <a:ext cx="624335" cy="624335"/>
            </a:xfrm>
            <a:prstGeom prst="rect">
              <a:avLst/>
            </a:prstGeom>
            <a:noFill/>
            <a:extLst>
              <a:ext uri="{909E8E84-426E-40DD-AFC4-6F175D3DCCD1}">
                <a14:hiddenFill xmlns:a14="http://schemas.microsoft.com/office/drawing/2010/main">
                  <a:solidFill>
                    <a:srgbClr val="FFFFFF"/>
                  </a:solidFill>
                </a14:hiddenFill>
              </a:ext>
            </a:extLst>
          </p:spPr>
        </p:pic>
      </p:grpSp>
      <p:sp>
        <p:nvSpPr>
          <p:cNvPr id="99" name="Rectangle 98"/>
          <p:cNvSpPr/>
          <p:nvPr/>
        </p:nvSpPr>
        <p:spPr bwMode="auto">
          <a:xfrm>
            <a:off x="4807596" y="477174"/>
            <a:ext cx="4277412" cy="1460811"/>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pic>
        <p:nvPicPr>
          <p:cNvPr id="9" name="Picture 8"/>
          <p:cNvPicPr>
            <a:picLocks noChangeAspect="1"/>
          </p:cNvPicPr>
          <p:nvPr/>
        </p:nvPicPr>
        <p:blipFill>
          <a:blip r:embed="rId21"/>
          <a:stretch>
            <a:fillRect/>
          </a:stretch>
        </p:blipFill>
        <p:spPr>
          <a:xfrm>
            <a:off x="5391712" y="2730460"/>
            <a:ext cx="996722" cy="534657"/>
          </a:xfrm>
          <a:prstGeom prst="rect">
            <a:avLst/>
          </a:prstGeom>
        </p:spPr>
      </p:pic>
      <p:cxnSp>
        <p:nvCxnSpPr>
          <p:cNvPr id="106" name="Elbow Connector 105"/>
          <p:cNvCxnSpPr/>
          <p:nvPr/>
        </p:nvCxnSpPr>
        <p:spPr>
          <a:xfrm flipV="1">
            <a:off x="6388076" y="3060818"/>
            <a:ext cx="181862" cy="4142"/>
          </a:xfrm>
          <a:prstGeom prst="bentConnector3">
            <a:avLst>
              <a:gd name="adj1" fmla="val -9471"/>
            </a:avLst>
          </a:prstGeom>
          <a:noFill/>
          <a:ln w="6350" cap="flat" cmpd="sng" algn="ctr">
            <a:solidFill>
              <a:srgbClr val="141414"/>
            </a:solidFill>
            <a:prstDash val="solid"/>
            <a:tailEnd type="triangle"/>
          </a:ln>
          <a:effectLst/>
        </p:spPr>
      </p:cxnSp>
      <p:sp>
        <p:nvSpPr>
          <p:cNvPr id="111" name="Rounded Rectangle 110"/>
          <p:cNvSpPr/>
          <p:nvPr/>
        </p:nvSpPr>
        <p:spPr>
          <a:xfrm>
            <a:off x="6985556" y="2878457"/>
            <a:ext cx="811386"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smtClean="0">
                <a:solidFill>
                  <a:srgbClr val="141414"/>
                </a:solidFill>
                <a:latin typeface="+mj-lt"/>
              </a:rPr>
              <a:t>Stratify Members</a:t>
            </a:r>
            <a:endParaRPr lang="en-US" sz="800" b="1" kern="0" dirty="0">
              <a:solidFill>
                <a:srgbClr val="141414"/>
              </a:solidFill>
              <a:latin typeface="+mj-lt"/>
            </a:endParaRPr>
          </a:p>
        </p:txBody>
      </p:sp>
      <p:cxnSp>
        <p:nvCxnSpPr>
          <p:cNvPr id="113" name="Elbow Connector 112"/>
          <p:cNvCxnSpPr>
            <a:stCxn id="111" idx="3"/>
          </p:cNvCxnSpPr>
          <p:nvPr/>
        </p:nvCxnSpPr>
        <p:spPr>
          <a:xfrm flipV="1">
            <a:off x="7796942" y="2840922"/>
            <a:ext cx="596375" cy="170520"/>
          </a:xfrm>
          <a:prstGeom prst="bentConnector3">
            <a:avLst>
              <a:gd name="adj1" fmla="val 50000"/>
            </a:avLst>
          </a:prstGeom>
          <a:noFill/>
          <a:ln w="6350" cap="flat" cmpd="sng" algn="ctr">
            <a:solidFill>
              <a:srgbClr val="141414"/>
            </a:solidFill>
            <a:prstDash val="solid"/>
            <a:tailEnd type="triangle"/>
          </a:ln>
          <a:effectLst/>
        </p:spPr>
      </p:cxnSp>
      <p:pic>
        <p:nvPicPr>
          <p:cNvPr id="18" name="Picture 17"/>
          <p:cNvPicPr>
            <a:picLocks noChangeAspect="1"/>
          </p:cNvPicPr>
          <p:nvPr/>
        </p:nvPicPr>
        <p:blipFill>
          <a:blip r:embed="rId22"/>
          <a:stretch>
            <a:fillRect/>
          </a:stretch>
        </p:blipFill>
        <p:spPr>
          <a:xfrm>
            <a:off x="6551761" y="2884832"/>
            <a:ext cx="442103" cy="305086"/>
          </a:xfrm>
          <a:prstGeom prst="rect">
            <a:avLst/>
          </a:prstGeom>
        </p:spPr>
      </p:pic>
      <p:pic>
        <p:nvPicPr>
          <p:cNvPr id="20" name="Picture 19"/>
          <p:cNvPicPr>
            <a:picLocks noChangeAspect="1"/>
          </p:cNvPicPr>
          <p:nvPr/>
        </p:nvPicPr>
        <p:blipFill>
          <a:blip r:embed="rId23"/>
          <a:stretch>
            <a:fillRect/>
          </a:stretch>
        </p:blipFill>
        <p:spPr>
          <a:xfrm>
            <a:off x="8438054" y="3355239"/>
            <a:ext cx="411470" cy="346971"/>
          </a:xfrm>
          <a:prstGeom prst="rect">
            <a:avLst/>
          </a:prstGeom>
        </p:spPr>
      </p:pic>
      <p:sp>
        <p:nvSpPr>
          <p:cNvPr id="119" name="Rectangle 118"/>
          <p:cNvSpPr/>
          <p:nvPr/>
        </p:nvSpPr>
        <p:spPr>
          <a:xfrm>
            <a:off x="8055724" y="3006183"/>
            <a:ext cx="1186118" cy="338554"/>
          </a:xfrm>
          <a:prstGeom prst="rect">
            <a:avLst/>
          </a:prstGeom>
        </p:spPr>
        <p:txBody>
          <a:bodyPr wrap="square">
            <a:spAutoFit/>
          </a:bodyPr>
          <a:lstStyle/>
          <a:p>
            <a:pPr algn="ctr"/>
            <a:r>
              <a:rPr lang="en-US" sz="800" b="1" dirty="0" smtClean="0">
                <a:solidFill>
                  <a:srgbClr val="141414"/>
                </a:solidFill>
                <a:latin typeface="Calibri" panose="020F0502020204030204" pitchFamily="34" charset="0"/>
              </a:rPr>
              <a:t>Case Management program</a:t>
            </a:r>
            <a:endParaRPr lang="en-US" sz="800" b="1" dirty="0">
              <a:solidFill>
                <a:srgbClr val="141414"/>
              </a:solidFill>
              <a:latin typeface="Calibri" panose="020F0502020204030204" pitchFamily="34" charset="0"/>
            </a:endParaRPr>
          </a:p>
        </p:txBody>
      </p:sp>
      <p:pic>
        <p:nvPicPr>
          <p:cNvPr id="26" name="Picture 25"/>
          <p:cNvPicPr>
            <a:picLocks noChangeAspect="1"/>
          </p:cNvPicPr>
          <p:nvPr/>
        </p:nvPicPr>
        <p:blipFill>
          <a:blip r:embed="rId24"/>
          <a:stretch>
            <a:fillRect/>
          </a:stretch>
        </p:blipFill>
        <p:spPr>
          <a:xfrm>
            <a:off x="8439702" y="2655858"/>
            <a:ext cx="419100" cy="366131"/>
          </a:xfrm>
          <a:prstGeom prst="rect">
            <a:avLst/>
          </a:prstGeom>
        </p:spPr>
      </p:pic>
      <p:sp>
        <p:nvSpPr>
          <p:cNvPr id="123" name="Rectangle 122"/>
          <p:cNvSpPr/>
          <p:nvPr/>
        </p:nvSpPr>
        <p:spPr>
          <a:xfrm>
            <a:off x="8055724" y="3666214"/>
            <a:ext cx="1166453" cy="338554"/>
          </a:xfrm>
          <a:prstGeom prst="rect">
            <a:avLst/>
          </a:prstGeom>
        </p:spPr>
        <p:txBody>
          <a:bodyPr wrap="square">
            <a:spAutoFit/>
          </a:bodyPr>
          <a:lstStyle/>
          <a:p>
            <a:pPr algn="ctr"/>
            <a:r>
              <a:rPr lang="en-US" sz="800" b="1" dirty="0" smtClean="0">
                <a:solidFill>
                  <a:srgbClr val="141414"/>
                </a:solidFill>
                <a:latin typeface="Calibri" panose="020F0502020204030204" pitchFamily="34" charset="0"/>
              </a:rPr>
              <a:t>Disease Management program</a:t>
            </a:r>
            <a:endParaRPr lang="en-US" sz="800" b="1" dirty="0">
              <a:solidFill>
                <a:srgbClr val="141414"/>
              </a:solidFill>
              <a:latin typeface="Calibri" panose="020F0502020204030204" pitchFamily="34" charset="0"/>
            </a:endParaRPr>
          </a:p>
        </p:txBody>
      </p:sp>
      <p:cxnSp>
        <p:nvCxnSpPr>
          <p:cNvPr id="128" name="Elbow Connector 127"/>
          <p:cNvCxnSpPr>
            <a:endCxn id="20" idx="1"/>
          </p:cNvCxnSpPr>
          <p:nvPr/>
        </p:nvCxnSpPr>
        <p:spPr>
          <a:xfrm>
            <a:off x="7814501" y="3019312"/>
            <a:ext cx="623553" cy="509413"/>
          </a:xfrm>
          <a:prstGeom prst="bentConnector3">
            <a:avLst>
              <a:gd name="adj1" fmla="val 43693"/>
            </a:avLst>
          </a:prstGeom>
          <a:noFill/>
          <a:ln w="6350" cap="flat" cmpd="sng" algn="ctr">
            <a:solidFill>
              <a:srgbClr val="141414"/>
            </a:solidFill>
            <a:prstDash val="solid"/>
            <a:tailEnd type="triangle"/>
          </a:ln>
          <a:effectLst/>
        </p:spPr>
      </p:cxnSp>
      <p:pic>
        <p:nvPicPr>
          <p:cNvPr id="32" name="Picture 31"/>
          <p:cNvPicPr>
            <a:picLocks noChangeAspect="1"/>
          </p:cNvPicPr>
          <p:nvPr/>
        </p:nvPicPr>
        <p:blipFill>
          <a:blip r:embed="rId25"/>
          <a:stretch>
            <a:fillRect/>
          </a:stretch>
        </p:blipFill>
        <p:spPr>
          <a:xfrm>
            <a:off x="8348393" y="4037590"/>
            <a:ext cx="463778" cy="331091"/>
          </a:xfrm>
          <a:prstGeom prst="rect">
            <a:avLst/>
          </a:prstGeom>
        </p:spPr>
      </p:pic>
      <p:sp>
        <p:nvSpPr>
          <p:cNvPr id="131" name="Rectangle 130"/>
          <p:cNvSpPr/>
          <p:nvPr/>
        </p:nvSpPr>
        <p:spPr>
          <a:xfrm>
            <a:off x="7902438" y="4309404"/>
            <a:ext cx="1242865" cy="215444"/>
          </a:xfrm>
          <a:prstGeom prst="rect">
            <a:avLst/>
          </a:prstGeom>
        </p:spPr>
        <p:txBody>
          <a:bodyPr wrap="square">
            <a:spAutoFit/>
          </a:bodyPr>
          <a:lstStyle/>
          <a:p>
            <a:pPr algn="ctr"/>
            <a:r>
              <a:rPr lang="en-US" sz="800" b="1" dirty="0" smtClean="0">
                <a:solidFill>
                  <a:srgbClr val="141414"/>
                </a:solidFill>
                <a:latin typeface="Calibri" panose="020F0502020204030204" pitchFamily="34" charset="0"/>
              </a:rPr>
              <a:t>Wellness Programs</a:t>
            </a:r>
            <a:endParaRPr lang="en-US" sz="800" b="1" dirty="0">
              <a:solidFill>
                <a:srgbClr val="141414"/>
              </a:solidFill>
              <a:latin typeface="Calibri" panose="020F0502020204030204" pitchFamily="34" charset="0"/>
            </a:endParaRPr>
          </a:p>
        </p:txBody>
      </p:sp>
      <p:cxnSp>
        <p:nvCxnSpPr>
          <p:cNvPr id="137" name="Elbow Connector 136"/>
          <p:cNvCxnSpPr>
            <a:stCxn id="111" idx="3"/>
            <a:endCxn id="32" idx="1"/>
          </p:cNvCxnSpPr>
          <p:nvPr/>
        </p:nvCxnSpPr>
        <p:spPr>
          <a:xfrm>
            <a:off x="7796942" y="3011442"/>
            <a:ext cx="551451" cy="1191694"/>
          </a:xfrm>
          <a:prstGeom prst="bentConnector3">
            <a:avLst>
              <a:gd name="adj1" fmla="val 53566"/>
            </a:avLst>
          </a:prstGeom>
          <a:noFill/>
          <a:ln w="6350" cap="flat" cmpd="sng" algn="ctr">
            <a:solidFill>
              <a:srgbClr val="141414"/>
            </a:solidFill>
            <a:prstDash val="solid"/>
            <a:tailEnd type="triangle"/>
          </a:ln>
          <a:effectLst/>
        </p:spPr>
      </p:cxnSp>
      <p:cxnSp>
        <p:nvCxnSpPr>
          <p:cNvPr id="143" name="Elbow Connector 142"/>
          <p:cNvCxnSpPr>
            <a:stCxn id="94" idx="3"/>
            <a:endCxn id="210" idx="1"/>
          </p:cNvCxnSpPr>
          <p:nvPr/>
        </p:nvCxnSpPr>
        <p:spPr>
          <a:xfrm>
            <a:off x="5187314" y="3218958"/>
            <a:ext cx="389079" cy="1202721"/>
          </a:xfrm>
          <a:prstGeom prst="bentConnector3">
            <a:avLst>
              <a:gd name="adj1" fmla="val 19675"/>
            </a:avLst>
          </a:prstGeom>
          <a:noFill/>
          <a:ln w="6350" cap="flat" cmpd="sng" algn="ctr">
            <a:solidFill>
              <a:srgbClr val="141414"/>
            </a:solidFill>
            <a:prstDash val="solid"/>
            <a:tailEnd type="triangle"/>
          </a:ln>
          <a:effectLst/>
        </p:spPr>
      </p:cxnSp>
      <p:sp>
        <p:nvSpPr>
          <p:cNvPr id="154" name="Rectangle 153"/>
          <p:cNvSpPr/>
          <p:nvPr/>
        </p:nvSpPr>
        <p:spPr bwMode="auto">
          <a:xfrm>
            <a:off x="8093552" y="2673725"/>
            <a:ext cx="1002589" cy="1921669"/>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pic>
        <p:nvPicPr>
          <p:cNvPr id="53" name="Picture 52"/>
          <p:cNvPicPr>
            <a:picLocks noChangeAspect="1"/>
          </p:cNvPicPr>
          <p:nvPr/>
        </p:nvPicPr>
        <p:blipFill>
          <a:blip r:embed="rId26"/>
          <a:stretch>
            <a:fillRect/>
          </a:stretch>
        </p:blipFill>
        <p:spPr>
          <a:xfrm>
            <a:off x="7204807" y="4299857"/>
            <a:ext cx="478030" cy="414423"/>
          </a:xfrm>
          <a:prstGeom prst="rect">
            <a:avLst/>
          </a:prstGeom>
        </p:spPr>
      </p:pic>
      <p:cxnSp>
        <p:nvCxnSpPr>
          <p:cNvPr id="159" name="Elbow Connector 158"/>
          <p:cNvCxnSpPr/>
          <p:nvPr/>
        </p:nvCxnSpPr>
        <p:spPr>
          <a:xfrm flipV="1">
            <a:off x="6311049" y="4455116"/>
            <a:ext cx="924334" cy="4142"/>
          </a:xfrm>
          <a:prstGeom prst="bentConnector3">
            <a:avLst>
              <a:gd name="adj1" fmla="val 50000"/>
            </a:avLst>
          </a:prstGeom>
          <a:noFill/>
          <a:ln w="6350" cap="flat" cmpd="sng" algn="ctr">
            <a:solidFill>
              <a:srgbClr val="141414"/>
            </a:solidFill>
            <a:prstDash val="solid"/>
            <a:tailEnd type="triangle"/>
          </a:ln>
          <a:effectLst/>
        </p:spPr>
      </p:cxnSp>
      <p:sp>
        <p:nvSpPr>
          <p:cNvPr id="161" name="Rounded Rectangle 160"/>
          <p:cNvSpPr/>
          <p:nvPr/>
        </p:nvSpPr>
        <p:spPr>
          <a:xfrm>
            <a:off x="6501995" y="4556024"/>
            <a:ext cx="618420" cy="207730"/>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smtClean="0">
                <a:solidFill>
                  <a:srgbClr val="141414"/>
                </a:solidFill>
                <a:latin typeface="+mj-lt"/>
              </a:rPr>
              <a:t>Predict cost</a:t>
            </a:r>
            <a:endParaRPr lang="en-US" sz="800" b="1" kern="0" dirty="0">
              <a:solidFill>
                <a:srgbClr val="141414"/>
              </a:solidFill>
              <a:latin typeface="+mj-lt"/>
            </a:endParaRPr>
          </a:p>
        </p:txBody>
      </p:sp>
      <p:cxnSp>
        <p:nvCxnSpPr>
          <p:cNvPr id="171" name="Elbow Connector 170"/>
          <p:cNvCxnSpPr>
            <a:endCxn id="68" idx="1"/>
          </p:cNvCxnSpPr>
          <p:nvPr/>
        </p:nvCxnSpPr>
        <p:spPr>
          <a:xfrm rot="16200000" flipH="1">
            <a:off x="5125702" y="3351473"/>
            <a:ext cx="522338" cy="257307"/>
          </a:xfrm>
          <a:prstGeom prst="bentConnector2">
            <a:avLst/>
          </a:prstGeom>
          <a:noFill/>
          <a:ln w="6350" cap="flat" cmpd="sng" algn="ctr">
            <a:solidFill>
              <a:srgbClr val="141414"/>
            </a:solidFill>
            <a:prstDash val="solid"/>
            <a:tailEnd type="triangle"/>
          </a:ln>
          <a:effectLst/>
        </p:spPr>
      </p:cxnSp>
      <p:pic>
        <p:nvPicPr>
          <p:cNvPr id="68" name="Picture 67"/>
          <p:cNvPicPr>
            <a:picLocks noChangeAspect="1"/>
          </p:cNvPicPr>
          <p:nvPr/>
        </p:nvPicPr>
        <p:blipFill>
          <a:blip r:embed="rId27"/>
          <a:stretch>
            <a:fillRect/>
          </a:stretch>
        </p:blipFill>
        <p:spPr>
          <a:xfrm>
            <a:off x="5515525" y="3498812"/>
            <a:ext cx="844684" cy="484967"/>
          </a:xfrm>
          <a:prstGeom prst="rect">
            <a:avLst/>
          </a:prstGeom>
        </p:spPr>
      </p:pic>
      <p:sp>
        <p:nvSpPr>
          <p:cNvPr id="173" name="Rectangle 172"/>
          <p:cNvSpPr/>
          <p:nvPr/>
        </p:nvSpPr>
        <p:spPr bwMode="auto">
          <a:xfrm>
            <a:off x="5576393" y="4196647"/>
            <a:ext cx="2106444" cy="567107"/>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sp>
        <p:nvSpPr>
          <p:cNvPr id="174" name="Rectangle 173"/>
          <p:cNvSpPr/>
          <p:nvPr/>
        </p:nvSpPr>
        <p:spPr bwMode="auto">
          <a:xfrm>
            <a:off x="5375646" y="2677411"/>
            <a:ext cx="2716258" cy="733781"/>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pic>
        <p:nvPicPr>
          <p:cNvPr id="75" name="Picture 74"/>
          <p:cNvPicPr>
            <a:picLocks noChangeAspect="1"/>
          </p:cNvPicPr>
          <p:nvPr/>
        </p:nvPicPr>
        <p:blipFill>
          <a:blip r:embed="rId28"/>
          <a:stretch>
            <a:fillRect/>
          </a:stretch>
        </p:blipFill>
        <p:spPr>
          <a:xfrm>
            <a:off x="6832028" y="3469479"/>
            <a:ext cx="372779" cy="295889"/>
          </a:xfrm>
          <a:prstGeom prst="rect">
            <a:avLst/>
          </a:prstGeom>
        </p:spPr>
      </p:pic>
      <p:pic>
        <p:nvPicPr>
          <p:cNvPr id="76" name="Picture 75"/>
          <p:cNvPicPr>
            <a:picLocks noChangeAspect="1"/>
          </p:cNvPicPr>
          <p:nvPr/>
        </p:nvPicPr>
        <p:blipFill>
          <a:blip r:embed="rId29"/>
          <a:stretch>
            <a:fillRect/>
          </a:stretch>
        </p:blipFill>
        <p:spPr>
          <a:xfrm>
            <a:off x="6838042" y="3848350"/>
            <a:ext cx="400470" cy="281027"/>
          </a:xfrm>
          <a:prstGeom prst="rect">
            <a:avLst/>
          </a:prstGeom>
        </p:spPr>
      </p:pic>
      <p:cxnSp>
        <p:nvCxnSpPr>
          <p:cNvPr id="176" name="Elbow Connector 175"/>
          <p:cNvCxnSpPr>
            <a:stCxn id="68" idx="3"/>
            <a:endCxn id="75" idx="1"/>
          </p:cNvCxnSpPr>
          <p:nvPr/>
        </p:nvCxnSpPr>
        <p:spPr>
          <a:xfrm flipV="1">
            <a:off x="6360209" y="3617424"/>
            <a:ext cx="471819" cy="123872"/>
          </a:xfrm>
          <a:prstGeom prst="bentConnector3">
            <a:avLst>
              <a:gd name="adj1" fmla="val 50000"/>
            </a:avLst>
          </a:prstGeom>
          <a:noFill/>
          <a:ln w="6350" cap="flat" cmpd="sng" algn="ctr">
            <a:solidFill>
              <a:srgbClr val="141414"/>
            </a:solidFill>
            <a:prstDash val="solid"/>
            <a:tailEnd type="triangle"/>
          </a:ln>
          <a:effectLst/>
        </p:spPr>
      </p:cxnSp>
      <p:cxnSp>
        <p:nvCxnSpPr>
          <p:cNvPr id="181" name="Elbow Connector 180"/>
          <p:cNvCxnSpPr>
            <a:stCxn id="68" idx="3"/>
            <a:endCxn id="76" idx="1"/>
          </p:cNvCxnSpPr>
          <p:nvPr/>
        </p:nvCxnSpPr>
        <p:spPr>
          <a:xfrm>
            <a:off x="6360209" y="3741296"/>
            <a:ext cx="477833" cy="247568"/>
          </a:xfrm>
          <a:prstGeom prst="bentConnector3">
            <a:avLst>
              <a:gd name="adj1" fmla="val 50000"/>
            </a:avLst>
          </a:prstGeom>
          <a:noFill/>
          <a:ln w="6350" cap="flat" cmpd="sng" algn="ctr">
            <a:solidFill>
              <a:srgbClr val="141414"/>
            </a:solidFill>
            <a:prstDash val="solid"/>
            <a:tailEnd type="triangle"/>
          </a:ln>
          <a:effectLst/>
        </p:spPr>
      </p:cxnSp>
      <p:sp>
        <p:nvSpPr>
          <p:cNvPr id="184" name="Rectangle 183"/>
          <p:cNvSpPr/>
          <p:nvPr/>
        </p:nvSpPr>
        <p:spPr bwMode="auto">
          <a:xfrm>
            <a:off x="5275775" y="3462791"/>
            <a:ext cx="2756909" cy="678621"/>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sp>
        <p:nvSpPr>
          <p:cNvPr id="185" name="Rectangle 184"/>
          <p:cNvSpPr/>
          <p:nvPr/>
        </p:nvSpPr>
        <p:spPr>
          <a:xfrm>
            <a:off x="6974700" y="3494174"/>
            <a:ext cx="1009873" cy="230832"/>
          </a:xfrm>
          <a:prstGeom prst="rect">
            <a:avLst/>
          </a:prstGeom>
        </p:spPr>
        <p:txBody>
          <a:bodyPr wrap="square">
            <a:spAutoFit/>
          </a:bodyPr>
          <a:lstStyle/>
          <a:p>
            <a:pPr algn="ctr"/>
            <a:r>
              <a:rPr lang="en-US" sz="900" b="1" dirty="0" smtClean="0">
                <a:solidFill>
                  <a:srgbClr val="141414"/>
                </a:solidFill>
                <a:latin typeface="Calibri" panose="020F0502020204030204" pitchFamily="34" charset="0"/>
              </a:rPr>
              <a:t>High Cost</a:t>
            </a:r>
            <a:endParaRPr lang="en-US" sz="900" b="1" dirty="0">
              <a:solidFill>
                <a:srgbClr val="141414"/>
              </a:solidFill>
              <a:latin typeface="Calibri" panose="020F0502020204030204" pitchFamily="34" charset="0"/>
            </a:endParaRPr>
          </a:p>
        </p:txBody>
      </p:sp>
      <p:sp>
        <p:nvSpPr>
          <p:cNvPr id="186" name="Rectangle 185"/>
          <p:cNvSpPr/>
          <p:nvPr/>
        </p:nvSpPr>
        <p:spPr>
          <a:xfrm>
            <a:off x="6992370" y="3862906"/>
            <a:ext cx="1009873" cy="230832"/>
          </a:xfrm>
          <a:prstGeom prst="rect">
            <a:avLst/>
          </a:prstGeom>
        </p:spPr>
        <p:txBody>
          <a:bodyPr wrap="square">
            <a:spAutoFit/>
          </a:bodyPr>
          <a:lstStyle/>
          <a:p>
            <a:pPr algn="ctr"/>
            <a:r>
              <a:rPr lang="en-US" sz="900" b="1" dirty="0" smtClean="0">
                <a:solidFill>
                  <a:srgbClr val="141414"/>
                </a:solidFill>
                <a:latin typeface="Calibri" panose="020F0502020204030204" pitchFamily="34" charset="0"/>
              </a:rPr>
              <a:t>Low Cost</a:t>
            </a:r>
            <a:endParaRPr lang="en-US" sz="900" b="1" dirty="0">
              <a:solidFill>
                <a:srgbClr val="141414"/>
              </a:solidFill>
              <a:latin typeface="Calibri" panose="020F0502020204030204" pitchFamily="34" charset="0"/>
            </a:endParaRPr>
          </a:p>
        </p:txBody>
      </p:sp>
      <p:sp>
        <p:nvSpPr>
          <p:cNvPr id="187" name="Rectangle 186"/>
          <p:cNvSpPr/>
          <p:nvPr/>
        </p:nvSpPr>
        <p:spPr>
          <a:xfrm>
            <a:off x="17202" y="-83386"/>
            <a:ext cx="8802335" cy="369332"/>
          </a:xfrm>
          <a:prstGeom prst="rect">
            <a:avLst/>
          </a:prstGeom>
        </p:spPr>
        <p:txBody>
          <a:bodyPr wrap="square">
            <a:spAutoFit/>
          </a:bodyPr>
          <a:lstStyle/>
          <a:p>
            <a:r>
              <a:rPr lang="en-US" dirty="0" smtClean="0">
                <a:solidFill>
                  <a:srgbClr val="0033A0"/>
                </a:solidFill>
                <a:latin typeface="Arial" panose="020B0604020202020204" pitchFamily="34" charset="0"/>
              </a:rPr>
              <a:t>Solution Architecture</a:t>
            </a:r>
            <a:r>
              <a:rPr lang="en-US" dirty="0">
                <a:solidFill>
                  <a:srgbClr val="0033A0"/>
                </a:solidFill>
                <a:latin typeface="Arial" panose="020B0604020202020204" pitchFamily="34" charset="0"/>
              </a:rPr>
              <a:t> </a:t>
            </a:r>
            <a:endParaRPr lang="en-US" dirty="0"/>
          </a:p>
        </p:txBody>
      </p:sp>
      <p:cxnSp>
        <p:nvCxnSpPr>
          <p:cNvPr id="115" name="Elbow Connector 114"/>
          <p:cNvCxnSpPr/>
          <p:nvPr/>
        </p:nvCxnSpPr>
        <p:spPr>
          <a:xfrm flipV="1">
            <a:off x="2549637" y="2966068"/>
            <a:ext cx="174403" cy="765"/>
          </a:xfrm>
          <a:prstGeom prst="bentConnector3">
            <a:avLst>
              <a:gd name="adj1" fmla="val -96579"/>
            </a:avLst>
          </a:prstGeom>
          <a:noFill/>
          <a:ln w="6350" cap="flat" cmpd="sng" algn="ctr">
            <a:solidFill>
              <a:srgbClr val="141414"/>
            </a:solidFill>
            <a:prstDash val="solid"/>
            <a:tailEnd type="triangle"/>
          </a:ln>
          <a:effectLst/>
        </p:spPr>
      </p:cxnSp>
      <p:cxnSp>
        <p:nvCxnSpPr>
          <p:cNvPr id="116" name="Elbow Connector 115"/>
          <p:cNvCxnSpPr/>
          <p:nvPr/>
        </p:nvCxnSpPr>
        <p:spPr>
          <a:xfrm>
            <a:off x="1162175" y="3012944"/>
            <a:ext cx="259468" cy="1"/>
          </a:xfrm>
          <a:prstGeom prst="bentConnector3">
            <a:avLst>
              <a:gd name="adj1" fmla="val 50000"/>
            </a:avLst>
          </a:prstGeom>
          <a:noFill/>
          <a:ln w="6350" cap="flat" cmpd="sng" algn="ctr">
            <a:solidFill>
              <a:srgbClr val="141414"/>
            </a:solidFill>
            <a:prstDash val="solid"/>
            <a:tailEnd type="triangle"/>
          </a:ln>
          <a:effectLst/>
        </p:spPr>
      </p:cxnSp>
    </p:spTree>
    <p:extLst>
      <p:ext uri="{BB962C8B-B14F-4D97-AF65-F5344CB8AC3E}">
        <p14:creationId xmlns:p14="http://schemas.microsoft.com/office/powerpoint/2010/main" val="1669907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verage_x0020_Criticality_x0020_Score xmlns="91b23f89-0055-464b-9cab-fbd631ceb200">0</Average_x0020_Criticality_x0020_Score>
    <If_x0020_this_x0020_document_x0020_is_x0020_leaked_x002f_lost_x002c__x0020_could_x0020_there_x0020_be_x0020_loss_x0020_of_x0020_Cognizant_x0020_Trade_x0020_Secret_x0020__x002f__x0020_Patent_x0020_Protection_x003f_ xmlns="91b23f89-0055-464b-9cab-fbd631ceb200">Little or no chance</If_x0020_this_x0020_document_x0020_is_x0020_leaked_x002f_lost_x002c__x0020_could_x0020_there_x0020_be_x0020_loss_x0020_of_x0020_Cognizant_x0020_Trade_x0020_Secret_x0020__x002f__x0020_Patent_x0020_Protection_x003f_>
    <e1c7afaf5392420ca8f522f3e65803b0 xmlns="91b23f89-0055-464b-9cab-fbd631ceb200">
      <Terms xmlns="http://schemas.microsoft.com/office/infopath/2007/PartnerControls">
        <TermInfo xmlns="http://schemas.microsoft.com/office/infopath/2007/PartnerControls">
          <TermName xmlns="http://schemas.microsoft.com/office/infopath/2007/PartnerControls">TSG</TermName>
          <TermId xmlns="http://schemas.microsoft.com/office/infopath/2007/PartnerControls">45097621-9865-49df-8970-3b9f7decdc09</TermId>
        </TermInfo>
      </Terms>
    </e1c7afaf5392420ca8f522f3e65803b0>
    <Description_x0020_Of_x0020_The_x0020_Document xmlns="91b23f89-0055-464b-9cab-fbd631ceb200" xsi:nil="true"/>
    <ff64ee49329347b993fc1172cb1796e3 xmlns="91b23f89-0055-464b-9cab-fbd631ceb200">
      <Terms xmlns="http://schemas.microsoft.com/office/infopath/2007/PartnerControls"/>
    </ff64ee49329347b993fc1172cb1796e3>
    <Asset_x0020_Owner xmlns="91b23f89-0055-464b-9cab-fbd631ceb200">
      <UserInfo>
        <DisplayName>i:0#.w|cts\696672</DisplayName>
        <AccountId>8451</AccountId>
        <AccountType/>
      </UserInfo>
    </Asset_x0020_Owner>
    <Confidentiality xmlns="91b23f89-0055-464b-9cab-fbd631ceb200">Cognizant Confidential</Confidentiality>
    <Restriction xmlns="91b23f89-0055-464b-9cab-fbd631ceb200">EIM Restricted</Restriction>
    <TaxCatchAll xmlns="91b23f89-0055-464b-9cab-fbd631ceb200">
      <Value>1146</Value>
      <Value>285</Value>
      <Value>1747</Value>
    </TaxCatchAll>
    <Criticality xmlns="91b23f89-0055-464b-9cab-fbd631ceb200">C3</Criticality>
    <Last_x0020_Updated_x0020_By xmlns="91b23f89-0055-464b-9cab-fbd631ceb200">
      <UserInfo>
        <DisplayName>Patar, Sangeeta (Cognizant)</DisplayName>
        <AccountId>8451</AccountId>
        <AccountType/>
      </UserInfo>
    </Last_x0020_Updated_x0020_By>
    <b7bc3d69dc1d49c0a99bf8d8dab51f09 xmlns="91b23f89-0055-464b-9cab-fbd631ceb200">
      <Terms xmlns="http://schemas.microsoft.com/office/infopath/2007/PartnerControls"/>
    </b7bc3d69dc1d49c0a99bf8d8dab51f09>
    <h78ce94ce5824b13a041030a6483b160 xmlns="91b23f89-0055-464b-9cab-fbd631ceb200">
      <Terms xmlns="http://schemas.microsoft.com/office/infopath/2007/PartnerControls"/>
    </h78ce94ce5824b13a041030a6483b160>
    <Rejected_x0020_By xmlns="91b23f89-0055-464b-9cab-fbd631ceb200">
      <UserInfo>
        <DisplayName/>
        <AccountId xsi:nil="true"/>
        <AccountType/>
      </UserInfo>
    </Rejected_x0020_By>
    <c1c373550737481dad36df84807933fe xmlns="91b23f89-0055-464b-9cab-fbd631ceb200">
      <Terms xmlns="http://schemas.microsoft.com/office/infopath/2007/PartnerControls"/>
    </c1c373550737481dad36df84807933fe>
    <ELC_x0020_Phase xmlns="91b23f89-0055-464b-9cab-fbd631ceb200">Pursuit</ELC_x0020_Phase>
    <Approved_x0020_Date xmlns="91b23f89-0055-464b-9cab-fbd631ceb200">2018-09-05T05:24:46+00:00</Approved_x0020_Date>
    <jf9f22e8ed4548b9ad4058815261cffe xmlns="91b23f89-0055-464b-9cab-fbd631ceb200">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16a9fcb0-c6b6-45fc-baf6-d7c93cad46dd</TermId>
        </TermInfo>
      </Terms>
    </jf9f22e8ed4548b9ad4058815261cffe>
    <Approved_x0020_By xmlns="91b23f89-0055-464b-9cab-fbd631ceb200">
      <UserInfo>
        <DisplayName>Kumar, Aneesh (Cognizant)</DisplayName>
        <AccountId>2794</AccountId>
        <AccountType/>
      </UserInfo>
    </Approved_x0020_By>
    <IsCertified xmlns="91b23f89-0055-464b-9cab-fbd631ceb200">No</IsCertified>
    <Terms_x0020__x0026__x0020_Conditions xmlns="91b23f89-0055-464b-9cab-fbd631ceb200">
      <Value>I hereby confirm that this document does not contain any Cognizant/Customer confidential content and has been shared only with the appropriate audience.</Value>
    </Terms_x0020__x0026__x0020_Conditions>
    <Rejected_x0020_Date xmlns="91b23f89-0055-464b-9cab-fbd631ceb200" xsi:nil="true"/>
    <oc8f735554ca409cb0c953d2ce9ab455 xmlns="91b23f89-0055-464b-9cab-fbd631ceb200">
      <Terms xmlns="http://schemas.microsoft.com/office/infopath/2007/PartnerControls"/>
    </oc8f735554ca409cb0c953d2ce9ab455>
    <l112009d38954ee69f6c129b15f88249 xmlns="91b23f89-0055-464b-9cab-fbd631ceb200">
      <Terms xmlns="http://schemas.microsoft.com/office/infopath/2007/PartnerControls"/>
    </l112009d38954ee69f6c129b15f88249>
    <aa16359debf3427690875de9226e3cb4 xmlns="91b23f89-0055-464b-9cab-fbd631ceb200">
      <Terms xmlns="http://schemas.microsoft.com/office/infopath/2007/PartnerControls"/>
    </aa16359debf3427690875de9226e3cb4>
    <Will_x0020_our_x0020_competitors_x0020_be_x0020_interested_x0020_in_x0020_acquiring_x0020_the_x0020_information_x0020_shared_x0020_in_x0020_this_x0020_document_x003f_ xmlns="91b23f89-0055-464b-9cab-fbd631ceb200">Little or no chance</Will_x0020_our_x0020_competitors_x0020_be_x0020_interested_x0020_in_x0020_acquiring_x0020_the_x0020_information_x0020_shared_x0020_in_x0020_this_x0020_document_x003f_>
    <If_x0020_this_x0020_document_x0020_is_x0020_leaked_x002f_lost_x002c__x0020_could_x0020_there_x0020_be_x0020_loss_x0020_of_x0020_sales_x0020_or_x0020_customer_x0020_confidence_x003f_ xmlns="91b23f89-0055-464b-9cab-fbd631ceb200">Little or no chance</If_x0020_this_x0020_document_x0020_is_x0020_leaked_x002f_lost_x002c__x0020_could_x0020_there_x0020_be_x0020_loss_x0020_of_x0020_sales_x0020_or_x0020_customer_x0020_confidence_x003f_>
    <n7fbdcab6d594898b0913c99b8188a9d xmlns="91b23f89-0055-464b-9cab-fbd631ceb200">
      <Terms xmlns="http://schemas.microsoft.com/office/infopath/2007/PartnerControls"/>
    </n7fbdcab6d594898b0913c99b8188a9d>
    <pa6348a5704149cca5b421347ab06192 xmlns="91b23f89-0055-464b-9cab-fbd631ceb200">
      <Terms xmlns="http://schemas.microsoft.com/office/infopath/2007/PartnerControls"/>
    </pa6348a5704149cca5b421347ab06192>
    <l83306f382fb464b833f29293d6aff47 xmlns="91b23f89-0055-464b-9cab-fbd631ceb200">
      <Terms xmlns="http://schemas.microsoft.com/office/infopath/2007/PartnerControls"/>
    </l83306f382fb464b833f29293d6aff47>
    <bd54aa72fe9c48489ae5065cc12bf676 xmlns="91b23f89-0055-464b-9cab-fbd631ceb200">
      <Terms xmlns="http://schemas.microsoft.com/office/infopath/2007/PartnerControls"/>
    </bd54aa72fe9c48489ae5065cc12bf676>
    <BD_x0020_Curated xmlns="91b23f89-0055-464b-9cab-fbd631ceb200">Yes</BD_x0020_Curated>
    <daafb442ecaa4ea891e43bcf2bceb559 xmlns="91b23f89-0055-464b-9cab-fbd631ceb200">
      <Terms xmlns="http://schemas.microsoft.com/office/infopath/2007/PartnerControls">
        <TermInfo xmlns="http://schemas.microsoft.com/office/infopath/2007/PartnerControls">
          <TermName xmlns="http://schemas.microsoft.com/office/infopath/2007/PartnerControls">Technology</TermName>
          <TermId xmlns="http://schemas.microsoft.com/office/infopath/2007/PartnerControls">b03ed41a-9b3e-4248-a926-3b9b7434d591</TermId>
        </TermInfo>
      </Terms>
    </daafb442ecaa4ea891e43bcf2bceb559>
    <n5c6b15daf144468a9fbc236d2f35e7a xmlns="91b23f89-0055-464b-9cab-fbd631ceb200">
      <Terms xmlns="http://schemas.microsoft.com/office/infopath/2007/PartnerControls"/>
    </n5c6b15daf144468a9fbc236d2f35e7a>
  </documentManagement>
</p:properties>
</file>

<file path=customXml/item3.xml><?xml version="1.0" encoding="utf-8"?>
<ct:contentTypeSchema xmlns:ct="http://schemas.microsoft.com/office/2006/metadata/contentType" xmlns:ma="http://schemas.microsoft.com/office/2006/metadata/properties/metaAttributes" ct:_="" ma:_="" ma:contentTypeName="Capability Deck" ma:contentTypeID="0x01010014DA3D2FCBEE994695E512EB2AFF8F990019D66A3019693043B03D1F5DC0B0309D" ma:contentTypeVersion="42" ma:contentTypeDescription="" ma:contentTypeScope="" ma:versionID="7d5e8833556e3221367c06f19aca090c">
  <xsd:schema xmlns:xsd="http://www.w3.org/2001/XMLSchema" xmlns:xs="http://www.w3.org/2001/XMLSchema" xmlns:p="http://schemas.microsoft.com/office/2006/metadata/properties" xmlns:ns2="91b23f89-0055-464b-9cab-fbd631ceb200" targetNamespace="http://schemas.microsoft.com/office/2006/metadata/properties" ma:root="true" ma:fieldsID="76b638d7025eee86dcec159fec2fb304" ns2:_="">
    <xsd:import namespace="91b23f89-0055-464b-9cab-fbd631ceb200"/>
    <xsd:element name="properties">
      <xsd:complexType>
        <xsd:sequence>
          <xsd:element name="documentManagement">
            <xsd:complexType>
              <xsd:all>
                <xsd:element ref="ns2:Approved_x0020_By" minOccurs="0"/>
                <xsd:element ref="ns2:Approved_x0020_Date" minOccurs="0"/>
                <xsd:element ref="ns2:Asset_x0020_Owner"/>
                <xsd:element ref="ns2:Average_x0020_Criticality_x0020_Score" minOccurs="0"/>
                <xsd:element ref="ns2:Confidentiality"/>
                <xsd:element ref="ns2:Criticality" minOccurs="0"/>
                <xsd:element ref="ns2:Description_x0020_Of_x0020_The_x0020_Document"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IsCertified" minOccurs="0"/>
                <xsd:element ref="ns2:Restriction"/>
                <xsd:element ref="ns2:Terms_x0020__x0026__x0020_Conditions" minOccurs="0"/>
                <xsd:element ref="ns2:Will_x0020_our_x0020_competitors_x0020_be_x0020_interested_x0020_in_x0020_acquiring_x0020_the_x0020_information_x0020_shared_x0020_in_x0020_this_x0020_document_x003f_"/>
                <xsd:element ref="ns2:Last_x0020_Updated_x0020_By" minOccurs="0"/>
                <xsd:element ref="ns2:Rejected_x0020_By" minOccurs="0"/>
                <xsd:element ref="ns2:Rejected_x0020_Date" minOccurs="0"/>
                <xsd:element ref="ns2:pa6348a5704149cca5b421347ab06192" minOccurs="0"/>
                <xsd:element ref="ns2:daafb442ecaa4ea891e43bcf2bceb559" minOccurs="0"/>
                <xsd:element ref="ns2:n5c6b15daf144468a9fbc236d2f35e7a" minOccurs="0"/>
                <xsd:element ref="ns2:h78ce94ce5824b13a041030a6483b160" minOccurs="0"/>
                <xsd:element ref="ns2:oc8f735554ca409cb0c953d2ce9ab455" minOccurs="0"/>
                <xsd:element ref="ns2:b7bc3d69dc1d49c0a99bf8d8dab51f09" minOccurs="0"/>
                <xsd:element ref="ns2:BD_x0020_Curated"/>
                <xsd:element ref="ns2:jf9f22e8ed4548b9ad4058815261cffe" minOccurs="0"/>
                <xsd:element ref="ns2:n7fbdcab6d594898b0913c99b8188a9d" minOccurs="0"/>
                <xsd:element ref="ns2:ff64ee49329347b993fc1172cb1796e3" minOccurs="0"/>
                <xsd:element ref="ns2:l83306f382fb464b833f29293d6aff47" minOccurs="0"/>
                <xsd:element ref="ns2:c1c373550737481dad36df84807933fe" minOccurs="0"/>
                <xsd:element ref="ns2:TaxCatchAll" minOccurs="0"/>
                <xsd:element ref="ns2:TaxCatchAllLabel" minOccurs="0"/>
                <xsd:element ref="ns2:bd54aa72fe9c48489ae5065cc12bf676" minOccurs="0"/>
                <xsd:element ref="ns2:e1c7afaf5392420ca8f522f3e65803b0" minOccurs="0"/>
                <xsd:element ref="ns2:l112009d38954ee69f6c129b15f88249" minOccurs="0"/>
                <xsd:element ref="ns2:aa16359debf3427690875de9226e3cb4" minOccurs="0"/>
                <xsd:element ref="ns2:ELC_x0020_Phas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b23f89-0055-464b-9cab-fbd631ceb200" elementFormDefault="qualified">
    <xsd:import namespace="http://schemas.microsoft.com/office/2006/documentManagement/types"/>
    <xsd:import namespace="http://schemas.microsoft.com/office/infopath/2007/PartnerControls"/>
    <xsd:element name="Approved_x0020_By" ma:index="2" nillable="true" ma:displayName="Approved By" ma:hidden="true" ma:list="UserInfo" ma:SearchPeopleOnly="false" ma:SharePointGroup="0" ma:internalName="Approved_x0020_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3" nillable="true" ma:displayName="Approved Date" ma:format="DateTime" ma:hidden="true" ma:internalName="Approved_x0020_Date" ma:readOnly="false">
      <xsd:simpleType>
        <xsd:restriction base="dms:DateTime"/>
      </xsd:simpleType>
    </xsd:element>
    <xsd:element name="Asset_x0020_Owner" ma:index="4" ma:displayName="Asset Owner" ma:list="UserInfo" ma:SearchPeopleOnly="false" ma:SharePointGroup="0" ma:internalName="Asset_x0020_Ow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Average_x0020_Criticality_x0020_Score" ma:index="5" nillable="true" ma:displayName="Average Criticality Score" ma:decimals="2" ma:hidden="true" ma:internalName="Average_x0020_Criticality_x0020_Score" ma:readOnly="false" ma:percentage="FALSE">
      <xsd:simpleType>
        <xsd:restriction base="dms:Number"/>
      </xsd:simpleType>
    </xsd:element>
    <xsd:element name="Confidentiality" ma:index="6"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Criticality" ma:index="8" nillable="true" ma:displayName="Criticality" ma:format="Dropdown" ma:hidden="true" ma:internalName="Criticality" ma:readOnly="false">
      <xsd:simpleType>
        <xsd:restriction base="dms:Choice">
          <xsd:enumeration value="C1"/>
          <xsd:enumeration value="C2"/>
          <xsd:enumeration value="C3"/>
          <xsd:enumeration value="C4"/>
        </xsd:restriction>
      </xsd:simpleType>
    </xsd:element>
    <xsd:element name="Description_x0020_Of_x0020_The_x0020_Document" ma:index="11" nillable="true" ma:displayName="Description Of The Document" ma:internalName="Description_x0020_Of_x0020_The_x0020_Document">
      <xsd:simpleType>
        <xsd:restriction base="dms:Note">
          <xsd:maxLength value="255"/>
        </xsd:restriction>
      </xsd:simpleType>
    </xsd:element>
    <xsd:element name="If_x0020_this_x0020_document_x0020_is_x0020_leaked_x002f_lost_x002c__x0020_could_x0020_there_x0020_be_x0020_loss_x0020_of_x0020_Cognizant_x0020_Trade_x0020_Secret_x0020__x002f__x0020_Patent_x0020_Protection_x003f_" ma:index="14"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ma:readOnly="false">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5"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IsCertified" ma:index="16"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Restriction" ma:index="19" ma:displayName="Restriction" ma:default="EIM Restricted" ma:description="Shared with Enterprise -for documents that can be viewed by all Cognizant associates. &#10;EIM Restricted – for documents that are specific to EIM Team and can be viewed only by the EIM Team." ma:format="Dropdown" ma:internalName="Restriction">
      <xsd:simpleType>
        <xsd:restriction base="dms:Choice">
          <xsd:enumeration value="EIM Restricted"/>
          <xsd:enumeration value="Shared with Enterprise"/>
        </xsd:restriction>
      </xsd:simpleType>
    </xsd:element>
    <xsd:element name="Terms_x0020__x0026__x0020_Conditions" ma:index="20"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Will_x0020_our_x0020_competitors_x0020_be_x0020_interested_x0020_in_x0020_acquiring_x0020_the_x0020_information_x0020_shared_x0020_in_x0020_this_x0020_document_x003f_" ma:index="21"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Last_x0020_Updated_x0020_By" ma:index="24"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By" ma:index="25" nillable="true" ma:displayName="Rejected By" ma:list="UserInfo" ma:SearchPeopleOnly="false" ma:SharePointGroup="0" ma:internalName="Rejec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26" nillable="true" ma:displayName="Rejected Date" ma:format="DateTime" ma:internalName="Rejected_x0020_Date">
      <xsd:simpleType>
        <xsd:restriction base="dms:DateTime"/>
      </xsd:simpleType>
    </xsd:element>
    <xsd:element name="pa6348a5704149cca5b421347ab06192" ma:index="29" nillable="true" ma:taxonomy="true" ma:internalName="pa6348a5704149cca5b421347ab06192" ma:taxonomyFieldName="Region" ma:displayName="Region" ma:default="" ma:fieldId="{9a6348a5-7041-49cc-a5b4-21347ab06192}" ma:taxonomyMulti="true" ma:sspId="da2a8d6e-eaef-4067-bfde-2a78757b0a8e" ma:termSetId="0aa28081-9cc2-4e39-b682-a6db34e3f6f7" ma:anchorId="00000000-0000-0000-0000-000000000000" ma:open="false" ma:isKeyword="false">
      <xsd:complexType>
        <xsd:sequence>
          <xsd:element ref="pc:Terms" minOccurs="0" maxOccurs="1"/>
        </xsd:sequence>
      </xsd:complexType>
    </xsd:element>
    <xsd:element name="daafb442ecaa4ea891e43bcf2bceb559" ma:index="34" ma:taxonomy="true" ma:internalName="daafb442ecaa4ea891e43bcf2bceb559" ma:taxonomyFieldName="Type_x0020_of_x0020_Capablity_x0020_Deck" ma:displayName="Type of Capablity Deck" ma:readOnly="false" ma:default="" ma:fieldId="{daafb442-ecaa-4ea8-91e4-3bcf2bceb559}" ma:taxonomyMulti="true" ma:sspId="da2a8d6e-eaef-4067-bfde-2a78757b0a8e" ma:termSetId="86323315-a385-4b41-bdd0-dfb1e3ca6bfa" ma:anchorId="00000000-0000-0000-0000-000000000000" ma:open="false" ma:isKeyword="false">
      <xsd:complexType>
        <xsd:sequence>
          <xsd:element ref="pc:Terms" minOccurs="0" maxOccurs="1"/>
        </xsd:sequence>
      </xsd:complexType>
    </xsd:element>
    <xsd:element name="n5c6b15daf144468a9fbc236d2f35e7a" ma:index="36" nillable="true" ma:taxonomy="true" ma:internalName="n5c6b15daf144468a9fbc236d2f35e7a" ma:taxonomyFieldName="Customer_x0020_Name" ma:displayName="Customer Name" ma:readOnly="false" ma:default="" ma:fieldId="{75c6b15d-af14-4468-a9fb-c236d2f35e7a}" ma:taxonomyMulti="true" ma:sspId="da2a8d6e-eaef-4067-bfde-2a78757b0a8e" ma:termSetId="8bd86208-7bf0-42c0-8f58-1076a67c3d31" ma:anchorId="00000000-0000-0000-0000-000000000000" ma:open="true" ma:isKeyword="false">
      <xsd:complexType>
        <xsd:sequence>
          <xsd:element ref="pc:Terms" minOccurs="0" maxOccurs="1"/>
        </xsd:sequence>
      </xsd:complexType>
    </xsd:element>
    <xsd:element name="h78ce94ce5824b13a041030a6483b160" ma:index="37" nillable="true" ma:taxonomy="true" ma:internalName="h78ce94ce5824b13a041030a6483b160" ma:taxonomyFieldName="CoE" ma:displayName="CoE" ma:default="" ma:fieldId="{178ce94c-e582-4b13-a041-030a6483b160}" ma:taxonomyMulti="true" ma:sspId="da2a8d6e-eaef-4067-bfde-2a78757b0a8e" ma:termSetId="29d2c617-5508-4bdb-bc01-646581aa2544" ma:anchorId="00000000-0000-0000-0000-000000000000" ma:open="false" ma:isKeyword="false">
      <xsd:complexType>
        <xsd:sequence>
          <xsd:element ref="pc:Terms" minOccurs="0" maxOccurs="1"/>
        </xsd:sequence>
      </xsd:complexType>
    </xsd:element>
    <xsd:element name="oc8f735554ca409cb0c953d2ce9ab455" ma:index="39" nillable="true" ma:taxonomy="true" ma:internalName="oc8f735554ca409cb0c953d2ce9ab455" ma:taxonomyFieldName="Practice_x0020_Sub_x002d_service_x0020_Offering" ma:displayName="Practice Sub-service Offering" ma:default="" ma:fieldId="{8c8f7355-54ca-409c-b0c9-53d2ce9ab455}" ma:taxonomyMulti="true" ma:sspId="da2a8d6e-eaef-4067-bfde-2a78757b0a8e" ma:termSetId="aa436978-dfa2-430d-8df5-e84bd3c29cbf" ma:anchorId="00000000-0000-0000-0000-000000000000" ma:open="false" ma:isKeyword="false">
      <xsd:complexType>
        <xsd:sequence>
          <xsd:element ref="pc:Terms" minOccurs="0" maxOccurs="1"/>
        </xsd:sequence>
      </xsd:complexType>
    </xsd:element>
    <xsd:element name="b7bc3d69dc1d49c0a99bf8d8dab51f09" ma:index="41" nillable="true" ma:taxonomy="true" ma:internalName="b7bc3d69dc1d49c0a99bf8d8dab51f09" ma:taxonomyFieldName="Service_x0020_Line" ma:displayName="Service Line" ma:default="" ma:fieldId="{b7bc3d69-dc1d-49c0-a99b-f8d8dab51f09}" ma:taxonomyMulti="true" ma:sspId="da2a8d6e-eaef-4067-bfde-2a78757b0a8e" ma:termSetId="30244923-a658-4130-ad1d-64207b11ec33" ma:anchorId="00000000-0000-0000-0000-000000000000" ma:open="false" ma:isKeyword="false">
      <xsd:complexType>
        <xsd:sequence>
          <xsd:element ref="pc:Terms" minOccurs="0" maxOccurs="1"/>
        </xsd:sequence>
      </xsd:complexType>
    </xsd:element>
    <xsd:element name="BD_x0020_Curated" ma:index="42" ma:displayName="BD Curated" ma:default="No" ma:format="Dropdown" ma:internalName="BD_x0020_Curated" ma:readOnly="false">
      <xsd:simpleType>
        <xsd:restriction base="dms:Choice">
          <xsd:enumeration value="Yes"/>
          <xsd:enumeration value="No"/>
        </xsd:restriction>
      </xsd:simpleType>
    </xsd:element>
    <xsd:element name="jf9f22e8ed4548b9ad4058815261cffe" ma:index="43" ma:taxonomy="true" ma:internalName="jf9f22e8ed4548b9ad4058815261cffe" ma:taxonomyFieldName="Industry" ma:displayName="Industry" ma:default="" ma:fieldId="{3f9f22e8-ed45-48b9-ad40-58815261cffe}" ma:taxonomyMulti="true" ma:sspId="da2a8d6e-eaef-4067-bfde-2a78757b0a8e" ma:termSetId="d00995d2-068a-42e0-a30e-d9bedf4fdab1" ma:anchorId="00000000-0000-0000-0000-000000000000" ma:open="false" ma:isKeyword="false">
      <xsd:complexType>
        <xsd:sequence>
          <xsd:element ref="pc:Terms" minOccurs="0" maxOccurs="1"/>
        </xsd:sequence>
      </xsd:complexType>
    </xsd:element>
    <xsd:element name="n7fbdcab6d594898b0913c99b8188a9d" ma:index="44" nillable="true" ma:taxonomy="true" ma:internalName="n7fbdcab6d594898b0913c99b8188a9d" ma:taxonomyFieldName="Domain" ma:displayName="Industry Segment" ma:default="" ma:fieldId="{77fbdcab-6d59-4898-b091-3c99b8188a9d}" ma:taxonomyMulti="true" ma:sspId="da2a8d6e-eaef-4067-bfde-2a78757b0a8e" ma:termSetId="0c1c5878-7cdc-4fbe-9403-30f9cd309694" ma:anchorId="00000000-0000-0000-0000-000000000000" ma:open="false" ma:isKeyword="false">
      <xsd:complexType>
        <xsd:sequence>
          <xsd:element ref="pc:Terms" minOccurs="0" maxOccurs="1"/>
        </xsd:sequence>
      </xsd:complexType>
    </xsd:element>
    <xsd:element name="ff64ee49329347b993fc1172cb1796e3" ma:index="45" nillable="true" ma:taxonomy="true" ma:internalName="ff64ee49329347b993fc1172cb1796e3" ma:taxonomyFieldName="Technology" ma:displayName="Technology" ma:default="" ma:fieldId="{ff64ee49-3293-47b9-93fc-1172cb1796e3}" ma:taxonomyMulti="true" ma:sspId="da2a8d6e-eaef-4067-bfde-2a78757b0a8e" ma:termSetId="44373ab5-4ed2-4b37-acc1-39cc842fb6fd" ma:anchorId="00000000-0000-0000-0000-000000000000" ma:open="false" ma:isKeyword="false">
      <xsd:complexType>
        <xsd:sequence>
          <xsd:element ref="pc:Terms" minOccurs="0" maxOccurs="1"/>
        </xsd:sequence>
      </xsd:complexType>
    </xsd:element>
    <xsd:element name="l83306f382fb464b833f29293d6aff47" ma:index="47" nillable="true" ma:taxonomy="true" ma:internalName="l83306f382fb464b833f29293d6aff47" ma:taxonomyFieldName="Sub_x0020_Region" ma:displayName="Sub Region" ma:default="" ma:fieldId="{583306f3-82fb-464b-833f-29293d6aff47}" ma:taxonomyMulti="true" ma:sspId="da2a8d6e-eaef-4067-bfde-2a78757b0a8e" ma:termSetId="c6007f10-96e8-471d-9662-7ce31e9579be" ma:anchorId="00000000-0000-0000-0000-000000000000" ma:open="false" ma:isKeyword="false">
      <xsd:complexType>
        <xsd:sequence>
          <xsd:element ref="pc:Terms" minOccurs="0" maxOccurs="1"/>
        </xsd:sequence>
      </xsd:complexType>
    </xsd:element>
    <xsd:element name="c1c373550737481dad36df84807933fe" ma:index="48" nillable="true" ma:taxonomy="true" ma:internalName="c1c373550737481dad36df84807933fe" ma:taxonomyFieldName="Horizon" ma:displayName="Horizon" ma:default="" ma:fieldId="{c1c37355-0737-481d-ad36-df84807933fe}" ma:taxonomyMulti="true" ma:sspId="da2a8d6e-eaef-4067-bfde-2a78757b0a8e" ma:termSetId="497c4504-274a-42c6-8237-b686780ce080" ma:anchorId="00000000-0000-0000-0000-000000000000" ma:open="false" ma:isKeyword="false">
      <xsd:complexType>
        <xsd:sequence>
          <xsd:element ref="pc:Terms" minOccurs="0" maxOccurs="1"/>
        </xsd:sequence>
      </xsd:complexType>
    </xsd:element>
    <xsd:element name="TaxCatchAll" ma:index="49" nillable="true" ma:displayName="Taxonomy Catch All Column" ma:hidden="true" ma:list="{996be934-52db-4709-a069-57c8a4936376}" ma:internalName="TaxCatchAll" ma:showField="CatchAllData" ma:web="91b23f89-0055-464b-9cab-fbd631ceb200">
      <xsd:complexType>
        <xsd:complexContent>
          <xsd:extension base="dms:MultiChoiceLookup">
            <xsd:sequence>
              <xsd:element name="Value" type="dms:Lookup" maxOccurs="unbounded" minOccurs="0" nillable="true"/>
            </xsd:sequence>
          </xsd:extension>
        </xsd:complexContent>
      </xsd:complexType>
    </xsd:element>
    <xsd:element name="TaxCatchAllLabel" ma:index="50" nillable="true" ma:displayName="Taxonomy Catch All Column1" ma:hidden="true" ma:list="{996be934-52db-4709-a069-57c8a4936376}" ma:internalName="TaxCatchAllLabel" ma:readOnly="true" ma:showField="CatchAllDataLabel" ma:web="91b23f89-0055-464b-9cab-fbd631ceb200">
      <xsd:complexType>
        <xsd:complexContent>
          <xsd:extension base="dms:MultiChoiceLookup">
            <xsd:sequence>
              <xsd:element name="Value" type="dms:Lookup" maxOccurs="unbounded" minOccurs="0" nillable="true"/>
            </xsd:sequence>
          </xsd:extension>
        </xsd:complexContent>
      </xsd:complexType>
    </xsd:element>
    <xsd:element name="bd54aa72fe9c48489ae5065cc12bf676" ma:index="51" nillable="true" ma:taxonomy="true" ma:internalName="bd54aa72fe9c48489ae5065cc12bf676" ma:taxonomyFieldName="Country" ma:displayName="Country" ma:default="" ma:fieldId="{bd54aa72-fe9c-4848-9ae5-065cc12bf676}" ma:taxonomyMulti="true" ma:sspId="da2a8d6e-eaef-4067-bfde-2a78757b0a8e" ma:termSetId="680a8149-9618-4c72-bad7-4ff6c7b1f68c" ma:anchorId="00000000-0000-0000-0000-000000000000" ma:open="false" ma:isKeyword="false">
      <xsd:complexType>
        <xsd:sequence>
          <xsd:element ref="pc:Terms" minOccurs="0" maxOccurs="1"/>
        </xsd:sequence>
      </xsd:complexType>
    </xsd:element>
    <xsd:element name="e1c7afaf5392420ca8f522f3e65803b0" ma:index="52" ma:taxonomy="true" ma:internalName="e1c7afaf5392420ca8f522f3e65803b0" ma:taxonomyFieldName="Solutions_x0020_Group" ma:displayName="Solutions Group" ma:default="" ma:fieldId="{e1c7afaf-5392-420c-a8f5-22f3e65803b0}" ma:taxonomyMulti="true" ma:sspId="da2a8d6e-eaef-4067-bfde-2a78757b0a8e" ma:termSetId="4bf5b8b0-9963-46a0-9a76-0021bbb5b01c" ma:anchorId="00000000-0000-0000-0000-000000000000" ma:open="false" ma:isKeyword="false">
      <xsd:complexType>
        <xsd:sequence>
          <xsd:element ref="pc:Terms" minOccurs="0" maxOccurs="1"/>
        </xsd:sequence>
      </xsd:complexType>
    </xsd:element>
    <xsd:element name="l112009d38954ee69f6c129b15f88249" ma:index="54" nillable="true" ma:taxonomy="true" ma:internalName="l112009d38954ee69f6c129b15f88249" ma:taxonomyFieldName="Practice_x0020_Core_x0020_Service_x0020_Offering" ma:displayName="Practice Core Service Offering" ma:readOnly="false" ma:default="" ma:fieldId="{5112009d-3895-4ee6-9f6c-129b15f88249}" ma:taxonomyMulti="true" ma:sspId="da2a8d6e-eaef-4067-bfde-2a78757b0a8e" ma:termSetId="da2d5db2-72c9-4979-bd07-493cedd447fc" ma:anchorId="00000000-0000-0000-0000-000000000000" ma:open="false" ma:isKeyword="false">
      <xsd:complexType>
        <xsd:sequence>
          <xsd:element ref="pc:Terms" minOccurs="0" maxOccurs="1"/>
        </xsd:sequence>
      </xsd:complexType>
    </xsd:element>
    <xsd:element name="aa16359debf3427690875de9226e3cb4" ma:index="55" nillable="true" ma:taxonomy="true" ma:internalName="aa16359debf3427690875de9226e3cb4" ma:taxonomyFieldName="Practice" ma:displayName="Practice" ma:default="" ma:fieldId="{aa16359d-ebf3-4276-9087-5de9226e3cb4}" ma:taxonomyMulti="true" ma:sspId="da2a8d6e-eaef-4067-bfde-2a78757b0a8e" ma:termSetId="5b3b85b1-a1fc-4480-8ac9-e55e979259b9" ma:anchorId="00000000-0000-0000-0000-000000000000" ma:open="false" ma:isKeyword="false">
      <xsd:complexType>
        <xsd:sequence>
          <xsd:element ref="pc:Terms" minOccurs="0" maxOccurs="1"/>
        </xsd:sequence>
      </xsd:complexType>
    </xsd:element>
    <xsd:element name="ELC_x0020_Phase" ma:index="57" ma:displayName="ELC Phase" ma:default="Pursuit" ma:format="Dropdown" ma:internalName="ELC_x0020_Phase">
      <xsd:simpleType>
        <xsd:restriction base="dms:Choice">
          <xsd:enumeration value="Pursuit"/>
          <xsd:enumeration value="Delive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6"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044201-0A28-49FF-B298-004B4223D853}">
  <ds:schemaRefs>
    <ds:schemaRef ds:uri="http://schemas.microsoft.com/sharepoint/v3/contenttype/forms"/>
  </ds:schemaRefs>
</ds:datastoreItem>
</file>

<file path=customXml/itemProps2.xml><?xml version="1.0" encoding="utf-8"?>
<ds:datastoreItem xmlns:ds="http://schemas.openxmlformats.org/officeDocument/2006/customXml" ds:itemID="{F6A6EDD8-F4AF-4530-A44D-28A8447A2380}">
  <ds:schemaRefs>
    <ds:schemaRef ds:uri="91b23f89-0055-464b-9cab-fbd631ceb200"/>
    <ds:schemaRef ds:uri="http://purl.org/dc/elements/1.1/"/>
    <ds:schemaRef ds:uri="http://schemas.microsoft.com/office/2006/documentManagement/types"/>
    <ds:schemaRef ds:uri="http://purl.org/dc/terms/"/>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20215D88-4242-419F-9C9E-AF8984F313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b23f89-0055-464b-9cab-fbd631ceb2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cog_PPT_16x9_180722-2</Template>
  <TotalTime>3325</TotalTime>
  <Words>212</Words>
  <Application>Microsoft Office PowerPoint</Application>
  <PresentationFormat>On-screen Show (16:9)</PresentationFormat>
  <Paragraphs>70</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MS PGothic</vt:lpstr>
      <vt:lpstr>Arial</vt:lpstr>
      <vt:lpstr>Calibri</vt:lpstr>
      <vt:lpstr>Courier New</vt:lpstr>
      <vt:lpstr>Helvetica Light</vt:lpstr>
      <vt:lpstr>Segoe UI</vt:lpstr>
      <vt:lpstr>Cognizant</vt:lpstr>
      <vt:lpstr>HCSC Idea-a-thon Presentation Template</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Data Modelling in Hadoop</dc:title>
  <dc:creator>Mahadevan Iyer</dc:creator>
  <cp:lastModifiedBy>Madhavan, Yagnaraman (Cognizant)</cp:lastModifiedBy>
  <cp:revision>259</cp:revision>
  <cp:lastPrinted>2017-02-17T19:35:46Z</cp:lastPrinted>
  <dcterms:created xsi:type="dcterms:W3CDTF">2018-07-26T04:57:58Z</dcterms:created>
  <dcterms:modified xsi:type="dcterms:W3CDTF">2018-10-29T17:07:37Z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0x01010014DA3D2FCBEE994695E512EB2AFF8F990019D66A3019693043B03D1F5DC0B0309D</vt:lpwstr>
  </property>
  <property fmtid="{D5CDD505-2E9C-101B-9397-08002B2CF9AE}" pid="3" name="Technology">
    <vt:lpwstr/>
  </property>
  <property fmtid="{D5CDD505-2E9C-101B-9397-08002B2CF9AE}" pid="4" name="Region">
    <vt:lpwstr/>
  </property>
  <property fmtid="{D5CDD505-2E9C-101B-9397-08002B2CF9AE}" pid="5" name="Horizon">
    <vt:lpwstr/>
  </property>
  <property fmtid="{D5CDD505-2E9C-101B-9397-08002B2CF9AE}" pid="6" name="Industry">
    <vt:lpwstr>1747;#ALL|16a9fcb0-c6b6-45fc-baf6-d7c93cad46dd</vt:lpwstr>
  </property>
  <property fmtid="{D5CDD505-2E9C-101B-9397-08002B2CF9AE}" pid="7" name="CoE">
    <vt:lpwstr/>
  </property>
  <property fmtid="{D5CDD505-2E9C-101B-9397-08002B2CF9AE}" pid="8" name="Practice">
    <vt:lpwstr/>
  </property>
  <property fmtid="{D5CDD505-2E9C-101B-9397-08002B2CF9AE}" pid="9" name="Service Line">
    <vt:lpwstr/>
  </property>
  <property fmtid="{D5CDD505-2E9C-101B-9397-08002B2CF9AE}" pid="10" name="Domain">
    <vt:lpwstr/>
  </property>
  <property fmtid="{D5CDD505-2E9C-101B-9397-08002B2CF9AE}" pid="11" name="Practice Core Service Offering">
    <vt:lpwstr/>
  </property>
  <property fmtid="{D5CDD505-2E9C-101B-9397-08002B2CF9AE}" pid="12" name="Country">
    <vt:lpwstr/>
  </property>
  <property fmtid="{D5CDD505-2E9C-101B-9397-08002B2CF9AE}" pid="13" name="Type of Capablity Deck">
    <vt:lpwstr>285;#Technology|b03ed41a-9b3e-4248-a926-3b9b7434d591</vt:lpwstr>
  </property>
  <property fmtid="{D5CDD505-2E9C-101B-9397-08002B2CF9AE}" pid="14" name="Sub Region">
    <vt:lpwstr/>
  </property>
  <property fmtid="{D5CDD505-2E9C-101B-9397-08002B2CF9AE}" pid="15" name="Practice Sub-service Offering">
    <vt:lpwstr/>
  </property>
  <property fmtid="{D5CDD505-2E9C-101B-9397-08002B2CF9AE}" pid="16" name="Solutions Group">
    <vt:lpwstr>1146;#TSG|45097621-9865-49df-8970-3b9f7decdc09</vt:lpwstr>
  </property>
  <property fmtid="{D5CDD505-2E9C-101B-9397-08002B2CF9AE}" pid="17" name="Execution Approach">
    <vt:lpwstr/>
  </property>
  <property fmtid="{D5CDD505-2E9C-101B-9397-08002B2CF9AE}" pid="18" name="Customer Name">
    <vt:lpwstr/>
  </property>
  <property fmtid="{D5CDD505-2E9C-101B-9397-08002B2CF9AE}" pid="19" name="Type of Assets">
    <vt:lpwstr/>
  </property>
  <property fmtid="{D5CDD505-2E9C-101B-9397-08002B2CF9AE}" pid="20" name="Delivery Model">
    <vt:lpwstr/>
  </property>
  <property fmtid="{D5CDD505-2E9C-101B-9397-08002B2CF9AE}" pid="21" name="WorkflowChangePath">
    <vt:lpwstr>eede8118-7bea-40ab-a8ce-f2d262019b37,4;eede8118-7bea-40ab-a8ce-f2d262019b37,5;eede8118-7bea-40ab-a8ce-f2d262019b37,5;eede8118-7bea-40ab-a8ce-f2d262019b37,6;eede8118-7bea-40ab-a8ce-f2d262019b37,6;eede8118-7bea-40ab-a8ce-f2d262019b37,7;</vt:lpwstr>
  </property>
  <property fmtid="{D5CDD505-2E9C-101B-9397-08002B2CF9AE}" pid="22" name="Pricing Model">
    <vt:lpwstr/>
  </property>
  <property fmtid="{D5CDD505-2E9C-101B-9397-08002B2CF9AE}" pid="23" name="a63c73810c2a4c439a28bfa188270139">
    <vt:lpwstr/>
  </property>
  <property fmtid="{D5CDD505-2E9C-101B-9397-08002B2CF9AE}" pid="24" name="n01d2792420f4479838f09e620b6e025">
    <vt:lpwstr/>
  </property>
  <property fmtid="{D5CDD505-2E9C-101B-9397-08002B2CF9AE}" pid="25" name="m5e7fc559516435abec24ebcc47a249b">
    <vt:lpwstr/>
  </property>
  <property fmtid="{D5CDD505-2E9C-101B-9397-08002B2CF9AE}" pid="26" name="ddcfe608872f4b39a75a6af2f77d732c">
    <vt:lpwstr/>
  </property>
</Properties>
</file>