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73" r:id="rId3"/>
    <p:sldId id="259" r:id="rId4"/>
    <p:sldId id="274" r:id="rId5"/>
    <p:sldId id="275" r:id="rId6"/>
    <p:sldId id="276" r:id="rId7"/>
    <p:sldId id="260" r:id="rId8"/>
    <p:sldId id="262" r:id="rId9"/>
    <p:sldId id="261" r:id="rId10"/>
    <p:sldId id="264" r:id="rId11"/>
    <p:sldId id="265" r:id="rId12"/>
    <p:sldId id="266" r:id="rId13"/>
    <p:sldId id="268" r:id="rId14"/>
    <p:sldId id="269" r:id="rId15"/>
    <p:sldId id="271" r:id="rId16"/>
    <p:sldId id="257" r:id="rId17"/>
    <p:sldId id="272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583" autoAdjust="0"/>
  </p:normalViewPr>
  <p:slideViewPr>
    <p:cSldViewPr>
      <p:cViewPr>
        <p:scale>
          <a:sx n="90" d="100"/>
          <a:sy n="90" d="100"/>
        </p:scale>
        <p:origin x="-1238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83680-A617-4308-B489-208F52920B24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2B9EA-5141-4404-96EB-59A924B1B1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B9EA-5141-4404-96EB-59A924B1B1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Spring-Boot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Spring Boot -Developer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>
                <a:latin typeface="Tunga" pitchFamily="34" charset="0"/>
                <a:cs typeface="Tunga" pitchFamily="34" charset="0"/>
              </a:rPr>
              <a:t>Disabling restart</a:t>
            </a:r>
          </a:p>
          <a:p>
            <a:endParaRPr lang="en-US" u="sng" dirty="0" smtClean="0">
              <a:latin typeface="Tunga" pitchFamily="34" charset="0"/>
              <a:cs typeface="Tunga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If you don’t want to use the restart feature you can disable it using the </a:t>
            </a:r>
            <a:r>
              <a:rPr lang="en-US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spring.devtools.restart.enabled</a:t>
            </a:r>
            <a:r>
              <a:rPr lang="en-US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property.</a:t>
            </a:r>
          </a:p>
          <a:p>
            <a:pPr lvl="1"/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pPr lvl="2"/>
            <a:r>
              <a:rPr lang="en-US" dirty="0" smtClean="0">
                <a:latin typeface="Tunga" pitchFamily="34" charset="0"/>
                <a:cs typeface="Tunga" pitchFamily="34" charset="0"/>
              </a:rPr>
              <a:t>You can set this in your </a:t>
            </a:r>
            <a:r>
              <a:rPr lang="en-US" dirty="0" err="1" smtClean="0">
                <a:latin typeface="Tunga" pitchFamily="34" charset="0"/>
                <a:cs typeface="Tunga" pitchFamily="34" charset="0"/>
              </a:rPr>
              <a:t>application.properties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 (this will still initialize the restart </a:t>
            </a:r>
            <a:r>
              <a:rPr lang="en-US" dirty="0" err="1" smtClean="0">
                <a:latin typeface="Tunga" pitchFamily="34" charset="0"/>
                <a:cs typeface="Tunga" pitchFamily="34" charset="0"/>
              </a:rPr>
              <a:t>classloader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 but it won’t watch for file changes).</a:t>
            </a:r>
          </a:p>
          <a:p>
            <a:pPr lvl="2"/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pPr lvl="2"/>
            <a:r>
              <a:rPr lang="en-US" dirty="0" smtClean="0">
                <a:latin typeface="Tunga" pitchFamily="34" charset="0"/>
                <a:cs typeface="Tunga" pitchFamily="34" charset="0"/>
              </a:rPr>
              <a:t>To completely disable restart support, for example, because it doesn’t work with a specific library, you need to set a </a:t>
            </a:r>
            <a:r>
              <a:rPr lang="en-US" i="1" dirty="0" smtClean="0">
                <a:latin typeface="Tunga" pitchFamily="34" charset="0"/>
                <a:cs typeface="Tunga" pitchFamily="34" charset="0"/>
              </a:rPr>
              <a:t>System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 property before calling </a:t>
            </a:r>
            <a:r>
              <a:rPr lang="en-US" dirty="0" err="1" smtClean="0">
                <a:latin typeface="Tunga" pitchFamily="34" charset="0"/>
                <a:cs typeface="Tunga" pitchFamily="34" charset="0"/>
              </a:rPr>
              <a:t>SpringApplication.run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(…​). </a:t>
            </a:r>
          </a:p>
          <a:p>
            <a:pPr lvl="2"/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pPr lvl="2">
              <a:buNone/>
            </a:pPr>
            <a:r>
              <a:rPr lang="en-US" dirty="0" smtClean="0">
                <a:latin typeface="Tunga" pitchFamily="34" charset="0"/>
                <a:cs typeface="Tunga" pitchFamily="34" charset="0"/>
              </a:rPr>
              <a:t>E.g.</a:t>
            </a:r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pPr lvl="3">
              <a:buNone/>
            </a:pP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public static void main(String[] 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args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) {  </a:t>
            </a:r>
            <a:endParaRPr lang="en-US" sz="1700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pPr lvl="3">
              <a:buNone/>
            </a:pP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       </a:t>
            </a:r>
            <a:r>
              <a:rPr lang="en-US" sz="1700" b="1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System.setProperty</a:t>
            </a:r>
            <a:r>
              <a:rPr lang="en-US" sz="1700" b="1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("</a:t>
            </a:r>
            <a:r>
              <a:rPr lang="en-US" sz="1700" b="1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spring.devtools.restart.enabled</a:t>
            </a:r>
            <a:r>
              <a:rPr lang="en-US" sz="1700" b="1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", "false");</a:t>
            </a:r>
          </a:p>
          <a:p>
            <a:pPr lvl="4">
              <a:buNone/>
            </a:pPr>
            <a:r>
              <a:rPr lang="en-US" sz="1700" dirty="0" smtClean="0">
                <a:latin typeface="Tunga" pitchFamily="34" charset="0"/>
                <a:cs typeface="Tunga" pitchFamily="34" charset="0"/>
              </a:rPr>
              <a:t>   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SpringApplication.run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(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MyApp.class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, 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args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); </a:t>
            </a:r>
          </a:p>
          <a:p>
            <a:pPr lvl="3">
              <a:buNone/>
            </a:pP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}</a:t>
            </a:r>
            <a:endParaRPr lang="en-US" sz="1700" dirty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 -Developer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Tunga" pitchFamily="34" charset="0"/>
                <a:cs typeface="Tunga" pitchFamily="34" charset="0"/>
              </a:rPr>
              <a:t>Remote applications</a:t>
            </a:r>
          </a:p>
          <a:p>
            <a:pPr lvl="1"/>
            <a:endParaRPr lang="en-US" sz="1800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 Boot developer tools are not just limited to local development. You can also use several features when running applications remotely. </a:t>
            </a:r>
          </a:p>
          <a:p>
            <a:pPr lvl="1"/>
            <a:endParaRPr lang="en-US" sz="1800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Remote support is opt-in, to enable it you need to set a </a:t>
            </a:r>
            <a:r>
              <a:rPr lang="en-US" sz="18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spring.devtools.remote.secret</a:t>
            </a:r>
            <a:r>
              <a:rPr lang="en-US" sz="18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property. </a:t>
            </a:r>
          </a:p>
          <a:p>
            <a:pPr lvl="3">
              <a:buNone/>
            </a:pPr>
            <a:r>
              <a:rPr lang="en-US" sz="18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For example:</a:t>
            </a:r>
          </a:p>
          <a:p>
            <a:pPr lvl="3"/>
            <a:r>
              <a:rPr lang="en-US" sz="18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spring.devtools.remote.secret</a:t>
            </a:r>
            <a:r>
              <a:rPr lang="en-US" sz="18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=</a:t>
            </a:r>
            <a:r>
              <a:rPr lang="en-US" sz="18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mysecret</a:t>
            </a:r>
            <a:endParaRPr lang="en-US" sz="1800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pPr lvl="1"/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sz="1400" dirty="0" smtClean="0">
                <a:latin typeface="Tunga" pitchFamily="34" charset="0"/>
                <a:cs typeface="Tunga" pitchFamily="34" charset="0"/>
              </a:rPr>
              <a:t>Note:- Enabling spring-boot-</a:t>
            </a:r>
            <a:r>
              <a:rPr lang="en-US" sz="1400" dirty="0" err="1" smtClean="0">
                <a:latin typeface="Tunga" pitchFamily="34" charset="0"/>
                <a:cs typeface="Tunga" pitchFamily="34" charset="0"/>
              </a:rPr>
              <a:t>devtools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 on a remote application is a security risk. You should never enable support on a production deployment</a:t>
            </a:r>
            <a:endParaRPr lang="en-US" sz="1400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sz="1600" b="1" dirty="0" smtClean="0">
                <a:latin typeface="Tunga" pitchFamily="34" charset="0"/>
                <a:cs typeface="Tunga" pitchFamily="34" charset="0"/>
              </a:rPr>
              <a:t>	</a:t>
            </a:r>
          </a:p>
          <a:p>
            <a:r>
              <a:rPr lang="en-US" sz="2400" dirty="0" smtClean="0">
                <a:latin typeface="Tunga" pitchFamily="34" charset="0"/>
                <a:cs typeface="Tunga" pitchFamily="34" charset="0"/>
              </a:rPr>
              <a:t>Using the </a:t>
            </a:r>
            <a:r>
              <a:rPr lang="en-US" sz="2400" dirty="0" err="1" smtClean="0">
                <a:latin typeface="Tunga" pitchFamily="34" charset="0"/>
                <a:cs typeface="Tunga" pitchFamily="34" charset="0"/>
              </a:rPr>
              <a:t>ApplicationRunner</a:t>
            </a:r>
            <a:r>
              <a:rPr lang="en-US" sz="2400" dirty="0" smtClean="0">
                <a:latin typeface="Tunga" pitchFamily="34" charset="0"/>
                <a:cs typeface="Tunga" pitchFamily="34" charset="0"/>
              </a:rPr>
              <a:t> or </a:t>
            </a:r>
            <a:r>
              <a:rPr lang="en-US" sz="2400" dirty="0" err="1" smtClean="0">
                <a:latin typeface="Tunga" pitchFamily="34" charset="0"/>
                <a:cs typeface="Tunga" pitchFamily="34" charset="0"/>
              </a:rPr>
              <a:t>CommandLineRunner</a:t>
            </a:r>
            <a:endParaRPr lang="en-US" sz="2400" dirty="0" smtClean="0">
              <a:latin typeface="Tunga" pitchFamily="34" charset="0"/>
              <a:cs typeface="Tunga" pitchFamily="34" charset="0"/>
            </a:endParaRPr>
          </a:p>
          <a:p>
            <a:endParaRPr lang="en-US" sz="2400" dirty="0" smtClean="0">
              <a:latin typeface="Tunga" pitchFamily="34" charset="0"/>
              <a:cs typeface="Tunga" pitchFamily="34" charset="0"/>
            </a:endParaRPr>
          </a:p>
          <a:p>
            <a:pPr lvl="1"/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CommandLineRunner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is a hook to run application-specific code after the context is created.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With 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CommandLineRunner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 you can perform tasks after all Spring Beans are created and the Application Context has been created.</a:t>
            </a:r>
            <a:endParaRPr lang="en-US" sz="1700" b="1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To run some specific code once the 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SpringApplication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has started, you can implement the 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ApplicationRunner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or 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CommandLineRunner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interfaces. 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use the 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org.springframework.core.annotation.Order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annotation if several 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CommandLineRunner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or 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ApplicationRunner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beans are defined that must be called in a specific order.</a:t>
            </a:r>
          </a:p>
          <a:p>
            <a:pPr lvl="2"/>
            <a:r>
              <a:rPr lang="en-US" sz="1500" dirty="0" smtClean="0">
                <a:latin typeface="Tunga" pitchFamily="34" charset="0"/>
                <a:cs typeface="Tunga" pitchFamily="34" charset="0"/>
              </a:rPr>
              <a:t>@Component</a:t>
            </a:r>
          </a:p>
          <a:p>
            <a:pPr lvl="2"/>
            <a:r>
              <a:rPr lang="en-US" sz="1500" dirty="0" smtClean="0">
                <a:latin typeface="Tunga" pitchFamily="34" charset="0"/>
                <a:cs typeface="Tunga" pitchFamily="34" charset="0"/>
              </a:rPr>
              <a:t>@Order(value = 2)</a:t>
            </a:r>
            <a:endParaRPr lang="en-US" sz="1500" b="1" dirty="0" smtClean="0">
              <a:latin typeface="Tunga" pitchFamily="34" charset="0"/>
              <a:cs typeface="Tunga" pitchFamily="34" charset="0"/>
            </a:endParaRPr>
          </a:p>
          <a:p>
            <a:pPr lvl="2">
              <a:buNone/>
            </a:pPr>
            <a:endParaRPr lang="en-US" sz="1600" dirty="0" smtClean="0">
              <a:latin typeface="Tunga" pitchFamily="34" charset="0"/>
              <a:cs typeface="Tunga" pitchFamily="34" charset="0"/>
            </a:endParaRPr>
          </a:p>
          <a:p>
            <a:endParaRPr lang="en-US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sz="1600" b="1" dirty="0" smtClean="0">
                <a:latin typeface="Tunga" pitchFamily="34" charset="0"/>
                <a:cs typeface="Tunga" pitchFamily="34" charset="0"/>
              </a:rPr>
              <a:t>	</a:t>
            </a:r>
          </a:p>
          <a:p>
            <a:r>
              <a:rPr lang="en-US" sz="2400" dirty="0" smtClean="0">
                <a:latin typeface="Tunga" pitchFamily="34" charset="0"/>
                <a:cs typeface="Tunga" pitchFamily="34" charset="0"/>
              </a:rPr>
              <a:t>Using the </a:t>
            </a:r>
            <a:r>
              <a:rPr lang="en-US" sz="2400" dirty="0" err="1" smtClean="0">
                <a:latin typeface="Tunga" pitchFamily="34" charset="0"/>
                <a:cs typeface="Tunga" pitchFamily="34" charset="0"/>
              </a:rPr>
              <a:t>ApplicationRunner</a:t>
            </a:r>
            <a:r>
              <a:rPr lang="en-US" sz="2400" dirty="0" smtClean="0">
                <a:latin typeface="Tunga" pitchFamily="34" charset="0"/>
                <a:cs typeface="Tunga" pitchFamily="34" charset="0"/>
              </a:rPr>
              <a:t> or </a:t>
            </a:r>
            <a:r>
              <a:rPr lang="en-US" sz="2400" dirty="0" err="1" smtClean="0">
                <a:latin typeface="Tunga" pitchFamily="34" charset="0"/>
                <a:cs typeface="Tunga" pitchFamily="34" charset="0"/>
              </a:rPr>
              <a:t>CommandLineRunner</a:t>
            </a:r>
            <a:endParaRPr lang="en-US" sz="2400" dirty="0" smtClean="0">
              <a:latin typeface="Tunga" pitchFamily="34" charset="0"/>
              <a:cs typeface="Tunga" pitchFamily="34" charset="0"/>
            </a:endParaRPr>
          </a:p>
          <a:p>
            <a:pPr lvl="2">
              <a:buNone/>
            </a:pPr>
            <a:endParaRPr lang="en-US" sz="1600" dirty="0" smtClean="0">
              <a:latin typeface="Tunga" pitchFamily="34" charset="0"/>
              <a:cs typeface="Tunga" pitchFamily="34" charset="0"/>
            </a:endParaRPr>
          </a:p>
          <a:p>
            <a:endParaRPr lang="en-US" dirty="0">
              <a:latin typeface="Tunga" pitchFamily="34" charset="0"/>
              <a:cs typeface="Tunga" pitchFamily="34" charset="0"/>
            </a:endParaRPr>
          </a:p>
        </p:txBody>
      </p:sp>
      <p:pic>
        <p:nvPicPr>
          <p:cNvPr id="7" name="Picture 6" descr="CL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895600"/>
            <a:ext cx="4519052" cy="2408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>
                <a:latin typeface="Tunga" pitchFamily="34" charset="0"/>
                <a:cs typeface="Tunga" pitchFamily="34" charset="0"/>
              </a:rPr>
              <a:t>We would go over a few of the more interesting configuration options in Boot.</a:t>
            </a:r>
          </a:p>
          <a:p>
            <a:r>
              <a:rPr lang="en-US" sz="2400" dirty="0" smtClean="0">
                <a:latin typeface="Tunga" pitchFamily="34" charset="0"/>
                <a:cs typeface="Tunga" pitchFamily="34" charset="0"/>
              </a:rPr>
              <a:t>The </a:t>
            </a:r>
            <a:r>
              <a:rPr lang="en-US" sz="2400" dirty="0" smtClean="0">
                <a:latin typeface="Tunga" pitchFamily="34" charset="0"/>
                <a:cs typeface="Tunga" pitchFamily="34" charset="0"/>
              </a:rPr>
              <a:t>Port Number</a:t>
            </a:r>
          </a:p>
          <a:p>
            <a:pPr lvl="2"/>
            <a:r>
              <a:rPr lang="en-US" dirty="0" smtClean="0">
                <a:latin typeface="Tunga" pitchFamily="34" charset="0"/>
                <a:cs typeface="Tunga" pitchFamily="34" charset="0"/>
              </a:rPr>
              <a:t>easily configure Boot to use a different port like below:</a:t>
            </a:r>
          </a:p>
          <a:p>
            <a:pPr lvl="2">
              <a:buNone/>
            </a:pPr>
            <a:r>
              <a:rPr lang="en-US" dirty="0" smtClean="0">
                <a:latin typeface="Tunga" pitchFamily="34" charset="0"/>
                <a:cs typeface="Tunga" pitchFamily="34" charset="0"/>
              </a:rPr>
              <a:t>	</a:t>
            </a:r>
            <a:r>
              <a:rPr lang="en-US" dirty="0" err="1" smtClean="0">
                <a:latin typeface="Tunga" pitchFamily="34" charset="0"/>
                <a:cs typeface="Tunga" pitchFamily="34" charset="0"/>
              </a:rPr>
              <a:t>server.port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=8082</a:t>
            </a:r>
          </a:p>
          <a:p>
            <a:r>
              <a:rPr lang="en-US" sz="2400" dirty="0" smtClean="0">
                <a:latin typeface="Tunga" pitchFamily="34" charset="0"/>
                <a:cs typeface="Tunga" pitchFamily="34" charset="0"/>
              </a:rPr>
              <a:t>The Context Path</a:t>
            </a:r>
          </a:p>
          <a:p>
            <a:pPr lvl="2"/>
            <a:r>
              <a:rPr lang="en-US" sz="1700" dirty="0" smtClean="0">
                <a:latin typeface="Tunga" pitchFamily="34" charset="0"/>
                <a:cs typeface="Tunga" pitchFamily="34" charset="0"/>
              </a:rPr>
              <a:t>By default, the context path is “/”. You can also change it – to something like /</a:t>
            </a:r>
            <a:r>
              <a:rPr lang="en-US" sz="1700" i="1" dirty="0" err="1" smtClean="0">
                <a:latin typeface="Tunga" pitchFamily="34" charset="0"/>
                <a:cs typeface="Tunga" pitchFamily="34" charset="0"/>
              </a:rPr>
              <a:t>app_name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, here’s the quick and simple way to do it via properties:</a:t>
            </a:r>
          </a:p>
          <a:p>
            <a:pPr lvl="3">
              <a:buNone/>
            </a:pPr>
            <a:r>
              <a:rPr lang="en-US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server.contextPath</a:t>
            </a:r>
            <a:r>
              <a:rPr lang="en-US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=/</a:t>
            </a:r>
            <a:r>
              <a:rPr lang="en-US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springbootapp</a:t>
            </a:r>
            <a:endParaRPr lang="en-US" sz="17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2400" dirty="0" smtClean="0">
                <a:latin typeface="Tunga" pitchFamily="34" charset="0"/>
                <a:cs typeface="Tunga" pitchFamily="34" charset="0"/>
              </a:rPr>
              <a:t>Logging levels</a:t>
            </a:r>
          </a:p>
          <a:p>
            <a:pPr lvl="2"/>
            <a:r>
              <a:rPr lang="en-US" sz="1700" b="1" dirty="0" smtClean="0">
                <a:latin typeface="Tunga" pitchFamily="34" charset="0"/>
                <a:cs typeface="Tunga" pitchFamily="34" charset="0"/>
              </a:rPr>
              <a:t>Configure the Logging Levels</a:t>
            </a:r>
          </a:p>
          <a:p>
            <a:pPr lvl="2"/>
            <a:r>
              <a:rPr lang="en-US" sz="1700" dirty="0" smtClean="0">
                <a:latin typeface="Tunga" pitchFamily="34" charset="0"/>
                <a:cs typeface="Tunga" pitchFamily="34" charset="0"/>
              </a:rPr>
              <a:t>You can easily </a:t>
            </a:r>
            <a:r>
              <a:rPr lang="en-US" sz="1700" b="1" dirty="0" smtClean="0">
                <a:latin typeface="Tunga" pitchFamily="34" charset="0"/>
                <a:cs typeface="Tunga" pitchFamily="34" charset="0"/>
              </a:rPr>
              <a:t>tune the logging levels in a Boot application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; Starting with version 1.2.0 onwards, you can configure the log level in the 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application.properties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 file:</a:t>
            </a:r>
          </a:p>
          <a:p>
            <a:pPr lvl="4" fontAlgn="base">
              <a:buNone/>
            </a:pPr>
            <a:r>
              <a:rPr lang="en-US" sz="2000" dirty="0" err="1" smtClean="0">
                <a:latin typeface="Tunga" pitchFamily="34" charset="0"/>
                <a:cs typeface="Tunga" pitchFamily="34" charset="0"/>
              </a:rPr>
              <a:t>logging.level.org.springframework.web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: DEBUG</a:t>
            </a:r>
          </a:p>
          <a:p>
            <a:pPr lvl="4" fontAlgn="base">
              <a:buNone/>
            </a:pPr>
            <a:r>
              <a:rPr lang="en-US" sz="2000" dirty="0" err="1" smtClean="0">
                <a:latin typeface="Tunga" pitchFamily="34" charset="0"/>
                <a:cs typeface="Tunga" pitchFamily="34" charset="0"/>
              </a:rPr>
              <a:t>logging.level.org.hibernate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: ERROR</a:t>
            </a:r>
          </a:p>
          <a:p>
            <a:pPr lvl="2">
              <a:buNone/>
            </a:pPr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pPr fontAlgn="base">
              <a:buNone/>
            </a:pPr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pPr fontAlgn="base">
              <a:buNone/>
            </a:pPr>
            <a:endParaRPr lang="en-US" sz="1700" dirty="0" smtClean="0">
              <a:latin typeface="Tunga" pitchFamily="34" charset="0"/>
              <a:cs typeface="Tunga" pitchFamily="34" charset="0"/>
            </a:endParaRP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unga" pitchFamily="34" charset="0"/>
                <a:cs typeface="Tunga" pitchFamily="34" charset="0"/>
              </a:rPr>
              <a:t>Register a New </a:t>
            </a:r>
            <a:r>
              <a:rPr lang="en-US" sz="2400" dirty="0" err="1" smtClean="0">
                <a:latin typeface="Tunga" pitchFamily="34" charset="0"/>
                <a:cs typeface="Tunga" pitchFamily="34" charset="0"/>
              </a:rPr>
              <a:t>Servlet</a:t>
            </a:r>
            <a:endParaRPr lang="en-US" sz="2400" dirty="0" smtClean="0">
              <a:latin typeface="Tunga" pitchFamily="34" charset="0"/>
              <a:cs typeface="Tunga" pitchFamily="34" charset="0"/>
            </a:endParaRPr>
          </a:p>
          <a:p>
            <a:pPr lvl="2"/>
            <a:r>
              <a:rPr lang="en-US" sz="1800" dirty="0" smtClean="0">
                <a:latin typeface="Tunga" pitchFamily="34" charset="0"/>
                <a:cs typeface="Tunga" pitchFamily="34" charset="0"/>
              </a:rPr>
              <a:t>If you’re deploying the application with the help of the embedded server, you can register new 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Servlets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 in a Boot application </a:t>
            </a:r>
            <a:r>
              <a:rPr lang="en-US" sz="1800" b="1" dirty="0" smtClean="0">
                <a:latin typeface="Tunga" pitchFamily="34" charset="0"/>
                <a:cs typeface="Tunga" pitchFamily="34" charset="0"/>
              </a:rPr>
              <a:t>by exposing them as beans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 from conventional 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config</a:t>
            </a:r>
            <a:endParaRPr lang="en-US" sz="1800" dirty="0" smtClean="0">
              <a:latin typeface="Tunga" pitchFamily="34" charset="0"/>
              <a:cs typeface="Tunga" pitchFamily="34" charset="0"/>
            </a:endParaRPr>
          </a:p>
          <a:p>
            <a:pPr lvl="2"/>
            <a:endParaRPr lang="en-US" b="1" dirty="0" smtClean="0">
              <a:latin typeface="Tunga" pitchFamily="34" charset="0"/>
              <a:cs typeface="Tunga" pitchFamily="34" charset="0"/>
            </a:endParaRPr>
          </a:p>
          <a:p>
            <a:pPr lvl="4">
              <a:buNone/>
            </a:pPr>
            <a:r>
              <a:rPr lang="en-US" sz="1400" dirty="0" smtClean="0">
                <a:latin typeface="Tunga" pitchFamily="34" charset="0"/>
                <a:cs typeface="Tunga" pitchFamily="34" charset="0"/>
              </a:rPr>
              <a:t>@Bean</a:t>
            </a:r>
          </a:p>
          <a:p>
            <a:pPr lvl="4">
              <a:buNone/>
            </a:pPr>
            <a:r>
              <a:rPr lang="en-US" sz="1400" dirty="0" smtClean="0">
                <a:latin typeface="Tunga" pitchFamily="34" charset="0"/>
                <a:cs typeface="Tunga" pitchFamily="34" charset="0"/>
              </a:rPr>
              <a:t>public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1400" b="1" dirty="0" err="1" smtClean="0">
                <a:latin typeface="Tunga" pitchFamily="34" charset="0"/>
                <a:cs typeface="Tunga" pitchFamily="34" charset="0"/>
              </a:rPr>
              <a:t>ServletRegistrationBean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h2servletRegistration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() {</a:t>
            </a:r>
          </a:p>
          <a:p>
            <a:pPr lvl="4">
              <a:buNone/>
            </a:pPr>
            <a:r>
              <a:rPr lang="en-US" sz="1400" dirty="0" smtClean="0">
                <a:latin typeface="Tunga" pitchFamily="34" charset="0"/>
                <a:cs typeface="Tunga" pitchFamily="34" charset="0"/>
              </a:rPr>
              <a:t>    </a:t>
            </a:r>
            <a:r>
              <a:rPr lang="en-US" sz="1400" dirty="0" err="1" smtClean="0">
                <a:latin typeface="Tunga" pitchFamily="34" charset="0"/>
                <a:cs typeface="Tunga" pitchFamily="34" charset="0"/>
              </a:rPr>
              <a:t>ServletRegistrationBean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 registration = 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new </a:t>
            </a:r>
            <a:r>
              <a:rPr lang="en-US" sz="1400" b="1" dirty="0" err="1" smtClean="0">
                <a:latin typeface="Tunga" pitchFamily="34" charset="0"/>
                <a:cs typeface="Tunga" pitchFamily="34" charset="0"/>
              </a:rPr>
              <a:t>ServletRegistrationBean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(new </a:t>
            </a:r>
            <a:r>
              <a:rPr lang="en-US" sz="1400" b="1" dirty="0" err="1" smtClean="0">
                <a:latin typeface="Tunga" pitchFamily="34" charset="0"/>
                <a:cs typeface="Tunga" pitchFamily="34" charset="0"/>
              </a:rPr>
              <a:t>WebServlet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());</a:t>
            </a:r>
          </a:p>
          <a:p>
            <a:pPr lvl="4">
              <a:buNone/>
            </a:pPr>
            <a:r>
              <a:rPr lang="en-US" sz="1400" dirty="0" smtClean="0">
                <a:latin typeface="Tunga" pitchFamily="34" charset="0"/>
                <a:cs typeface="Tunga" pitchFamily="34" charset="0"/>
              </a:rPr>
              <a:t>    </a:t>
            </a:r>
            <a:r>
              <a:rPr lang="en-US" sz="1400" b="1" dirty="0" err="1" smtClean="0">
                <a:latin typeface="Tunga" pitchFamily="34" charset="0"/>
                <a:cs typeface="Tunga" pitchFamily="34" charset="0"/>
              </a:rPr>
              <a:t>registration.addUrlMappings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("/console/*");</a:t>
            </a:r>
          </a:p>
          <a:p>
            <a:pPr lvl="4">
              <a:buNone/>
            </a:pPr>
            <a:r>
              <a:rPr lang="en-US" sz="1400" dirty="0" smtClean="0">
                <a:latin typeface="Tunga" pitchFamily="34" charset="0"/>
                <a:cs typeface="Tunga" pitchFamily="34" charset="0"/>
              </a:rPr>
              <a:t>    return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registration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;</a:t>
            </a:r>
          </a:p>
          <a:p>
            <a:pPr lvl="4">
              <a:buNone/>
            </a:pPr>
            <a:r>
              <a:rPr lang="en-US" sz="1400" dirty="0" smtClean="0">
                <a:latin typeface="Tunga" pitchFamily="34" charset="0"/>
                <a:cs typeface="Tunga" pitchFamily="34" charset="0"/>
              </a:rPr>
              <a:t>}</a:t>
            </a:r>
            <a:endParaRPr lang="en-US" sz="1400" b="1" dirty="0" smtClean="0">
              <a:latin typeface="Tunga" pitchFamily="34" charset="0"/>
              <a:cs typeface="Tunga" pitchFamily="34" charset="0"/>
            </a:endParaRPr>
          </a:p>
          <a:p>
            <a:pPr lvl="4" fontAlgn="base">
              <a:buNone/>
            </a:pPr>
            <a:endParaRPr lang="en-US" dirty="0" smtClean="0"/>
          </a:p>
          <a:p>
            <a:pPr lvl="2"/>
            <a:endParaRPr lang="en-US" b="1" dirty="0" smtClean="0"/>
          </a:p>
          <a:p>
            <a:endParaRPr lang="en-US" b="1" dirty="0" smtClean="0"/>
          </a:p>
          <a:p>
            <a:pPr lvl="2">
              <a:buNone/>
            </a:pP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latin typeface="Tunga" pitchFamily="34" charset="0"/>
                <a:cs typeface="Tunga" pitchFamily="34" charset="0"/>
              </a:rPr>
              <a:t>With Spring Boot it can provide a way for Java applications quickly and simply deploy through an embedded server – </a:t>
            </a:r>
            <a:r>
              <a:rPr lang="en-US" b="1" dirty="0" smtClean="0">
                <a:latin typeface="Tunga" pitchFamily="34" charset="0"/>
                <a:cs typeface="Tunga" pitchFamily="34" charset="0"/>
              </a:rPr>
              <a:t>by default it used an embedded version of Tomcat 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– thus eliminating the need of Java EE containers. </a:t>
            </a:r>
          </a:p>
          <a:p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r>
              <a:rPr lang="en-US" dirty="0" smtClean="0">
                <a:latin typeface="Tunga" pitchFamily="34" charset="0"/>
                <a:cs typeface="Tunga" pitchFamily="34" charset="0"/>
              </a:rPr>
              <a:t>With Spring Boot, we can expose components such as REST services independently, exactly as proposed in the </a:t>
            </a:r>
            <a:r>
              <a:rPr lang="en-US" dirty="0" err="1" smtClean="0">
                <a:latin typeface="Tunga" pitchFamily="34" charset="0"/>
                <a:cs typeface="Tunga" pitchFamily="34" charset="0"/>
              </a:rPr>
              <a:t>microservices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 architecture, so that in any maintenance of the components, </a:t>
            </a:r>
            <a:r>
              <a:rPr lang="en-US" b="1" dirty="0" smtClean="0">
                <a:latin typeface="Tunga" pitchFamily="34" charset="0"/>
                <a:cs typeface="Tunga" pitchFamily="34" charset="0"/>
              </a:rPr>
              <a:t>we no longer make the redeploy of all its consumers.</a:t>
            </a:r>
          </a:p>
          <a:p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r>
              <a:rPr lang="en-US" b="1" dirty="0" smtClean="0">
                <a:latin typeface="Tunga" pitchFamily="34" charset="0"/>
                <a:cs typeface="Tunga" pitchFamily="34" charset="0"/>
              </a:rPr>
              <a:t>Actuators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 enable production-ready features to a Spring Boot application – </a:t>
            </a:r>
            <a:r>
              <a:rPr lang="en-US" b="1" dirty="0" smtClean="0">
                <a:latin typeface="Tunga" pitchFamily="34" charset="0"/>
                <a:cs typeface="Tunga" pitchFamily="34" charset="0"/>
              </a:rPr>
              <a:t>without having to actually implement these things yourself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.</a:t>
            </a:r>
          </a:p>
          <a:p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Here’s some of the most common endpoints Boot provides out of the box: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/health </a:t>
            </a:r>
            <a:r>
              <a:rPr lang="en-US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– Shows application health information (a simple </a:t>
            </a:r>
            <a:r>
              <a:rPr lang="en-US" i="1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‘status’</a:t>
            </a:r>
            <a:r>
              <a:rPr lang="en-US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when accessed over an unauthenticated connection or full message details when authenticated). It is sensitive by default.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/info –</a:t>
            </a:r>
            <a:r>
              <a:rPr lang="en-US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Displays arbitrary application info. Not sensitive by default.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/metrics – </a:t>
            </a:r>
            <a:r>
              <a:rPr lang="en-US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Shows ‘metrics’ information for the current application. It is also sensitive by default.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/trace – </a:t>
            </a:r>
            <a:r>
              <a:rPr lang="en-US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Displays trace information (by default the last few HTTP requests).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 - Auto-configuration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unga" pitchFamily="34" charset="0"/>
                <a:cs typeface="Tunga" pitchFamily="34" charset="0"/>
              </a:rPr>
              <a:t>Spring Boot auto-configuration attempts to automatically configure your Spring application based on the jar dependencies that you have added. </a:t>
            </a:r>
          </a:p>
          <a:p>
            <a:pPr lvl="1"/>
            <a:r>
              <a:rPr lang="en-US" sz="1800" dirty="0" smtClean="0">
                <a:latin typeface="Tunga" pitchFamily="34" charset="0"/>
                <a:cs typeface="Tunga" pitchFamily="34" charset="0"/>
              </a:rPr>
              <a:t>For example:-</a:t>
            </a:r>
          </a:p>
          <a:p>
            <a:pPr lvl="1">
              <a:buNone/>
            </a:pPr>
            <a:r>
              <a:rPr lang="en-US" sz="1800" dirty="0" smtClean="0">
                <a:latin typeface="Tunga" pitchFamily="34" charset="0"/>
                <a:cs typeface="Tunga" pitchFamily="34" charset="0"/>
              </a:rPr>
              <a:t>	 If HSQLDB is on your 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classpath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, and you have not manually configured any database connection beans, then 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it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will auto-configure an in-memory database.</a:t>
            </a:r>
            <a:endParaRPr lang="en-US" sz="1800" b="1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2000" dirty="0" smtClean="0">
                <a:latin typeface="Tunga" pitchFamily="34" charset="0"/>
                <a:cs typeface="Tunga" pitchFamily="34" charset="0"/>
              </a:rPr>
              <a:t>Gradually replacing auto-configuration</a:t>
            </a:r>
          </a:p>
          <a:p>
            <a:pPr lvl="2"/>
            <a:r>
              <a:rPr lang="en-US" dirty="0" smtClean="0">
                <a:latin typeface="Tunga" pitchFamily="34" charset="0"/>
                <a:cs typeface="Tunga" pitchFamily="34" charset="0"/>
              </a:rPr>
              <a:t>at any point you can start to define your own configuration to replace specific parts of the auto-configuration. For example, if you add your own </a:t>
            </a:r>
            <a:r>
              <a:rPr lang="en-US" dirty="0" err="1" smtClean="0">
                <a:latin typeface="Tunga" pitchFamily="34" charset="0"/>
                <a:cs typeface="Tunga" pitchFamily="34" charset="0"/>
              </a:rPr>
              <a:t>DataSource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 bean, the default embedded database support will back away.</a:t>
            </a:r>
          </a:p>
          <a:p>
            <a:r>
              <a:rPr lang="en-US" sz="2000" dirty="0" smtClean="0">
                <a:latin typeface="Tunga" pitchFamily="34" charset="0"/>
                <a:cs typeface="Tunga" pitchFamily="34" charset="0"/>
              </a:rPr>
              <a:t>Disabling specific auto-configuration</a:t>
            </a:r>
          </a:p>
          <a:p>
            <a:pPr lvl="2"/>
            <a:r>
              <a:rPr lang="en-US" sz="1700" dirty="0" smtClean="0">
                <a:latin typeface="Tunga" pitchFamily="34" charset="0"/>
                <a:cs typeface="Tunga" pitchFamily="34" charset="0"/>
              </a:rPr>
              <a:t>For Example:- </a:t>
            </a:r>
          </a:p>
          <a:p>
            <a:pPr lvl="2">
              <a:buNone/>
            </a:pPr>
            <a:r>
              <a:rPr lang="en-US" sz="1700" i="1" dirty="0" smtClean="0">
                <a:latin typeface="Tunga" pitchFamily="34" charset="0"/>
                <a:cs typeface="Tunga" pitchFamily="34" charset="0"/>
              </a:rPr>
              <a:t>	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@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EnableAutoConfiguration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(exclude={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DataSourceAutoConfiguration.class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})</a:t>
            </a:r>
          </a:p>
          <a:p>
            <a:pPr lvl="2">
              <a:buNone/>
            </a:pPr>
            <a:r>
              <a:rPr lang="en-US" sz="1700" dirty="0" smtClean="0">
                <a:latin typeface="Tunga" pitchFamily="34" charset="0"/>
                <a:cs typeface="Tunga" pitchFamily="34" charset="0"/>
              </a:rPr>
              <a:t>	@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SpringBootApplication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(exclude={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WebMvcAutoConfiguration.class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})</a:t>
            </a:r>
            <a:endParaRPr lang="en-US" sz="1700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Externalized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latin typeface="Tunga" pitchFamily="34" charset="0"/>
                <a:cs typeface="Tunga" pitchFamily="34" charset="0"/>
              </a:rPr>
              <a:t>Spring Boot allows you to externalize your configuration so you can work with the same application code in different environments.</a:t>
            </a:r>
          </a:p>
          <a:p>
            <a:r>
              <a:rPr lang="en-US" sz="1800" dirty="0" smtClean="0">
                <a:latin typeface="Tunga" pitchFamily="34" charset="0"/>
                <a:cs typeface="Tunga" pitchFamily="34" charset="0"/>
              </a:rPr>
              <a:t>You can use properties files, YAML files, environment variables and command-line arguments to externalize configuration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.</a:t>
            </a:r>
          </a:p>
          <a:p>
            <a:endParaRPr lang="en-US" sz="1800" dirty="0" smtClean="0">
              <a:latin typeface="Tunga" pitchFamily="34" charset="0"/>
              <a:cs typeface="Tunga" pitchFamily="34" charset="0"/>
            </a:endParaRPr>
          </a:p>
          <a:p>
            <a:pPr lvl="2"/>
            <a:r>
              <a:rPr lang="en-US" sz="1500" dirty="0" err="1" smtClean="0">
                <a:latin typeface="Tunga" pitchFamily="34" charset="0"/>
                <a:cs typeface="Tunga" pitchFamily="34" charset="0"/>
              </a:rPr>
              <a:t>Devtools</a:t>
            </a:r>
            <a:r>
              <a:rPr lang="en-US" sz="1500" dirty="0" smtClean="0">
                <a:latin typeface="Tunga" pitchFamily="34" charset="0"/>
                <a:cs typeface="Tunga" pitchFamily="34" charset="0"/>
              </a:rPr>
              <a:t> global settings properties on your home directory (~/.spring-boot-</a:t>
            </a:r>
            <a:r>
              <a:rPr lang="en-US" sz="1500" dirty="0" err="1" smtClean="0">
                <a:latin typeface="Tunga" pitchFamily="34" charset="0"/>
                <a:cs typeface="Tunga" pitchFamily="34" charset="0"/>
              </a:rPr>
              <a:t>devtools.properties</a:t>
            </a:r>
            <a:r>
              <a:rPr lang="en-US" sz="1500" dirty="0" smtClean="0">
                <a:latin typeface="Tunga" pitchFamily="34" charset="0"/>
                <a:cs typeface="Tunga" pitchFamily="34" charset="0"/>
              </a:rPr>
              <a:t> when </a:t>
            </a:r>
            <a:r>
              <a:rPr lang="en-US" sz="1500" dirty="0" err="1" smtClean="0">
                <a:latin typeface="Tunga" pitchFamily="34" charset="0"/>
                <a:cs typeface="Tunga" pitchFamily="34" charset="0"/>
              </a:rPr>
              <a:t>devtools</a:t>
            </a:r>
            <a:r>
              <a:rPr lang="en-US" sz="1500" dirty="0" smtClean="0">
                <a:latin typeface="Tunga" pitchFamily="34" charset="0"/>
                <a:cs typeface="Tunga" pitchFamily="34" charset="0"/>
              </a:rPr>
              <a:t> is active).</a:t>
            </a:r>
          </a:p>
          <a:p>
            <a:pPr lvl="2">
              <a:buNone/>
            </a:pPr>
            <a:r>
              <a:rPr lang="en-US" sz="1500" dirty="0" smtClean="0">
                <a:latin typeface="Tunga" pitchFamily="34" charset="0"/>
                <a:cs typeface="Tunga" pitchFamily="34" charset="0"/>
              </a:rPr>
              <a:t>…</a:t>
            </a:r>
          </a:p>
          <a:p>
            <a:pPr lvl="2"/>
            <a:r>
              <a:rPr lang="en-US" sz="1500" dirty="0" smtClean="0">
                <a:latin typeface="Tunga" pitchFamily="34" charset="0"/>
                <a:cs typeface="Tunga" pitchFamily="34" charset="0"/>
              </a:rPr>
              <a:t>Command line arguments.</a:t>
            </a:r>
          </a:p>
          <a:p>
            <a:pPr lvl="2">
              <a:buNone/>
            </a:pPr>
            <a:r>
              <a:rPr lang="en-US" sz="1500" dirty="0" smtClean="0">
                <a:latin typeface="Tunga" pitchFamily="34" charset="0"/>
                <a:cs typeface="Tunga" pitchFamily="34" charset="0"/>
              </a:rPr>
              <a:t>..</a:t>
            </a:r>
          </a:p>
          <a:p>
            <a:pPr lvl="2"/>
            <a:r>
              <a:rPr lang="en-US" sz="1500" dirty="0" smtClean="0">
                <a:latin typeface="Tunga" pitchFamily="34" charset="0"/>
                <a:cs typeface="Tunga" pitchFamily="34" charset="0"/>
              </a:rPr>
              <a:t>Java System properties (</a:t>
            </a:r>
            <a:r>
              <a:rPr lang="en-US" sz="1500" dirty="0" err="1" smtClean="0">
                <a:latin typeface="Tunga" pitchFamily="34" charset="0"/>
                <a:cs typeface="Tunga" pitchFamily="34" charset="0"/>
              </a:rPr>
              <a:t>System.getProperties</a:t>
            </a:r>
            <a:r>
              <a:rPr lang="en-US" sz="1500" dirty="0" smtClean="0">
                <a:latin typeface="Tunga" pitchFamily="34" charset="0"/>
                <a:cs typeface="Tunga" pitchFamily="34" charset="0"/>
              </a:rPr>
              <a:t>()).</a:t>
            </a:r>
          </a:p>
          <a:p>
            <a:pPr lvl="2">
              <a:buNone/>
            </a:pPr>
            <a:r>
              <a:rPr lang="en-US" sz="1500" dirty="0" smtClean="0">
                <a:latin typeface="Tunga" pitchFamily="34" charset="0"/>
                <a:cs typeface="Tunga" pitchFamily="34" charset="0"/>
              </a:rPr>
              <a:t>..</a:t>
            </a:r>
          </a:p>
          <a:p>
            <a:pPr lvl="2"/>
            <a:r>
              <a:rPr lang="en-US" sz="1500" dirty="0" smtClean="0">
                <a:latin typeface="Tunga" pitchFamily="34" charset="0"/>
                <a:cs typeface="Tunga" pitchFamily="34" charset="0"/>
              </a:rPr>
              <a:t>A </a:t>
            </a:r>
            <a:r>
              <a:rPr lang="en-US" sz="1500" dirty="0" err="1" smtClean="0">
                <a:latin typeface="Tunga" pitchFamily="34" charset="0"/>
                <a:cs typeface="Tunga" pitchFamily="34" charset="0"/>
              </a:rPr>
              <a:t>RandomValuePropertySource</a:t>
            </a:r>
            <a:r>
              <a:rPr lang="en-US" sz="1500" dirty="0" smtClean="0">
                <a:latin typeface="Tunga" pitchFamily="34" charset="0"/>
                <a:cs typeface="Tunga" pitchFamily="34" charset="0"/>
              </a:rPr>
              <a:t> that only has properties in random.*.</a:t>
            </a:r>
          </a:p>
          <a:p>
            <a:pPr lvl="2">
              <a:buNone/>
            </a:pPr>
            <a:r>
              <a:rPr lang="en-US" sz="1500" dirty="0" smtClean="0">
                <a:latin typeface="Tunga" pitchFamily="34" charset="0"/>
                <a:cs typeface="Tunga" pitchFamily="34" charset="0"/>
              </a:rPr>
              <a:t>…</a:t>
            </a:r>
          </a:p>
          <a:p>
            <a:pPr lvl="2"/>
            <a:r>
              <a:rPr lang="en-US" sz="1500" dirty="0" smtClean="0">
                <a:latin typeface="Tunga" pitchFamily="34" charset="0"/>
                <a:cs typeface="Tunga" pitchFamily="34" charset="0"/>
              </a:rPr>
              <a:t>Profile-specific application properties outside of your packaged jar (application-{profile}.</a:t>
            </a:r>
            <a:r>
              <a:rPr lang="en-US" sz="1500" dirty="0" smtClean="0">
                <a:latin typeface="Tunga" pitchFamily="34" charset="0"/>
                <a:cs typeface="Tunga" pitchFamily="34" charset="0"/>
              </a:rPr>
              <a:t>properties)</a:t>
            </a:r>
            <a:r>
              <a:rPr lang="en-US" sz="1500" dirty="0" smtClean="0">
                <a:latin typeface="Tunga" pitchFamily="34" charset="0"/>
                <a:cs typeface="Tunga" pitchFamily="34" charset="0"/>
              </a:rPr>
              <a:t> and YAML variants)</a:t>
            </a:r>
          </a:p>
          <a:p>
            <a:endParaRPr lang="en-US" sz="1400" b="1" u="sng" dirty="0" smtClean="0">
              <a:latin typeface="Tunga" pitchFamily="34" charset="0"/>
              <a:cs typeface="Tunga" pitchFamily="34" charset="0"/>
            </a:endParaRPr>
          </a:p>
          <a:p>
            <a:endParaRPr lang="en-US" sz="1400" b="1" u="sng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1400" b="1" u="sng" dirty="0" smtClean="0">
                <a:latin typeface="Tunga" pitchFamily="34" charset="0"/>
                <a:cs typeface="Tunga" pitchFamily="34" charset="0"/>
              </a:rPr>
              <a:t>Note:-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To resolve 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${}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 in @Values, you must register a static </a:t>
            </a:r>
            <a:r>
              <a:rPr lang="en-US" sz="1400" dirty="0" err="1" smtClean="0">
                <a:latin typeface="Tunga" pitchFamily="34" charset="0"/>
                <a:cs typeface="Tunga" pitchFamily="34" charset="0"/>
              </a:rPr>
              <a:t>PropertySourcesPlaceholderConfigurer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 in either XML or annotation configuration file.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43744" y="1870075"/>
            <a:ext cx="7620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0800" y="1676400"/>
            <a:ext cx="3962400" cy="45720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endParaRPr lang="en-US" sz="31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2819400" y="1752600"/>
            <a:ext cx="3581400" cy="3886200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Tunga" pitchFamily="34" charset="0"/>
                <a:cs typeface="Tunga" pitchFamily="34" charset="0"/>
              </a:rPr>
              <a:t>Although there is nothing particularly special about Spring Boot (it is just another library that you can consume), there are a few recommendations that, when followed, </a:t>
            </a:r>
            <a:r>
              <a:rPr lang="en-US" sz="2200" b="1" dirty="0" smtClean="0">
                <a:solidFill>
                  <a:srgbClr val="FFC000"/>
                </a:solidFill>
                <a:latin typeface="Tunga" pitchFamily="34" charset="0"/>
                <a:cs typeface="Tunga" pitchFamily="34" charset="0"/>
              </a:rPr>
              <a:t>will make your development process more easier</a:t>
            </a:r>
            <a:r>
              <a:rPr lang="en-US" b="1" dirty="0" smtClean="0">
                <a:solidFill>
                  <a:srgbClr val="FFC000"/>
                </a:solidFill>
                <a:latin typeface="Tunga" pitchFamily="34" charset="0"/>
                <a:cs typeface="Tunga" pitchFamily="34" charset="0"/>
              </a:rPr>
              <a:t>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boot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5029200" y="1752600"/>
            <a:ext cx="3352800" cy="4191000"/>
          </a:xfrm>
          <a:prstGeom prst="foldedCorne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latin typeface="Tunga" pitchFamily="34" charset="0"/>
                <a:cs typeface="Tunga" pitchFamily="34" charset="0"/>
              </a:rPr>
              <a:t>Spring boot - 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It's basically a suite, pre-configured, set of frameworks/technologies to reduce boiler plate configuration providing you the shortest way to have a Spring web application </a:t>
            </a:r>
            <a:r>
              <a:rPr lang="en-US" dirty="0" smtClean="0">
                <a:solidFill>
                  <a:srgbClr val="FFC000"/>
                </a:solidFill>
                <a:latin typeface="Tunga" pitchFamily="34" charset="0"/>
                <a:cs typeface="Tunga" pitchFamily="34" charset="0"/>
              </a:rPr>
              <a:t>up and running with very few lines of code/configuration </a:t>
            </a:r>
            <a:r>
              <a:rPr lang="en-US" b="1" i="1" dirty="0" smtClean="0">
                <a:solidFill>
                  <a:srgbClr val="FFC000"/>
                </a:solidFill>
                <a:latin typeface="Tunga" pitchFamily="34" charset="0"/>
                <a:cs typeface="Tunga" pitchFamily="34" charset="0"/>
              </a:rPr>
              <a:t>out-of-the-box</a:t>
            </a:r>
            <a:r>
              <a:rPr lang="en-US" b="1" i="1" dirty="0" smtClean="0">
                <a:latin typeface="Tunga" pitchFamily="34" charset="0"/>
                <a:cs typeface="Tunga" pitchFamily="34" charset="0"/>
              </a:rPr>
              <a:t>.</a:t>
            </a:r>
            <a:endParaRPr lang="en-US" dirty="0">
              <a:latin typeface="Tunga" pitchFamily="34" charset="0"/>
              <a:cs typeface="Tunga" pitchFamily="34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660402" y="1752600"/>
            <a:ext cx="3352800" cy="4191000"/>
          </a:xfrm>
          <a:prstGeom prst="foldedCorne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atin typeface="Tunga" pitchFamily="34" charset="0"/>
                <a:cs typeface="Tunga" pitchFamily="34" charset="0"/>
              </a:rPr>
              <a:t>Spring boot - 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is an </a:t>
            </a:r>
            <a:r>
              <a:rPr lang="en-US" sz="2000" dirty="0" smtClean="0">
                <a:solidFill>
                  <a:srgbClr val="FFC000"/>
                </a:solidFill>
                <a:latin typeface="Tunga" pitchFamily="34" charset="0"/>
                <a:cs typeface="Tunga" pitchFamily="34" charset="0"/>
              </a:rPr>
              <a:t>opinionated library 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that allows to create executable spring applications with a convention over configuration approach.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spring boot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7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2000" dirty="0" smtClean="0">
                <a:latin typeface="Tunga" pitchFamily="34" charset="0"/>
                <a:cs typeface="Tunga" pitchFamily="34" charset="0"/>
              </a:rPr>
              <a:t>The magic behind this framework lies in the </a:t>
            </a:r>
            <a:r>
              <a:rPr lang="en-US" sz="2000" b="1" dirty="0" smtClean="0">
                <a:latin typeface="Tunga" pitchFamily="34" charset="0"/>
                <a:cs typeface="Tunga" pitchFamily="34" charset="0"/>
              </a:rPr>
              <a:t>@</a:t>
            </a:r>
            <a:r>
              <a:rPr lang="en-US" sz="2000" b="1" dirty="0" err="1" smtClean="0">
                <a:latin typeface="Tunga" pitchFamily="34" charset="0"/>
                <a:cs typeface="Tunga" pitchFamily="34" charset="0"/>
              </a:rPr>
              <a:t>EnableAutoConfiguration</a:t>
            </a:r>
            <a:r>
              <a:rPr lang="en-US" sz="2000" b="1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annotation, which will automatically load all the beans the application requires depending on </a:t>
            </a:r>
            <a:r>
              <a:rPr lang="en-US" sz="2000" b="1" dirty="0" smtClean="0">
                <a:latin typeface="Tunga" pitchFamily="34" charset="0"/>
                <a:cs typeface="Tunga" pitchFamily="34" charset="0"/>
              </a:rPr>
              <a:t>what Spring Boot finds in the </a:t>
            </a:r>
            <a:r>
              <a:rPr lang="en-US" sz="2000" b="1" dirty="0" err="1" smtClean="0">
                <a:latin typeface="Tunga" pitchFamily="34" charset="0"/>
                <a:cs typeface="Tunga" pitchFamily="34" charset="0"/>
              </a:rPr>
              <a:t>classpath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.</a:t>
            </a:r>
          </a:p>
          <a:p>
            <a:endParaRPr lang="en-US" sz="20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2000" b="1" dirty="0" smtClean="0">
                <a:latin typeface="Tunga" pitchFamily="34" charset="0"/>
                <a:cs typeface="Tunga" pitchFamily="34" charset="0"/>
              </a:rPr>
              <a:t>Spring Boot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 will configure the default </a:t>
            </a:r>
            <a:r>
              <a:rPr lang="en-US" sz="2000" b="1" dirty="0" smtClean="0">
                <a:latin typeface="Tunga" pitchFamily="34" charset="0"/>
                <a:cs typeface="Tunga" pitchFamily="34" charset="0"/>
              </a:rPr>
              <a:t>Hibernate as the JPA provider 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for us.</a:t>
            </a:r>
          </a:p>
          <a:p>
            <a:endParaRPr lang="en-US" sz="20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2000" b="1" dirty="0" smtClean="0">
                <a:latin typeface="Tunga" pitchFamily="34" charset="0"/>
                <a:cs typeface="Tunga" pitchFamily="34" charset="0"/>
              </a:rPr>
              <a:t>Spring Boot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 configures </a:t>
            </a:r>
            <a:r>
              <a:rPr lang="en-US" sz="2000" b="1" dirty="0" err="1" smtClean="0">
                <a:latin typeface="Tunga" pitchFamily="34" charset="0"/>
                <a:cs typeface="Tunga" pitchFamily="34" charset="0"/>
              </a:rPr>
              <a:t>Thymeleaf</a:t>
            </a:r>
            <a:r>
              <a:rPr lang="en-US" sz="2000" b="1" dirty="0" smtClean="0">
                <a:latin typeface="Tunga" pitchFamily="34" charset="0"/>
                <a:cs typeface="Tunga" pitchFamily="34" charset="0"/>
              </a:rPr>
              <a:t> template 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system as the default view resolver for our Spring application.</a:t>
            </a:r>
          </a:p>
          <a:p>
            <a:endParaRPr lang="en-US" sz="20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2000" b="1" dirty="0" smtClean="0">
                <a:latin typeface="Tunga" pitchFamily="34" charset="0"/>
                <a:cs typeface="Tunga" pitchFamily="34" charset="0"/>
              </a:rPr>
              <a:t>Spring Boot 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fires up an embedded container </a:t>
            </a:r>
            <a:r>
              <a:rPr lang="en-US" sz="2000" b="1" dirty="0" smtClean="0">
                <a:latin typeface="Tunga" pitchFamily="34" charset="0"/>
                <a:cs typeface="Tunga" pitchFamily="34" charset="0"/>
              </a:rPr>
              <a:t>Tomcat</a:t>
            </a:r>
            <a:r>
              <a:rPr lang="en-US" sz="2000" dirty="0" smtClean="0">
                <a:latin typeface="Tunga" pitchFamily="34" charset="0"/>
                <a:cs typeface="Tunga" pitchFamily="34" charset="0"/>
              </a:rPr>
              <a:t> by default</a:t>
            </a:r>
            <a:endParaRPr lang="en-US" sz="2000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create a spring-boot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33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3300" dirty="0" smtClean="0">
                <a:latin typeface="Tunga" pitchFamily="34" charset="0"/>
                <a:cs typeface="Tunga" pitchFamily="34" charset="0"/>
              </a:rPr>
              <a:t>Simply annotate your main class using the </a:t>
            </a:r>
            <a:r>
              <a:rPr lang="en-US" sz="3300" b="1" dirty="0" smtClean="0">
                <a:latin typeface="Tunga" pitchFamily="34" charset="0"/>
                <a:cs typeface="Tunga" pitchFamily="34" charset="0"/>
              </a:rPr>
              <a:t>@</a:t>
            </a:r>
            <a:r>
              <a:rPr lang="en-US" sz="3300" b="1" dirty="0" err="1" smtClean="0">
                <a:latin typeface="Tunga" pitchFamily="34" charset="0"/>
                <a:cs typeface="Tunga" pitchFamily="34" charset="0"/>
              </a:rPr>
              <a:t>SpringBootApplication</a:t>
            </a:r>
            <a:r>
              <a:rPr lang="en-US" sz="3300" b="1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3300" dirty="0" smtClean="0">
                <a:latin typeface="Tunga" pitchFamily="34" charset="0"/>
                <a:cs typeface="Tunga" pitchFamily="34" charset="0"/>
              </a:rPr>
              <a:t>annotation.</a:t>
            </a:r>
          </a:p>
          <a:p>
            <a:endParaRPr lang="en-US" sz="3100" dirty="0" smtClean="0">
              <a:latin typeface="Tunga" pitchFamily="34" charset="0"/>
              <a:cs typeface="Tunga" pitchFamily="34" charset="0"/>
            </a:endParaRPr>
          </a:p>
          <a:p>
            <a:pPr lvl="3" fontAlgn="t">
              <a:buNone/>
            </a:pPr>
            <a:endParaRPr lang="en-US" sz="2600" i="1" dirty="0" smtClean="0">
              <a:latin typeface="Tunga" pitchFamily="34" charset="0"/>
              <a:cs typeface="Tunga" pitchFamily="34" charset="0"/>
            </a:endParaRPr>
          </a:p>
          <a:p>
            <a:endParaRPr lang="en-US" sz="3100" dirty="0" smtClean="0">
              <a:latin typeface="Tunga" pitchFamily="34" charset="0"/>
              <a:cs typeface="Tunga" pitchFamily="34" charset="0"/>
            </a:endParaRPr>
          </a:p>
          <a:p>
            <a:endParaRPr lang="en-US" sz="3100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endParaRPr lang="en-US" sz="3100" dirty="0" smtClean="0">
              <a:latin typeface="Tunga" pitchFamily="34" charset="0"/>
              <a:cs typeface="Tunga" pitchFamily="34" charset="0"/>
            </a:endParaRPr>
          </a:p>
          <a:p>
            <a:endParaRPr lang="en-US" sz="3100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endParaRPr lang="en-US" sz="3100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r>
              <a:rPr lang="en-US" sz="33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The </a:t>
            </a:r>
            <a:r>
              <a:rPr lang="en-US" sz="33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SpringApplication</a:t>
            </a:r>
            <a:r>
              <a:rPr lang="en-US" sz="33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class provides a convenient way to bootstrap a Spring application that will be started from a main() method. In many situations you can just delegate to the static </a:t>
            </a:r>
            <a:r>
              <a:rPr lang="en-US" sz="33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SpringApplication.run</a:t>
            </a:r>
            <a:r>
              <a:rPr lang="en-US" sz="33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() method:</a:t>
            </a:r>
            <a:endParaRPr lang="en-US" sz="3300" dirty="0" smtClean="0">
              <a:latin typeface="Tunga" pitchFamily="34" charset="0"/>
              <a:cs typeface="Tunga" pitchFamily="34" charset="0"/>
            </a:endParaRPr>
          </a:p>
          <a:p>
            <a:pPr lvl="3">
              <a:buNone/>
            </a:pPr>
            <a:endParaRPr lang="en-US" sz="2600" dirty="0" smtClean="0">
              <a:latin typeface="Tunga" pitchFamily="34" charset="0"/>
              <a:cs typeface="Tunga" pitchFamily="34" charset="0"/>
            </a:endParaRPr>
          </a:p>
          <a:p>
            <a:pPr lvl="3">
              <a:buNone/>
            </a:pPr>
            <a:r>
              <a:rPr lang="en-US" sz="29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@</a:t>
            </a:r>
            <a:r>
              <a:rPr lang="en-US" sz="29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SpringBootApplication</a:t>
            </a:r>
            <a:endParaRPr lang="en-US" sz="2900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pPr lvl="3">
              <a:buNone/>
            </a:pPr>
            <a:r>
              <a:rPr lang="en-US" sz="29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public class App {</a:t>
            </a:r>
          </a:p>
          <a:p>
            <a:pPr lvl="4">
              <a:buNone/>
            </a:pPr>
            <a:r>
              <a:rPr lang="en-US" sz="2900" dirty="0" smtClean="0">
                <a:latin typeface="Tunga" pitchFamily="34" charset="0"/>
                <a:cs typeface="Tunga" pitchFamily="34" charset="0"/>
              </a:rPr>
              <a:t>public static void main(String[] </a:t>
            </a:r>
            <a:r>
              <a:rPr lang="en-US" sz="2900" dirty="0" err="1" smtClean="0">
                <a:latin typeface="Tunga" pitchFamily="34" charset="0"/>
                <a:cs typeface="Tunga" pitchFamily="34" charset="0"/>
              </a:rPr>
              <a:t>args</a:t>
            </a:r>
            <a:r>
              <a:rPr lang="en-US" sz="2900" dirty="0" smtClean="0">
                <a:latin typeface="Tunga" pitchFamily="34" charset="0"/>
                <a:cs typeface="Tunga" pitchFamily="34" charset="0"/>
              </a:rPr>
              <a:t>) {</a:t>
            </a:r>
          </a:p>
          <a:p>
            <a:pPr lvl="5">
              <a:buNone/>
            </a:pPr>
            <a:r>
              <a:rPr lang="en-US" sz="2900" dirty="0" smtClean="0">
                <a:latin typeface="Tunga" pitchFamily="34" charset="0"/>
                <a:cs typeface="Tunga" pitchFamily="34" charset="0"/>
              </a:rPr>
              <a:t>	</a:t>
            </a:r>
            <a:r>
              <a:rPr lang="en-US" sz="2900" dirty="0" err="1" smtClean="0">
                <a:latin typeface="Tunga" pitchFamily="34" charset="0"/>
                <a:cs typeface="Tunga" pitchFamily="34" charset="0"/>
              </a:rPr>
              <a:t>SpringApplication.run</a:t>
            </a:r>
            <a:r>
              <a:rPr lang="en-US" sz="2900" dirty="0" smtClean="0">
                <a:latin typeface="Tunga" pitchFamily="34" charset="0"/>
                <a:cs typeface="Tunga" pitchFamily="34" charset="0"/>
              </a:rPr>
              <a:t>(</a:t>
            </a:r>
            <a:r>
              <a:rPr lang="en-US" sz="2900" dirty="0" err="1" smtClean="0">
                <a:latin typeface="Tunga" pitchFamily="34" charset="0"/>
                <a:cs typeface="Tunga" pitchFamily="34" charset="0"/>
              </a:rPr>
              <a:t>App.class</a:t>
            </a:r>
            <a:r>
              <a:rPr lang="en-US" sz="2900" dirty="0" smtClean="0">
                <a:latin typeface="Tunga" pitchFamily="34" charset="0"/>
                <a:cs typeface="Tunga" pitchFamily="34" charset="0"/>
              </a:rPr>
              <a:t>, </a:t>
            </a:r>
            <a:r>
              <a:rPr lang="en-US" sz="2900" dirty="0" err="1" smtClean="0">
                <a:latin typeface="Tunga" pitchFamily="34" charset="0"/>
                <a:cs typeface="Tunga" pitchFamily="34" charset="0"/>
              </a:rPr>
              <a:t>args</a:t>
            </a:r>
            <a:r>
              <a:rPr lang="en-US" sz="2900" dirty="0" smtClean="0">
                <a:latin typeface="Tunga" pitchFamily="34" charset="0"/>
                <a:cs typeface="Tunga" pitchFamily="34" charset="0"/>
              </a:rPr>
              <a:t>);</a:t>
            </a:r>
          </a:p>
          <a:p>
            <a:pPr lvl="4">
              <a:buNone/>
            </a:pPr>
            <a:r>
              <a:rPr lang="en-US" sz="2900" dirty="0" smtClean="0">
                <a:latin typeface="Tunga" pitchFamily="34" charset="0"/>
                <a:cs typeface="Tunga" pitchFamily="34" charset="0"/>
              </a:rPr>
              <a:t>}</a:t>
            </a:r>
          </a:p>
          <a:p>
            <a:pPr lvl="3">
              <a:buNone/>
            </a:pPr>
            <a:r>
              <a:rPr lang="en-US" sz="29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}</a:t>
            </a:r>
          </a:p>
          <a:p>
            <a:endParaRPr lang="en-US" sz="2800" dirty="0" smtClean="0">
              <a:latin typeface="Tunga" pitchFamily="34" charset="0"/>
              <a:cs typeface="Tunga" pitchFamily="34" charset="0"/>
            </a:endParaRPr>
          </a:p>
          <a:p>
            <a:endParaRPr lang="en-US" dirty="0">
              <a:latin typeface="Tunga" pitchFamily="34" charset="0"/>
              <a:cs typeface="Tunga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495800" y="2209800"/>
            <a:ext cx="304800" cy="762000"/>
          </a:xfrm>
          <a:prstGeom prst="rightBrace">
            <a:avLst>
              <a:gd name="adj1" fmla="val 8333"/>
              <a:gd name="adj2" fmla="val 855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1371600" y="2209800"/>
            <a:ext cx="6096000" cy="1371600"/>
          </a:xfrm>
          <a:prstGeom prst="foldedCorne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unga" pitchFamily="34" charset="0"/>
                <a:cs typeface="Tunga" pitchFamily="34" charset="0"/>
              </a:rPr>
              <a:t>@Configuration</a:t>
            </a:r>
          </a:p>
          <a:p>
            <a:r>
              <a:rPr lang="en-US" sz="1600" dirty="0" smtClean="0">
                <a:latin typeface="Tunga" pitchFamily="34" charset="0"/>
                <a:cs typeface="Tunga" pitchFamily="34" charset="0"/>
              </a:rPr>
              <a:t>@</a:t>
            </a:r>
            <a:r>
              <a:rPr lang="en-US" sz="1600" dirty="0" err="1" smtClean="0">
                <a:latin typeface="Tunga" pitchFamily="34" charset="0"/>
                <a:cs typeface="Tunga" pitchFamily="34" charset="0"/>
              </a:rPr>
              <a:t>ComponentScan</a:t>
            </a:r>
            <a:r>
              <a:rPr lang="en-US" sz="1600" dirty="0" smtClean="0">
                <a:latin typeface="Tunga" pitchFamily="34" charset="0"/>
                <a:cs typeface="Tunga" pitchFamily="34" charset="0"/>
              </a:rPr>
              <a:t>                                @</a:t>
            </a:r>
            <a:r>
              <a:rPr lang="en-US" sz="1600" dirty="0" err="1" smtClean="0">
                <a:latin typeface="Tunga" pitchFamily="34" charset="0"/>
                <a:cs typeface="Tunga" pitchFamily="34" charset="0"/>
              </a:rPr>
              <a:t>SpringBootApplication</a:t>
            </a:r>
            <a:endParaRPr lang="en-US" sz="16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1600" dirty="0" smtClean="0">
                <a:latin typeface="Tunga" pitchFamily="34" charset="0"/>
                <a:cs typeface="Tunga" pitchFamily="34" charset="0"/>
              </a:rPr>
              <a:t>@</a:t>
            </a:r>
            <a:r>
              <a:rPr lang="en-US" sz="1600" dirty="0" err="1" smtClean="0">
                <a:latin typeface="Tunga" pitchFamily="34" charset="0"/>
                <a:cs typeface="Tunga" pitchFamily="34" charset="0"/>
              </a:rPr>
              <a:t>EnableAutoConfiguration</a:t>
            </a:r>
            <a:endParaRPr lang="en-US" sz="1600" dirty="0">
              <a:latin typeface="Tunga" pitchFamily="34" charset="0"/>
              <a:cs typeface="Tunga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038600" y="2286000"/>
            <a:ext cx="381000" cy="10668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your app with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unga" pitchFamily="34" charset="0"/>
              <a:cs typeface="Tung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Tunga" pitchFamily="34" charset="0"/>
                <a:cs typeface="Tunga" pitchFamily="34" charset="0"/>
              </a:rPr>
              <a:t>Using </a:t>
            </a:r>
            <a:r>
              <a:rPr lang="en-US" sz="2400" dirty="0" smtClean="0">
                <a:latin typeface="Tunga" pitchFamily="34" charset="0"/>
                <a:cs typeface="Tunga" pitchFamily="34" charset="0"/>
              </a:rPr>
              <a:t>the Maven </a:t>
            </a:r>
            <a:r>
              <a:rPr lang="en-US" sz="2400" dirty="0" err="1" smtClean="0">
                <a:latin typeface="Tunga" pitchFamily="34" charset="0"/>
                <a:cs typeface="Tunga" pitchFamily="34" charset="0"/>
              </a:rPr>
              <a:t>plugin</a:t>
            </a:r>
            <a:endParaRPr lang="en-US" sz="24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1800" dirty="0" smtClean="0">
                <a:latin typeface="Tunga" pitchFamily="34" charset="0"/>
                <a:cs typeface="Tunga" pitchFamily="34" charset="0"/>
              </a:rPr>
              <a:t>The Spring Boot Maven 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plugin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 includes a run goal which can be used to quickly compile and run your application. Applications run in an exploded form just like in your IDE.</a:t>
            </a:r>
          </a:p>
          <a:p>
            <a:pPr lvl="2"/>
            <a:r>
              <a:rPr lang="en-US" sz="1800" dirty="0" smtClean="0">
                <a:latin typeface="Tunga" pitchFamily="34" charset="0"/>
                <a:cs typeface="Tunga" pitchFamily="34" charset="0"/>
              </a:rPr>
              <a:t>$ 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mvn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 spring-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boot:run</a:t>
            </a:r>
            <a:endParaRPr lang="en-US" sz="1800" dirty="0" smtClean="0">
              <a:latin typeface="Tunga" pitchFamily="34" charset="0"/>
              <a:cs typeface="Tunga" pitchFamily="34" charset="0"/>
            </a:endParaRPr>
          </a:p>
          <a:p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Tunga" pitchFamily="34" charset="0"/>
                <a:cs typeface="Tunga" pitchFamily="34" charset="0"/>
              </a:rPr>
              <a:t>Using the </a:t>
            </a:r>
            <a:r>
              <a:rPr lang="en-US" sz="2400" dirty="0" err="1" smtClean="0">
                <a:latin typeface="Tunga" pitchFamily="34" charset="0"/>
                <a:cs typeface="Tunga" pitchFamily="34" charset="0"/>
              </a:rPr>
              <a:t>Gradle</a:t>
            </a:r>
            <a:r>
              <a:rPr lang="en-US" sz="2400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2400" dirty="0" err="1" smtClean="0">
                <a:latin typeface="Tunga" pitchFamily="34" charset="0"/>
                <a:cs typeface="Tunga" pitchFamily="34" charset="0"/>
              </a:rPr>
              <a:t>plugin</a:t>
            </a:r>
            <a:endParaRPr lang="en-US" sz="24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1800" dirty="0" smtClean="0">
                <a:latin typeface="Tunga" pitchFamily="34" charset="0"/>
                <a:cs typeface="Tunga" pitchFamily="34" charset="0"/>
              </a:rPr>
              <a:t>The Spring Boot 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Gradle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plugin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 also includes a 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bootRun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 task which can be used to run your application in an exploded form. The 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bootRun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 task is added whenever you import the spring-boot-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gradle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-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plugin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 in your 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build.gradle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 file</a:t>
            </a:r>
          </a:p>
          <a:p>
            <a:pPr lvl="2"/>
            <a:r>
              <a:rPr lang="en-US" sz="1800" dirty="0" smtClean="0">
                <a:latin typeface="Tunga" pitchFamily="34" charset="0"/>
                <a:cs typeface="Tunga" pitchFamily="34" charset="0"/>
              </a:rPr>
              <a:t>$ 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gradle</a:t>
            </a:r>
            <a:r>
              <a:rPr lang="en-US" sz="1800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1800" dirty="0" err="1" smtClean="0">
                <a:latin typeface="Tunga" pitchFamily="34" charset="0"/>
                <a:cs typeface="Tunga" pitchFamily="34" charset="0"/>
              </a:rPr>
              <a:t>bootRun</a:t>
            </a:r>
            <a:endParaRPr lang="en-US" sz="1800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-Developer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unga" pitchFamily="34" charset="0"/>
                <a:cs typeface="Tunga" pitchFamily="34" charset="0"/>
              </a:rPr>
              <a:t>Reload technologies by using </a:t>
            </a:r>
            <a:r>
              <a:rPr lang="en-US" sz="2400" dirty="0" err="1" smtClean="0">
                <a:latin typeface="Tunga" pitchFamily="34" charset="0"/>
                <a:cs typeface="Tunga" pitchFamily="34" charset="0"/>
              </a:rPr>
              <a:t>JRebel</a:t>
            </a:r>
            <a:r>
              <a:rPr lang="en-US" sz="2400" dirty="0" smtClean="0">
                <a:latin typeface="Tunga" pitchFamily="34" charset="0"/>
                <a:cs typeface="Tunga" pitchFamily="34" charset="0"/>
              </a:rPr>
              <a:t> for </a:t>
            </a:r>
            <a:r>
              <a:rPr lang="en-US" sz="2400" dirty="0" err="1" smtClean="0">
                <a:latin typeface="Tunga" pitchFamily="34" charset="0"/>
                <a:cs typeface="Tunga" pitchFamily="34" charset="0"/>
              </a:rPr>
              <a:t>ZeroTurnaround</a:t>
            </a:r>
            <a:endParaRPr lang="en-US" sz="2400" dirty="0" smtClean="0">
              <a:latin typeface="Tunga" pitchFamily="34" charset="0"/>
              <a:cs typeface="Tunga" pitchFamily="34" charset="0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These work by  rewriting classes as they are loaded to make them more amenable to reloading.</a:t>
            </a:r>
            <a:endParaRPr lang="en-US" sz="2100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endParaRPr lang="en-US" dirty="0" smtClean="0">
              <a:latin typeface="Tunga" pitchFamily="34" charset="0"/>
              <a:cs typeface="Tunga" pitchFamily="34" charset="0"/>
            </a:endParaRPr>
          </a:p>
          <a:p>
            <a:r>
              <a:rPr lang="en-US" dirty="0" smtClean="0">
                <a:latin typeface="Tunga" pitchFamily="34" charset="0"/>
                <a:cs typeface="Tunga" pitchFamily="34" charset="0"/>
              </a:rPr>
              <a:t>Excluding resources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Certain resources don’t necessarily need to trigger a restart when they are changed. For example, </a:t>
            </a:r>
            <a:r>
              <a:rPr lang="en-US" sz="19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Thymeleaf</a:t>
            </a:r>
            <a:r>
              <a:rPr lang="en-US" sz="19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 templates can just be edited in-place. 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By default changing resources in /META-INF/maven, /META-INF/resources ,/resources ,/static ,/public or /templates </a:t>
            </a:r>
          </a:p>
          <a:p>
            <a:pPr lvl="1">
              <a:buNone/>
            </a:pPr>
            <a:r>
              <a:rPr lang="en-US" sz="19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	will not trigger a restart but will trigger a live reload.</a:t>
            </a:r>
          </a:p>
          <a:p>
            <a:pPr lvl="1"/>
            <a:r>
              <a:rPr lang="en-US" sz="19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For example, to exclude only /static and /public you would set the following:</a:t>
            </a:r>
          </a:p>
          <a:p>
            <a:pPr lvl="2"/>
            <a:r>
              <a:rPr lang="en-US" dirty="0" err="1" smtClean="0">
                <a:latin typeface="Tunga" pitchFamily="34" charset="0"/>
                <a:cs typeface="Tunga" pitchFamily="34" charset="0"/>
              </a:rPr>
              <a:t>spring.devtools.restart.exclude</a:t>
            </a:r>
            <a:r>
              <a:rPr lang="en-US" dirty="0" smtClean="0">
                <a:latin typeface="Tunga" pitchFamily="34" charset="0"/>
                <a:cs typeface="Tunga" pitchFamily="34" charset="0"/>
              </a:rPr>
              <a:t>=static/**,public/**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Boot -Developer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sz="1700" dirty="0" smtClean="0">
                <a:latin typeface="Tunga" pitchFamily="34" charset="0"/>
                <a:cs typeface="Tunga" pitchFamily="34" charset="0"/>
              </a:rPr>
              <a:t>Spring Boot includes an additional set of tools that can make the application development experience a little more pleasant. The spring-boot-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devtools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 module can be included in any project to provide additional development-time features.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dependencies :</a:t>
            </a:r>
          </a:p>
          <a:p>
            <a:pPr lvl="2"/>
            <a:r>
              <a:rPr lang="en-US" sz="1400" dirty="0" smtClean="0">
                <a:latin typeface="Tunga" pitchFamily="34" charset="0"/>
                <a:cs typeface="Tunga" pitchFamily="34" charset="0"/>
              </a:rPr>
              <a:t>"</a:t>
            </a:r>
            <a:r>
              <a:rPr lang="en-US" sz="1400" dirty="0" err="1" smtClean="0">
                <a:latin typeface="Tunga" pitchFamily="34" charset="0"/>
                <a:cs typeface="Tunga" pitchFamily="34" charset="0"/>
              </a:rPr>
              <a:t>org.springframework.boot:spring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-boot-</a:t>
            </a:r>
            <a:r>
              <a:rPr lang="en-US" sz="1400" dirty="0" err="1" smtClean="0">
                <a:latin typeface="Tunga" pitchFamily="34" charset="0"/>
                <a:cs typeface="Tunga" pitchFamily="34" charset="0"/>
              </a:rPr>
              <a:t>devtools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“</a:t>
            </a:r>
          </a:p>
          <a:p>
            <a:pPr lvl="2"/>
            <a:endParaRPr lang="en-US" sz="14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1400" b="1" dirty="0" smtClean="0">
                <a:latin typeface="Tunga" pitchFamily="34" charset="0"/>
                <a:cs typeface="Tunga" pitchFamily="34" charset="0"/>
              </a:rPr>
              <a:t>Note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1400" b="1" dirty="0" smtClean="0">
                <a:latin typeface="Tunga" pitchFamily="34" charset="0"/>
                <a:cs typeface="Tunga" pitchFamily="34" charset="0"/>
              </a:rPr>
              <a:t>- 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If 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you don’t want </a:t>
            </a:r>
            <a:r>
              <a:rPr lang="en-US" sz="1400" dirty="0" err="1" smtClean="0">
                <a:latin typeface="Tunga" pitchFamily="34" charset="0"/>
                <a:cs typeface="Tunga" pitchFamily="34" charset="0"/>
              </a:rPr>
              <a:t>devtools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 to be included in a production build, you can use the </a:t>
            </a:r>
            <a:r>
              <a:rPr lang="en-US" sz="1400" b="1" dirty="0" err="1" smtClean="0">
                <a:latin typeface="Tunga" pitchFamily="34" charset="0"/>
                <a:cs typeface="Tunga" pitchFamily="34" charset="0"/>
              </a:rPr>
              <a:t>excludeDevtools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 build property to completely remove the JAR. 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This 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property is supported with both the Maven and </a:t>
            </a:r>
            <a:r>
              <a:rPr lang="en-US" sz="1400" dirty="0" err="1" smtClean="0">
                <a:latin typeface="Tunga" pitchFamily="34" charset="0"/>
                <a:cs typeface="Tunga" pitchFamily="34" charset="0"/>
              </a:rPr>
              <a:t>Gradle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 </a:t>
            </a:r>
            <a:r>
              <a:rPr lang="en-US" sz="1400" dirty="0" err="1" smtClean="0">
                <a:latin typeface="Tunga" pitchFamily="34" charset="0"/>
                <a:cs typeface="Tunga" pitchFamily="34" charset="0"/>
              </a:rPr>
              <a:t>plugins</a:t>
            </a:r>
            <a:r>
              <a:rPr lang="en-US" sz="1400" dirty="0" smtClean="0">
                <a:latin typeface="Tunga" pitchFamily="34" charset="0"/>
                <a:cs typeface="Tunga" pitchFamily="34" charset="0"/>
              </a:rPr>
              <a:t>.</a:t>
            </a:r>
            <a:endParaRPr lang="en-US" sz="1400" dirty="0" smtClean="0">
              <a:latin typeface="Tunga" pitchFamily="34" charset="0"/>
              <a:cs typeface="Tunga" pitchFamily="34" charset="0"/>
            </a:endParaRPr>
          </a:p>
          <a:p>
            <a:r>
              <a:rPr lang="en-US" sz="2200" dirty="0" smtClean="0">
                <a:latin typeface="Tunga" pitchFamily="34" charset="0"/>
                <a:cs typeface="Tunga" pitchFamily="34" charset="0"/>
              </a:rPr>
              <a:t>Automatic restart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Applications that use spring-boot-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devtools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 will automatically restart whenever files on the 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classpath</a:t>
            </a:r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 change. This can be a useful feature when working in an IDE as it gives a very fast feedback loop for code changes.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Spring boot has 2 </a:t>
            </a:r>
            <a:r>
              <a:rPr lang="en-US" sz="1700" dirty="0" err="1" smtClean="0">
                <a:solidFill>
                  <a:schemeClr val="tx1"/>
                </a:solidFill>
                <a:latin typeface="Tunga" pitchFamily="34" charset="0"/>
                <a:cs typeface="Tunga" pitchFamily="34" charset="0"/>
              </a:rPr>
              <a:t>classloaders</a:t>
            </a:r>
            <a:endParaRPr lang="en-US" sz="1700" dirty="0" smtClean="0">
              <a:solidFill>
                <a:schemeClr val="tx1"/>
              </a:solidFill>
              <a:latin typeface="Tunga" pitchFamily="34" charset="0"/>
              <a:cs typeface="Tunga" pitchFamily="34" charset="0"/>
            </a:endParaRPr>
          </a:p>
          <a:p>
            <a:pPr lvl="2"/>
            <a:r>
              <a:rPr lang="en-US" sz="1700" dirty="0" smtClean="0">
                <a:latin typeface="Tunga" pitchFamily="34" charset="0"/>
                <a:cs typeface="Tunga" pitchFamily="34" charset="0"/>
              </a:rPr>
              <a:t>Base 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classloader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(3 party jars -&gt; which is don’t change)</a:t>
            </a:r>
          </a:p>
          <a:p>
            <a:pPr lvl="2"/>
            <a:r>
              <a:rPr lang="en-US" sz="1700" dirty="0" smtClean="0">
                <a:latin typeface="Tunga" pitchFamily="34" charset="0"/>
                <a:cs typeface="Tunga" pitchFamily="34" charset="0"/>
              </a:rPr>
              <a:t>Restart </a:t>
            </a:r>
            <a:r>
              <a:rPr lang="en-US" sz="1700" dirty="0" err="1" smtClean="0">
                <a:latin typeface="Tunga" pitchFamily="34" charset="0"/>
                <a:cs typeface="Tunga" pitchFamily="34" charset="0"/>
              </a:rPr>
              <a:t>classloader</a:t>
            </a:r>
            <a:r>
              <a:rPr lang="en-US" sz="1700" dirty="0" smtClean="0">
                <a:latin typeface="Tunga" pitchFamily="34" charset="0"/>
                <a:cs typeface="Tunga" pitchFamily="34" charset="0"/>
              </a:rPr>
              <a:t>( class that are under development.)</a:t>
            </a:r>
          </a:p>
          <a:p>
            <a:pPr lvl="2"/>
            <a:r>
              <a:rPr lang="en-US" sz="1700" dirty="0" smtClean="0">
                <a:latin typeface="Tunga" pitchFamily="34" charset="0"/>
                <a:cs typeface="Tunga" pitchFamily="34" charset="0"/>
              </a:rPr>
              <a:t>So, this means less time to restart the app.</a:t>
            </a:r>
          </a:p>
          <a:p>
            <a:pPr>
              <a:buNone/>
            </a:pPr>
            <a:endParaRPr lang="en-US" sz="2200" dirty="0">
              <a:latin typeface="Tunga" pitchFamily="34" charset="0"/>
              <a:cs typeface="Tung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2337</TotalTime>
  <Words>399</Words>
  <Application>Microsoft Office PowerPoint</Application>
  <PresentationFormat>On-screen Show (4:3)</PresentationFormat>
  <Paragraphs>176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Spring-Boot</vt:lpstr>
      <vt:lpstr>Spring Boot</vt:lpstr>
      <vt:lpstr>Why Spring Boot?</vt:lpstr>
      <vt:lpstr>What is Spring boot</vt:lpstr>
      <vt:lpstr>What spring boot do?</vt:lpstr>
      <vt:lpstr>How to create a spring-boot app</vt:lpstr>
      <vt:lpstr>Running your app with Spring boot</vt:lpstr>
      <vt:lpstr>Spring Boot -Developer tools</vt:lpstr>
      <vt:lpstr>Spring Boot -Developer tools</vt:lpstr>
      <vt:lpstr>Using Spring Boot -Developer tools</vt:lpstr>
      <vt:lpstr>Spring Boot -Developer tools</vt:lpstr>
      <vt:lpstr>Spring Boot features</vt:lpstr>
      <vt:lpstr>Spring Boot features</vt:lpstr>
      <vt:lpstr>Spring Boot features</vt:lpstr>
      <vt:lpstr>Spring Boot features</vt:lpstr>
      <vt:lpstr>Spring Boot features</vt:lpstr>
      <vt:lpstr>Spring boot - Auto-configuration </vt:lpstr>
      <vt:lpstr>Externalized Configuration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Spring-Boot</dc:title>
  <dc:creator>Yh, Mageshbalaji</dc:creator>
  <cp:lastModifiedBy>mageyh</cp:lastModifiedBy>
  <cp:revision>298</cp:revision>
  <dcterms:created xsi:type="dcterms:W3CDTF">2006-08-16T00:00:00Z</dcterms:created>
  <dcterms:modified xsi:type="dcterms:W3CDTF">2017-03-13T06:14:49Z</dcterms:modified>
</cp:coreProperties>
</file>