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82" r:id="rId3"/>
    <p:sldId id="257" r:id="rId4"/>
    <p:sldId id="278" r:id="rId5"/>
    <p:sldId id="266" r:id="rId6"/>
    <p:sldId id="264" r:id="rId7"/>
    <p:sldId id="281" r:id="rId8"/>
    <p:sldId id="275" r:id="rId9"/>
    <p:sldId id="259" r:id="rId10"/>
    <p:sldId id="276" r:id="rId11"/>
    <p:sldId id="258" r:id="rId12"/>
    <p:sldId id="277" r:id="rId13"/>
    <p:sldId id="265" r:id="rId14"/>
    <p:sldId id="261" r:id="rId15"/>
    <p:sldId id="279" r:id="rId16"/>
    <p:sldId id="280"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2112" autoAdjust="0"/>
  </p:normalViewPr>
  <p:slideViewPr>
    <p:cSldViewPr>
      <p:cViewPr>
        <p:scale>
          <a:sx n="80" d="100"/>
          <a:sy n="80" d="100"/>
        </p:scale>
        <p:origin x="-1526"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30FE47-909D-4EE3-8455-3E7194906C38}" type="datetimeFigureOut">
              <a:rPr lang="en-US" smtClean="0"/>
              <a:pPr/>
              <a:t>2/21/2017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DF2E9D-3B94-4DAA-A312-7D4CAA4F50D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dirty="0"/>
          </a:p>
        </p:txBody>
      </p:sp>
      <p:sp>
        <p:nvSpPr>
          <p:cNvPr id="4" name="Slide Number Placeholder 3"/>
          <p:cNvSpPr>
            <a:spLocks noGrp="1"/>
          </p:cNvSpPr>
          <p:nvPr>
            <p:ph type="sldNum" sz="quarter" idx="10"/>
          </p:nvPr>
        </p:nvSpPr>
        <p:spPr/>
        <p:txBody>
          <a:bodyPr/>
          <a:lstStyle/>
          <a:p>
            <a:fld id="{50DF2E9D-3B94-4DAA-A312-7D4CAA4F50D8}"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2/21/2017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2/21/2017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419600"/>
            <a:ext cx="7851648" cy="1143000"/>
          </a:xfrm>
        </p:spPr>
        <p:txBody>
          <a:bodyPr>
            <a:normAutofit/>
          </a:bodyPr>
          <a:lstStyle/>
          <a:p>
            <a:r>
              <a:rPr lang="en-US" dirty="0" smtClean="0"/>
              <a:t>Spring</a:t>
            </a:r>
            <a:endParaRPr lang="en-US" dirty="0"/>
          </a:p>
        </p:txBody>
      </p:sp>
      <p:sp>
        <p:nvSpPr>
          <p:cNvPr id="3" name="Subtitle 2"/>
          <p:cNvSpPr>
            <a:spLocks noGrp="1"/>
          </p:cNvSpPr>
          <p:nvPr>
            <p:ph type="subTitle" idx="1"/>
          </p:nvPr>
        </p:nvSpPr>
        <p:spPr>
          <a:xfrm>
            <a:off x="609600" y="5486400"/>
            <a:ext cx="7854696" cy="790136"/>
          </a:xfrm>
        </p:spPr>
        <p:txBody>
          <a:bodyPr/>
          <a:lstStyle/>
          <a:p>
            <a:r>
              <a:rPr lang="en-US" dirty="0" smtClean="0"/>
              <a:t>Boot OAuth2</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352800" y="2209800"/>
            <a:ext cx="2316163" cy="2103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43712"/>
          </a:xfrm>
        </p:spPr>
        <p:txBody>
          <a:bodyPr>
            <a:noAutofit/>
          </a:bodyPr>
          <a:lstStyle/>
          <a:p>
            <a:r>
              <a:rPr lang="en-US" sz="4500" dirty="0" smtClean="0"/>
              <a:t>Basic terms </a:t>
            </a:r>
            <a:endParaRPr lang="en-US" sz="4500" dirty="0"/>
          </a:p>
        </p:txBody>
      </p:sp>
      <p:sp>
        <p:nvSpPr>
          <p:cNvPr id="5" name="Content Placeholder 4"/>
          <p:cNvSpPr>
            <a:spLocks noGrp="1"/>
          </p:cNvSpPr>
          <p:nvPr>
            <p:ph idx="1"/>
          </p:nvPr>
        </p:nvSpPr>
        <p:spPr/>
        <p:txBody>
          <a:bodyPr/>
          <a:lstStyle/>
          <a:p>
            <a:pPr>
              <a:buNone/>
            </a:pPr>
            <a:r>
              <a:rPr lang="en-US" dirty="0" smtClean="0"/>
              <a:t>Basic terms that we should be aware of while understanding OAuth2</a:t>
            </a:r>
          </a:p>
          <a:p>
            <a:endParaRPr lang="en-US" dirty="0" smtClean="0"/>
          </a:p>
          <a:p>
            <a:r>
              <a:rPr lang="en-US" dirty="0" smtClean="0"/>
              <a:t>Roles</a:t>
            </a:r>
          </a:p>
          <a:p>
            <a:r>
              <a:rPr lang="en-US" dirty="0" smtClean="0"/>
              <a:t>Tokens</a:t>
            </a:r>
          </a:p>
          <a:p>
            <a:r>
              <a:rPr lang="en-US" b="1" u="sng" dirty="0" smtClean="0"/>
              <a:t>Access token scope</a:t>
            </a:r>
          </a:p>
          <a:p>
            <a:r>
              <a:rPr lang="en-US" dirty="0" smtClean="0"/>
              <a:t>HTTPS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lstStyle/>
          <a:p>
            <a:r>
              <a:rPr lang="en-US" dirty="0" smtClean="0"/>
              <a:t>Access token scope</a:t>
            </a:r>
            <a:endParaRPr lang="en-US" dirty="0"/>
          </a:p>
        </p:txBody>
      </p:sp>
      <p:sp>
        <p:nvSpPr>
          <p:cNvPr id="3" name="Content Placeholder 2"/>
          <p:cNvSpPr>
            <a:spLocks noGrp="1"/>
          </p:cNvSpPr>
          <p:nvPr>
            <p:ph idx="1"/>
          </p:nvPr>
        </p:nvSpPr>
        <p:spPr>
          <a:xfrm>
            <a:off x="457200" y="1752600"/>
            <a:ext cx="8229600" cy="4572000"/>
          </a:xfrm>
        </p:spPr>
        <p:txBody>
          <a:bodyPr>
            <a:normAutofit/>
          </a:bodyPr>
          <a:lstStyle/>
          <a:p>
            <a:pPr>
              <a:buNone/>
            </a:pPr>
            <a:endParaRPr lang="en-US" dirty="0" smtClean="0"/>
          </a:p>
          <a:p>
            <a:r>
              <a:rPr lang="en-US" dirty="0" smtClean="0"/>
              <a:t>The scope is a parameter used to limit the rights of the access token. </a:t>
            </a:r>
          </a:p>
          <a:p>
            <a:r>
              <a:rPr lang="en-US" dirty="0" smtClean="0"/>
              <a:t>This is the authorization server that defines the list of the available scopes. </a:t>
            </a:r>
          </a:p>
          <a:p>
            <a:r>
              <a:rPr lang="en-US" dirty="0" smtClean="0"/>
              <a:t>Client can ask for the resource with specific access rights using scope and authorization server in turn return scope showing what access rights were actually granted to the client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43712"/>
          </a:xfrm>
        </p:spPr>
        <p:txBody>
          <a:bodyPr>
            <a:noAutofit/>
          </a:bodyPr>
          <a:lstStyle/>
          <a:p>
            <a:r>
              <a:rPr lang="en-US" sz="4500" dirty="0" smtClean="0"/>
              <a:t>Basic terms </a:t>
            </a:r>
            <a:endParaRPr lang="en-US" sz="4500" dirty="0"/>
          </a:p>
        </p:txBody>
      </p:sp>
      <p:sp>
        <p:nvSpPr>
          <p:cNvPr id="5" name="Content Placeholder 4"/>
          <p:cNvSpPr>
            <a:spLocks noGrp="1"/>
          </p:cNvSpPr>
          <p:nvPr>
            <p:ph idx="1"/>
          </p:nvPr>
        </p:nvSpPr>
        <p:spPr/>
        <p:txBody>
          <a:bodyPr/>
          <a:lstStyle/>
          <a:p>
            <a:pPr>
              <a:buNone/>
            </a:pPr>
            <a:r>
              <a:rPr lang="en-US" dirty="0" smtClean="0"/>
              <a:t>Basic terms that we should be aware of while understanding OAuth2</a:t>
            </a:r>
          </a:p>
          <a:p>
            <a:endParaRPr lang="en-US" dirty="0" smtClean="0"/>
          </a:p>
          <a:p>
            <a:r>
              <a:rPr lang="en-US" dirty="0" smtClean="0"/>
              <a:t>Roles</a:t>
            </a:r>
          </a:p>
          <a:p>
            <a:r>
              <a:rPr lang="en-US" dirty="0" smtClean="0"/>
              <a:t>Tokens</a:t>
            </a:r>
          </a:p>
          <a:p>
            <a:r>
              <a:rPr lang="en-US" dirty="0" smtClean="0"/>
              <a:t>Access token scope</a:t>
            </a:r>
          </a:p>
          <a:p>
            <a:r>
              <a:rPr lang="en-US" b="1" u="sng" dirty="0" smtClean="0"/>
              <a:t>HTTPS</a:t>
            </a:r>
            <a:endParaRPr lang="en-US" b="1" u="sng"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32688"/>
          </a:xfrm>
        </p:spPr>
        <p:txBody>
          <a:bodyPr/>
          <a:lstStyle/>
          <a:p>
            <a:r>
              <a:rPr lang="en-US" dirty="0" smtClean="0"/>
              <a:t>HTTPS</a:t>
            </a:r>
            <a:endParaRPr lang="en-US" dirty="0"/>
          </a:p>
        </p:txBody>
      </p:sp>
      <p:sp>
        <p:nvSpPr>
          <p:cNvPr id="5" name="Content Placeholder 4"/>
          <p:cNvSpPr>
            <a:spLocks noGrp="1"/>
          </p:cNvSpPr>
          <p:nvPr>
            <p:ph idx="1"/>
          </p:nvPr>
        </p:nvSpPr>
        <p:spPr/>
        <p:txBody>
          <a:bodyPr>
            <a:normAutofit/>
          </a:bodyPr>
          <a:lstStyle/>
          <a:p>
            <a:endParaRPr lang="en-US" dirty="0" smtClean="0"/>
          </a:p>
          <a:p>
            <a:r>
              <a:rPr lang="en-US" sz="2000" dirty="0" smtClean="0"/>
              <a:t>For any sort of Security implementation, ranging from Basic authentication to a full fledged OAuth2 implementation, </a:t>
            </a:r>
            <a:r>
              <a:rPr lang="en-US" sz="2000" b="1" dirty="0" smtClean="0"/>
              <a:t>HTTPS</a:t>
            </a:r>
            <a:r>
              <a:rPr lang="en-US" sz="2000" dirty="0" smtClean="0"/>
              <a:t> is a must. Without HTTPS, no matter what your implementation is, security is vulnerable to be compromised.</a:t>
            </a:r>
          </a:p>
          <a:p>
            <a:endParaRPr lang="en-US" sz="2000" dirty="0" smtClean="0"/>
          </a:p>
          <a:p>
            <a:r>
              <a:rPr lang="en-US" sz="2000" dirty="0" smtClean="0"/>
              <a:t>OAuth2 requires the use of HTTPS for communication between the client and the authorization server because of sensitive data passing between the two (tokens and possibly resource owner credentials).</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57200"/>
          </a:xfrm>
        </p:spPr>
        <p:txBody>
          <a:bodyPr>
            <a:noAutofit/>
          </a:bodyPr>
          <a:lstStyle/>
          <a:p>
            <a:r>
              <a:rPr lang="en-US" sz="2000" dirty="0" smtClean="0"/>
              <a:t>Resource Owner Password Credentials Grant</a:t>
            </a:r>
            <a:endParaRPr lang="en-US" sz="2000" dirty="0"/>
          </a:p>
        </p:txBody>
      </p:sp>
      <p:sp>
        <p:nvSpPr>
          <p:cNvPr id="7" name="TextBox 6"/>
          <p:cNvSpPr txBox="1"/>
          <p:nvPr/>
        </p:nvSpPr>
        <p:spPr>
          <a:xfrm>
            <a:off x="885825" y="4019550"/>
            <a:ext cx="1066800" cy="461665"/>
          </a:xfrm>
          <a:prstGeom prst="rect">
            <a:avLst/>
          </a:prstGeom>
          <a:solidFill>
            <a:schemeClr val="bg1">
              <a:lumMod val="85000"/>
            </a:schemeClr>
          </a:solidFill>
          <a:ln>
            <a:solidFill>
              <a:srgbClr val="00B050"/>
            </a:solidFill>
          </a:ln>
        </p:spPr>
        <p:txBody>
          <a:bodyPr wrap="square" rtlCol="0">
            <a:spAutoFit/>
          </a:bodyPr>
          <a:lstStyle/>
          <a:p>
            <a:r>
              <a:rPr lang="en-US" sz="1200" dirty="0" smtClean="0"/>
              <a:t>Username/</a:t>
            </a:r>
          </a:p>
          <a:p>
            <a:r>
              <a:rPr lang="en-US" sz="1200" dirty="0" smtClean="0"/>
              <a:t>password</a:t>
            </a:r>
            <a:endParaRPr lang="en-US" sz="1200" dirty="0"/>
          </a:p>
        </p:txBody>
      </p:sp>
      <p:sp>
        <p:nvSpPr>
          <p:cNvPr id="14" name="TextBox 13"/>
          <p:cNvSpPr txBox="1"/>
          <p:nvPr/>
        </p:nvSpPr>
        <p:spPr>
          <a:xfrm>
            <a:off x="3429000" y="5029200"/>
            <a:ext cx="1524000" cy="461665"/>
          </a:xfrm>
          <a:prstGeom prst="rect">
            <a:avLst/>
          </a:prstGeom>
          <a:solidFill>
            <a:schemeClr val="tx2">
              <a:lumMod val="60000"/>
              <a:lumOff val="40000"/>
            </a:schemeClr>
          </a:solidFill>
        </p:spPr>
        <p:txBody>
          <a:bodyPr wrap="square" rtlCol="0">
            <a:spAutoFit/>
          </a:bodyPr>
          <a:lstStyle/>
          <a:p>
            <a:r>
              <a:rPr lang="en-US" sz="1200" dirty="0" smtClean="0"/>
              <a:t>Security OAuth2</a:t>
            </a:r>
          </a:p>
          <a:p>
            <a:r>
              <a:rPr lang="en-US" sz="1200" dirty="0" smtClean="0"/>
              <a:t>/OAUTH/TOKEN</a:t>
            </a:r>
            <a:endParaRPr lang="en-US" sz="1200" dirty="0"/>
          </a:p>
        </p:txBody>
      </p:sp>
      <p:sp>
        <p:nvSpPr>
          <p:cNvPr id="17" name="TextBox 16"/>
          <p:cNvSpPr txBox="1"/>
          <p:nvPr/>
        </p:nvSpPr>
        <p:spPr>
          <a:xfrm>
            <a:off x="2066925" y="3371850"/>
            <a:ext cx="990600" cy="461665"/>
          </a:xfrm>
          <a:prstGeom prst="rect">
            <a:avLst/>
          </a:prstGeom>
          <a:solidFill>
            <a:schemeClr val="bg1">
              <a:lumMod val="85000"/>
            </a:schemeClr>
          </a:solidFill>
          <a:ln>
            <a:solidFill>
              <a:srgbClr val="00B050"/>
            </a:solidFill>
          </a:ln>
        </p:spPr>
        <p:txBody>
          <a:bodyPr wrap="square" rtlCol="0">
            <a:spAutoFit/>
          </a:bodyPr>
          <a:lstStyle/>
          <a:p>
            <a:r>
              <a:rPr lang="en-US" sz="1200" dirty="0" smtClean="0"/>
              <a:t>Refresh token</a:t>
            </a:r>
            <a:endParaRPr lang="en-US" sz="1200" dirty="0"/>
          </a:p>
        </p:txBody>
      </p:sp>
      <p:sp>
        <p:nvSpPr>
          <p:cNvPr id="22" name="TextBox 21"/>
          <p:cNvSpPr txBox="1"/>
          <p:nvPr/>
        </p:nvSpPr>
        <p:spPr>
          <a:xfrm>
            <a:off x="5181600" y="5724525"/>
            <a:ext cx="838200" cy="276999"/>
          </a:xfrm>
          <a:prstGeom prst="rect">
            <a:avLst/>
          </a:prstGeom>
          <a:solidFill>
            <a:schemeClr val="tx2">
              <a:lumMod val="60000"/>
              <a:lumOff val="40000"/>
            </a:schemeClr>
          </a:solidFill>
        </p:spPr>
        <p:txBody>
          <a:bodyPr wrap="square" rtlCol="0">
            <a:spAutoFit/>
          </a:bodyPr>
          <a:lstStyle/>
          <a:p>
            <a:r>
              <a:rPr lang="en-US" sz="1200" dirty="0" smtClean="0"/>
              <a:t>SERVICE</a:t>
            </a:r>
            <a:endParaRPr lang="en-US" sz="1200" dirty="0"/>
          </a:p>
        </p:txBody>
      </p:sp>
      <p:sp>
        <p:nvSpPr>
          <p:cNvPr id="24" name="TextBox 23"/>
          <p:cNvSpPr txBox="1"/>
          <p:nvPr/>
        </p:nvSpPr>
        <p:spPr>
          <a:xfrm>
            <a:off x="1285875" y="1924050"/>
            <a:ext cx="1066800" cy="461665"/>
          </a:xfrm>
          <a:prstGeom prst="rect">
            <a:avLst/>
          </a:prstGeom>
          <a:noFill/>
          <a:ln>
            <a:solidFill>
              <a:srgbClr val="00B050"/>
            </a:solidFill>
          </a:ln>
        </p:spPr>
        <p:txBody>
          <a:bodyPr wrap="square" rtlCol="0">
            <a:spAutoFit/>
          </a:bodyPr>
          <a:lstStyle/>
          <a:p>
            <a:r>
              <a:rPr lang="en-US" sz="1200" dirty="0" smtClean="0"/>
              <a:t>Client Auth Grant</a:t>
            </a:r>
            <a:endParaRPr lang="en-US" sz="1200" dirty="0"/>
          </a:p>
        </p:txBody>
      </p:sp>
      <p:sp>
        <p:nvSpPr>
          <p:cNvPr id="25" name="Oval 24"/>
          <p:cNvSpPr/>
          <p:nvPr/>
        </p:nvSpPr>
        <p:spPr>
          <a:xfrm>
            <a:off x="1600200" y="1457325"/>
            <a:ext cx="381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8" name="TextBox 27"/>
          <p:cNvSpPr txBox="1"/>
          <p:nvPr/>
        </p:nvSpPr>
        <p:spPr>
          <a:xfrm>
            <a:off x="3219450" y="6019800"/>
            <a:ext cx="990600" cy="461665"/>
          </a:xfrm>
          <a:prstGeom prst="rect">
            <a:avLst/>
          </a:prstGeom>
          <a:solidFill>
            <a:schemeClr val="tx2">
              <a:lumMod val="60000"/>
              <a:lumOff val="40000"/>
            </a:schemeClr>
          </a:solidFill>
          <a:ln>
            <a:solidFill>
              <a:srgbClr val="00B050"/>
            </a:solidFill>
          </a:ln>
        </p:spPr>
        <p:txBody>
          <a:bodyPr wrap="square" rtlCol="0">
            <a:spAutoFit/>
          </a:bodyPr>
          <a:lstStyle/>
          <a:p>
            <a:r>
              <a:rPr lang="en-US" sz="1200" dirty="0" err="1" smtClean="0"/>
              <a:t>InMeM</a:t>
            </a:r>
            <a:r>
              <a:rPr lang="en-US" sz="1200" dirty="0" smtClean="0"/>
              <a:t>/DB/LDAP</a:t>
            </a:r>
            <a:endParaRPr lang="en-US" sz="1200" dirty="0"/>
          </a:p>
        </p:txBody>
      </p:sp>
      <p:cxnSp>
        <p:nvCxnSpPr>
          <p:cNvPr id="30" name="Straight Connector 29"/>
          <p:cNvCxnSpPr>
            <a:endCxn id="28" idx="0"/>
          </p:cNvCxnSpPr>
          <p:nvPr/>
        </p:nvCxnSpPr>
        <p:spPr>
          <a:xfrm flipH="1">
            <a:off x="3714750" y="5486400"/>
            <a:ext cx="17145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2" idx="1"/>
            <a:endCxn id="28" idx="3"/>
          </p:cNvCxnSpPr>
          <p:nvPr/>
        </p:nvCxnSpPr>
        <p:spPr>
          <a:xfrm flipH="1">
            <a:off x="4210050" y="5863025"/>
            <a:ext cx="971550" cy="387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4" idx="2"/>
            <a:endCxn id="7" idx="0"/>
          </p:cNvCxnSpPr>
          <p:nvPr/>
        </p:nvCxnSpPr>
        <p:spPr>
          <a:xfrm flipH="1">
            <a:off x="1419225" y="2385715"/>
            <a:ext cx="400050" cy="1633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 idx="2"/>
            <a:endCxn id="14" idx="1"/>
          </p:cNvCxnSpPr>
          <p:nvPr/>
        </p:nvCxnSpPr>
        <p:spPr>
          <a:xfrm>
            <a:off x="1419225" y="4481215"/>
            <a:ext cx="2009775" cy="778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2657476" y="3833515"/>
            <a:ext cx="771524" cy="13480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7" idx="0"/>
            <a:endCxn id="24" idx="2"/>
          </p:cNvCxnSpPr>
          <p:nvPr/>
        </p:nvCxnSpPr>
        <p:spPr>
          <a:xfrm flipH="1" flipV="1">
            <a:off x="1819275" y="2385715"/>
            <a:ext cx="742950" cy="986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par>
                                <p:cTn id="8" presetID="22" presetClass="entr" presetSubtype="4"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down)">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57200"/>
          </a:xfrm>
        </p:spPr>
        <p:txBody>
          <a:bodyPr>
            <a:noAutofit/>
          </a:bodyPr>
          <a:lstStyle/>
          <a:p>
            <a:r>
              <a:rPr lang="en-US" sz="2000" dirty="0" smtClean="0"/>
              <a:t>Resource Owner Password Credentials Grant</a:t>
            </a:r>
            <a:endParaRPr lang="en-US" sz="2000" dirty="0"/>
          </a:p>
        </p:txBody>
      </p:sp>
      <p:sp>
        <p:nvSpPr>
          <p:cNvPr id="3" name="Content Placeholder 2"/>
          <p:cNvSpPr>
            <a:spLocks noGrp="1"/>
          </p:cNvSpPr>
          <p:nvPr>
            <p:ph idx="1"/>
          </p:nvPr>
        </p:nvSpPr>
        <p:spPr>
          <a:xfrm>
            <a:off x="457200" y="1371600"/>
            <a:ext cx="8229600" cy="5181600"/>
          </a:xfrm>
        </p:spPr>
        <p:txBody>
          <a:bodyPr>
            <a:normAutofit/>
          </a:bodyPr>
          <a:lstStyle/>
          <a:p>
            <a:endParaRPr lang="en-US" sz="2000" dirty="0" smtClean="0"/>
          </a:p>
        </p:txBody>
      </p:sp>
      <p:sp>
        <p:nvSpPr>
          <p:cNvPr id="7" name="TextBox 6"/>
          <p:cNvSpPr txBox="1"/>
          <p:nvPr/>
        </p:nvSpPr>
        <p:spPr>
          <a:xfrm>
            <a:off x="885825" y="4019550"/>
            <a:ext cx="1066800" cy="461665"/>
          </a:xfrm>
          <a:prstGeom prst="rect">
            <a:avLst/>
          </a:prstGeom>
          <a:solidFill>
            <a:schemeClr val="bg1">
              <a:lumMod val="85000"/>
            </a:schemeClr>
          </a:solidFill>
          <a:ln>
            <a:solidFill>
              <a:srgbClr val="00B050"/>
            </a:solidFill>
          </a:ln>
        </p:spPr>
        <p:txBody>
          <a:bodyPr wrap="square" rtlCol="0">
            <a:spAutoFit/>
          </a:bodyPr>
          <a:lstStyle/>
          <a:p>
            <a:r>
              <a:rPr lang="en-US" sz="1200" dirty="0" smtClean="0"/>
              <a:t>Username/</a:t>
            </a:r>
          </a:p>
          <a:p>
            <a:r>
              <a:rPr lang="en-US" sz="1200" dirty="0" smtClean="0"/>
              <a:t>password</a:t>
            </a:r>
            <a:endParaRPr lang="en-US" sz="1200" dirty="0"/>
          </a:p>
        </p:txBody>
      </p:sp>
      <p:sp>
        <p:nvSpPr>
          <p:cNvPr id="14" name="TextBox 13"/>
          <p:cNvSpPr txBox="1"/>
          <p:nvPr/>
        </p:nvSpPr>
        <p:spPr>
          <a:xfrm>
            <a:off x="3429000" y="5029200"/>
            <a:ext cx="1524000" cy="461665"/>
          </a:xfrm>
          <a:prstGeom prst="rect">
            <a:avLst/>
          </a:prstGeom>
          <a:solidFill>
            <a:schemeClr val="tx2">
              <a:lumMod val="60000"/>
              <a:lumOff val="40000"/>
            </a:schemeClr>
          </a:solidFill>
        </p:spPr>
        <p:txBody>
          <a:bodyPr wrap="square" rtlCol="0">
            <a:spAutoFit/>
          </a:bodyPr>
          <a:lstStyle/>
          <a:p>
            <a:r>
              <a:rPr lang="en-US" sz="1200" dirty="0" smtClean="0"/>
              <a:t>Security OAuth2</a:t>
            </a:r>
          </a:p>
          <a:p>
            <a:r>
              <a:rPr lang="en-US" sz="1200" dirty="0" smtClean="0"/>
              <a:t>/OAUTH/TOKEN</a:t>
            </a:r>
            <a:endParaRPr lang="en-US" sz="1200" dirty="0"/>
          </a:p>
        </p:txBody>
      </p:sp>
      <p:sp>
        <p:nvSpPr>
          <p:cNvPr id="17" name="TextBox 16"/>
          <p:cNvSpPr txBox="1"/>
          <p:nvPr/>
        </p:nvSpPr>
        <p:spPr>
          <a:xfrm>
            <a:off x="2066925" y="3371850"/>
            <a:ext cx="990600" cy="461665"/>
          </a:xfrm>
          <a:prstGeom prst="rect">
            <a:avLst/>
          </a:prstGeom>
          <a:solidFill>
            <a:schemeClr val="bg1">
              <a:lumMod val="85000"/>
            </a:schemeClr>
          </a:solidFill>
          <a:ln>
            <a:solidFill>
              <a:srgbClr val="00B050"/>
            </a:solidFill>
          </a:ln>
        </p:spPr>
        <p:txBody>
          <a:bodyPr wrap="square" rtlCol="0">
            <a:spAutoFit/>
          </a:bodyPr>
          <a:lstStyle/>
          <a:p>
            <a:r>
              <a:rPr lang="en-US" sz="1200" dirty="0" smtClean="0"/>
              <a:t>Refresh token</a:t>
            </a:r>
            <a:endParaRPr lang="en-US" sz="1200" dirty="0"/>
          </a:p>
        </p:txBody>
      </p:sp>
      <p:sp>
        <p:nvSpPr>
          <p:cNvPr id="18" name="TextBox 17"/>
          <p:cNvSpPr txBox="1"/>
          <p:nvPr/>
        </p:nvSpPr>
        <p:spPr>
          <a:xfrm>
            <a:off x="3352800" y="3533775"/>
            <a:ext cx="1143000" cy="461665"/>
          </a:xfrm>
          <a:prstGeom prst="rect">
            <a:avLst/>
          </a:prstGeom>
          <a:solidFill>
            <a:schemeClr val="bg1">
              <a:lumMod val="85000"/>
            </a:schemeClr>
          </a:solidFill>
          <a:ln>
            <a:solidFill>
              <a:srgbClr val="00B050"/>
            </a:solidFill>
          </a:ln>
        </p:spPr>
        <p:txBody>
          <a:bodyPr wrap="square" rtlCol="0">
            <a:spAutoFit/>
          </a:bodyPr>
          <a:lstStyle/>
          <a:p>
            <a:r>
              <a:rPr lang="en-US" sz="1200" dirty="0" smtClean="0"/>
              <a:t>Refresh token </a:t>
            </a:r>
          </a:p>
          <a:p>
            <a:r>
              <a:rPr lang="en-US" sz="1200" dirty="0" smtClean="0"/>
              <a:t>600 </a:t>
            </a:r>
            <a:r>
              <a:rPr lang="en-US" sz="1200" dirty="0" err="1" smtClean="0"/>
              <a:t>secs</a:t>
            </a:r>
            <a:endParaRPr lang="en-US" sz="1200" dirty="0"/>
          </a:p>
        </p:txBody>
      </p:sp>
      <p:sp>
        <p:nvSpPr>
          <p:cNvPr id="19" name="TextBox 18"/>
          <p:cNvSpPr txBox="1"/>
          <p:nvPr/>
        </p:nvSpPr>
        <p:spPr>
          <a:xfrm>
            <a:off x="4648200" y="3124200"/>
            <a:ext cx="1066800" cy="276999"/>
          </a:xfrm>
          <a:prstGeom prst="rect">
            <a:avLst/>
          </a:prstGeom>
          <a:solidFill>
            <a:schemeClr val="bg1">
              <a:lumMod val="85000"/>
            </a:schemeClr>
          </a:solidFill>
          <a:ln>
            <a:solidFill>
              <a:srgbClr val="00B050"/>
            </a:solidFill>
          </a:ln>
        </p:spPr>
        <p:txBody>
          <a:bodyPr wrap="square" rtlCol="0">
            <a:spAutoFit/>
          </a:bodyPr>
          <a:lstStyle/>
          <a:p>
            <a:r>
              <a:rPr lang="en-US" sz="1200" dirty="0" smtClean="0"/>
              <a:t>Access token</a:t>
            </a:r>
            <a:endParaRPr lang="en-US" sz="1200" dirty="0"/>
          </a:p>
        </p:txBody>
      </p:sp>
      <p:sp>
        <p:nvSpPr>
          <p:cNvPr id="22" name="TextBox 21"/>
          <p:cNvSpPr txBox="1"/>
          <p:nvPr/>
        </p:nvSpPr>
        <p:spPr>
          <a:xfrm>
            <a:off x="5181600" y="5724525"/>
            <a:ext cx="838200" cy="276999"/>
          </a:xfrm>
          <a:prstGeom prst="rect">
            <a:avLst/>
          </a:prstGeom>
          <a:solidFill>
            <a:schemeClr val="tx2">
              <a:lumMod val="60000"/>
              <a:lumOff val="40000"/>
            </a:schemeClr>
          </a:solidFill>
        </p:spPr>
        <p:txBody>
          <a:bodyPr wrap="square" rtlCol="0">
            <a:spAutoFit/>
          </a:bodyPr>
          <a:lstStyle/>
          <a:p>
            <a:r>
              <a:rPr lang="en-US" sz="1200" dirty="0" smtClean="0"/>
              <a:t>SERVICE</a:t>
            </a:r>
            <a:endParaRPr lang="en-US" sz="1200" dirty="0"/>
          </a:p>
        </p:txBody>
      </p:sp>
      <p:sp>
        <p:nvSpPr>
          <p:cNvPr id="24" name="TextBox 23"/>
          <p:cNvSpPr txBox="1"/>
          <p:nvPr/>
        </p:nvSpPr>
        <p:spPr>
          <a:xfrm>
            <a:off x="1285875" y="1924050"/>
            <a:ext cx="1066800" cy="461665"/>
          </a:xfrm>
          <a:prstGeom prst="rect">
            <a:avLst/>
          </a:prstGeom>
          <a:noFill/>
          <a:ln>
            <a:solidFill>
              <a:srgbClr val="00B050"/>
            </a:solidFill>
          </a:ln>
        </p:spPr>
        <p:txBody>
          <a:bodyPr wrap="square" rtlCol="0">
            <a:spAutoFit/>
          </a:bodyPr>
          <a:lstStyle/>
          <a:p>
            <a:r>
              <a:rPr lang="en-US" sz="1200" dirty="0" smtClean="0"/>
              <a:t>Client Auth Grant</a:t>
            </a:r>
            <a:endParaRPr lang="en-US" sz="1200" dirty="0"/>
          </a:p>
        </p:txBody>
      </p:sp>
      <p:sp>
        <p:nvSpPr>
          <p:cNvPr id="25" name="Oval 24"/>
          <p:cNvSpPr/>
          <p:nvPr/>
        </p:nvSpPr>
        <p:spPr>
          <a:xfrm>
            <a:off x="1600200" y="1457325"/>
            <a:ext cx="381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6" name="Oval 25"/>
          <p:cNvSpPr/>
          <p:nvPr/>
        </p:nvSpPr>
        <p:spPr>
          <a:xfrm>
            <a:off x="4343400" y="1466850"/>
            <a:ext cx="381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8" name="TextBox 27"/>
          <p:cNvSpPr txBox="1"/>
          <p:nvPr/>
        </p:nvSpPr>
        <p:spPr>
          <a:xfrm>
            <a:off x="3219450" y="6019800"/>
            <a:ext cx="990600" cy="461665"/>
          </a:xfrm>
          <a:prstGeom prst="rect">
            <a:avLst/>
          </a:prstGeom>
          <a:solidFill>
            <a:schemeClr val="tx2">
              <a:lumMod val="60000"/>
              <a:lumOff val="40000"/>
            </a:schemeClr>
          </a:solidFill>
          <a:ln>
            <a:solidFill>
              <a:srgbClr val="00B050"/>
            </a:solidFill>
          </a:ln>
        </p:spPr>
        <p:txBody>
          <a:bodyPr wrap="square" rtlCol="0">
            <a:spAutoFit/>
          </a:bodyPr>
          <a:lstStyle/>
          <a:p>
            <a:r>
              <a:rPr lang="en-US" sz="1200" dirty="0" err="1" smtClean="0"/>
              <a:t>InMeM</a:t>
            </a:r>
            <a:r>
              <a:rPr lang="en-US" sz="1200" dirty="0" smtClean="0"/>
              <a:t>/DB/LDAP</a:t>
            </a:r>
            <a:endParaRPr lang="en-US" sz="1200" dirty="0"/>
          </a:p>
        </p:txBody>
      </p:sp>
      <p:cxnSp>
        <p:nvCxnSpPr>
          <p:cNvPr id="30" name="Straight Connector 29"/>
          <p:cNvCxnSpPr>
            <a:endCxn id="28" idx="0"/>
          </p:cNvCxnSpPr>
          <p:nvPr/>
        </p:nvCxnSpPr>
        <p:spPr>
          <a:xfrm flipH="1">
            <a:off x="3714750" y="5486400"/>
            <a:ext cx="17145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2" idx="1"/>
            <a:endCxn id="28" idx="3"/>
          </p:cNvCxnSpPr>
          <p:nvPr/>
        </p:nvCxnSpPr>
        <p:spPr>
          <a:xfrm flipH="1">
            <a:off x="4210050" y="5863025"/>
            <a:ext cx="971550" cy="38760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105275" y="1905000"/>
            <a:ext cx="685800" cy="276999"/>
          </a:xfrm>
          <a:prstGeom prst="rect">
            <a:avLst/>
          </a:prstGeom>
          <a:noFill/>
          <a:ln>
            <a:solidFill>
              <a:srgbClr val="00B050"/>
            </a:solidFill>
          </a:ln>
        </p:spPr>
        <p:txBody>
          <a:bodyPr wrap="square" rtlCol="0">
            <a:spAutoFit/>
          </a:bodyPr>
          <a:lstStyle/>
          <a:p>
            <a:r>
              <a:rPr lang="en-US" sz="1200" dirty="0" smtClean="0"/>
              <a:t>Refresh</a:t>
            </a:r>
            <a:endParaRPr lang="en-US" sz="1200" dirty="0"/>
          </a:p>
        </p:txBody>
      </p:sp>
      <p:cxnSp>
        <p:nvCxnSpPr>
          <p:cNvPr id="42" name="Straight Arrow Connector 41"/>
          <p:cNvCxnSpPr>
            <a:stCxn id="24" idx="2"/>
            <a:endCxn id="7" idx="0"/>
          </p:cNvCxnSpPr>
          <p:nvPr/>
        </p:nvCxnSpPr>
        <p:spPr>
          <a:xfrm flipH="1">
            <a:off x="1419225" y="2385715"/>
            <a:ext cx="400050" cy="1633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 idx="2"/>
            <a:endCxn id="14" idx="1"/>
          </p:cNvCxnSpPr>
          <p:nvPr/>
        </p:nvCxnSpPr>
        <p:spPr>
          <a:xfrm>
            <a:off x="1419225" y="4481215"/>
            <a:ext cx="2009775" cy="778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2657476" y="3833515"/>
            <a:ext cx="771524" cy="13480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7" idx="0"/>
            <a:endCxn id="24" idx="2"/>
          </p:cNvCxnSpPr>
          <p:nvPr/>
        </p:nvCxnSpPr>
        <p:spPr>
          <a:xfrm flipH="1" flipV="1">
            <a:off x="1819275" y="2385715"/>
            <a:ext cx="742950" cy="986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3" idx="2"/>
            <a:endCxn id="18" idx="0"/>
          </p:cNvCxnSpPr>
          <p:nvPr/>
        </p:nvCxnSpPr>
        <p:spPr>
          <a:xfrm flipH="1">
            <a:off x="3924300" y="2181999"/>
            <a:ext cx="523875" cy="1351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8" idx="2"/>
            <a:endCxn id="14" idx="0"/>
          </p:cNvCxnSpPr>
          <p:nvPr/>
        </p:nvCxnSpPr>
        <p:spPr>
          <a:xfrm>
            <a:off x="3924300" y="3995440"/>
            <a:ext cx="266700" cy="1033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4" idx="0"/>
            <a:endCxn id="19" idx="2"/>
          </p:cNvCxnSpPr>
          <p:nvPr/>
        </p:nvCxnSpPr>
        <p:spPr>
          <a:xfrm flipV="1">
            <a:off x="4191000" y="3401199"/>
            <a:ext cx="990600" cy="1628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9" idx="0"/>
            <a:endCxn id="33" idx="2"/>
          </p:cNvCxnSpPr>
          <p:nvPr/>
        </p:nvCxnSpPr>
        <p:spPr>
          <a:xfrm flipH="1" flipV="1">
            <a:off x="4448175" y="2181999"/>
            <a:ext cx="733425" cy="9422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down)">
                                      <p:cBhvr>
                                        <p:cTn id="10" dur="500"/>
                                        <p:tgtEl>
                                          <p:spTgt spid="33"/>
                                        </p:tgtEl>
                                      </p:cBhvr>
                                    </p:animEffect>
                                  </p:childTnLst>
                                </p:cTn>
                              </p:par>
                              <p:par>
                                <p:cTn id="11" presetID="22" presetClass="entr" presetSubtype="4"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wipe(down)">
                                      <p:cBhvr>
                                        <p:cTn id="13" dur="500"/>
                                        <p:tgtEl>
                                          <p:spTgt spid="60"/>
                                        </p:tgtEl>
                                      </p:cBhvr>
                                    </p:animEffect>
                                  </p:childTnLst>
                                </p:cTn>
                              </p:par>
                              <p:par>
                                <p:cTn id="14" presetID="22" presetClass="entr" presetSubtype="4" fill="hold" nodeType="with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wipe(down)">
                                      <p:cBhvr>
                                        <p:cTn id="16" dur="500"/>
                                        <p:tgtEl>
                                          <p:spTgt spid="6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par>
                                <p:cTn id="20" presetID="22" presetClass="entr" presetSubtype="4" fill="hold"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wipe(down)">
                                      <p:cBhvr>
                                        <p:cTn id="22" dur="500"/>
                                        <p:tgtEl>
                                          <p:spTgt spid="6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00"/>
                                        <p:tgtEl>
                                          <p:spTgt spid="19"/>
                                        </p:tgtEl>
                                      </p:cBhvr>
                                    </p:animEffect>
                                  </p:childTnLst>
                                </p:cTn>
                              </p:par>
                              <p:par>
                                <p:cTn id="26" presetID="22" presetClass="entr" presetSubtype="4"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down)">
                                      <p:cBhvr>
                                        <p:cTn id="28" dur="500"/>
                                        <p:tgtEl>
                                          <p:spTgt spid="6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par>
                                <p:cTn id="32" presetID="22" presetClass="entr" presetSubtype="4"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down)">
                                      <p:cBhvr>
                                        <p:cTn id="3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2" grpId="0" animBg="1"/>
      <p:bldP spid="26" grpId="0" animBg="1"/>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57200"/>
          </a:xfrm>
        </p:spPr>
        <p:txBody>
          <a:bodyPr>
            <a:noAutofit/>
          </a:bodyPr>
          <a:lstStyle/>
          <a:p>
            <a:r>
              <a:rPr lang="en-US" sz="2000" dirty="0" smtClean="0"/>
              <a:t>Resource Owner Password Credentials Grant</a:t>
            </a:r>
            <a:endParaRPr lang="en-US" sz="2000" dirty="0"/>
          </a:p>
        </p:txBody>
      </p:sp>
      <p:sp>
        <p:nvSpPr>
          <p:cNvPr id="3" name="Content Placeholder 2"/>
          <p:cNvSpPr>
            <a:spLocks noGrp="1"/>
          </p:cNvSpPr>
          <p:nvPr>
            <p:ph idx="1"/>
          </p:nvPr>
        </p:nvSpPr>
        <p:spPr>
          <a:xfrm>
            <a:off x="457200" y="1371600"/>
            <a:ext cx="8229600" cy="5181600"/>
          </a:xfrm>
        </p:spPr>
        <p:txBody>
          <a:bodyPr>
            <a:normAutofit/>
          </a:bodyPr>
          <a:lstStyle/>
          <a:p>
            <a:endParaRPr lang="en-US" sz="2000" dirty="0" smtClean="0"/>
          </a:p>
        </p:txBody>
      </p:sp>
      <p:sp>
        <p:nvSpPr>
          <p:cNvPr id="7" name="TextBox 6"/>
          <p:cNvSpPr txBox="1"/>
          <p:nvPr/>
        </p:nvSpPr>
        <p:spPr>
          <a:xfrm>
            <a:off x="885825" y="4019550"/>
            <a:ext cx="1066800" cy="461665"/>
          </a:xfrm>
          <a:prstGeom prst="rect">
            <a:avLst/>
          </a:prstGeom>
          <a:solidFill>
            <a:schemeClr val="bg1">
              <a:lumMod val="85000"/>
            </a:schemeClr>
          </a:solidFill>
          <a:ln>
            <a:solidFill>
              <a:srgbClr val="00B050"/>
            </a:solidFill>
          </a:ln>
        </p:spPr>
        <p:txBody>
          <a:bodyPr wrap="square" rtlCol="0">
            <a:spAutoFit/>
          </a:bodyPr>
          <a:lstStyle/>
          <a:p>
            <a:r>
              <a:rPr lang="en-US" sz="1200" dirty="0" smtClean="0"/>
              <a:t>Username/</a:t>
            </a:r>
          </a:p>
          <a:p>
            <a:r>
              <a:rPr lang="en-US" sz="1200" dirty="0" smtClean="0"/>
              <a:t>password</a:t>
            </a:r>
            <a:endParaRPr lang="en-US" sz="1200" dirty="0"/>
          </a:p>
        </p:txBody>
      </p:sp>
      <p:sp>
        <p:nvSpPr>
          <p:cNvPr id="14" name="TextBox 13"/>
          <p:cNvSpPr txBox="1"/>
          <p:nvPr/>
        </p:nvSpPr>
        <p:spPr>
          <a:xfrm>
            <a:off x="3429000" y="5029200"/>
            <a:ext cx="1524000" cy="461665"/>
          </a:xfrm>
          <a:prstGeom prst="rect">
            <a:avLst/>
          </a:prstGeom>
          <a:solidFill>
            <a:schemeClr val="tx2">
              <a:lumMod val="60000"/>
              <a:lumOff val="40000"/>
            </a:schemeClr>
          </a:solidFill>
        </p:spPr>
        <p:txBody>
          <a:bodyPr wrap="square" rtlCol="0">
            <a:spAutoFit/>
          </a:bodyPr>
          <a:lstStyle/>
          <a:p>
            <a:r>
              <a:rPr lang="en-US" sz="1200" dirty="0" smtClean="0"/>
              <a:t>Security OAuth2</a:t>
            </a:r>
          </a:p>
          <a:p>
            <a:r>
              <a:rPr lang="en-US" sz="1200" dirty="0" smtClean="0"/>
              <a:t>/OAUTH/TOKEN</a:t>
            </a:r>
            <a:endParaRPr lang="en-US" sz="1200" dirty="0"/>
          </a:p>
        </p:txBody>
      </p:sp>
      <p:sp>
        <p:nvSpPr>
          <p:cNvPr id="17" name="TextBox 16"/>
          <p:cNvSpPr txBox="1"/>
          <p:nvPr/>
        </p:nvSpPr>
        <p:spPr>
          <a:xfrm>
            <a:off x="2066925" y="3371850"/>
            <a:ext cx="990600" cy="461665"/>
          </a:xfrm>
          <a:prstGeom prst="rect">
            <a:avLst/>
          </a:prstGeom>
          <a:solidFill>
            <a:schemeClr val="bg1">
              <a:lumMod val="85000"/>
            </a:schemeClr>
          </a:solidFill>
          <a:ln>
            <a:solidFill>
              <a:srgbClr val="00B050"/>
            </a:solidFill>
          </a:ln>
        </p:spPr>
        <p:txBody>
          <a:bodyPr wrap="square" rtlCol="0">
            <a:spAutoFit/>
          </a:bodyPr>
          <a:lstStyle/>
          <a:p>
            <a:r>
              <a:rPr lang="en-US" sz="1200" dirty="0" smtClean="0"/>
              <a:t>Refresh token</a:t>
            </a:r>
            <a:endParaRPr lang="en-US" sz="1200" dirty="0"/>
          </a:p>
        </p:txBody>
      </p:sp>
      <p:sp>
        <p:nvSpPr>
          <p:cNvPr id="18" name="TextBox 17"/>
          <p:cNvSpPr txBox="1"/>
          <p:nvPr/>
        </p:nvSpPr>
        <p:spPr>
          <a:xfrm>
            <a:off x="3352800" y="3533775"/>
            <a:ext cx="1143000" cy="461665"/>
          </a:xfrm>
          <a:prstGeom prst="rect">
            <a:avLst/>
          </a:prstGeom>
          <a:solidFill>
            <a:schemeClr val="bg1">
              <a:lumMod val="85000"/>
            </a:schemeClr>
          </a:solidFill>
          <a:ln>
            <a:solidFill>
              <a:srgbClr val="00B050"/>
            </a:solidFill>
          </a:ln>
        </p:spPr>
        <p:txBody>
          <a:bodyPr wrap="square" rtlCol="0">
            <a:spAutoFit/>
          </a:bodyPr>
          <a:lstStyle/>
          <a:p>
            <a:r>
              <a:rPr lang="en-US" sz="1200" dirty="0" smtClean="0"/>
              <a:t>Refresh token </a:t>
            </a:r>
          </a:p>
          <a:p>
            <a:r>
              <a:rPr lang="en-US" sz="1200" dirty="0" smtClean="0"/>
              <a:t>600 </a:t>
            </a:r>
            <a:r>
              <a:rPr lang="en-US" sz="1200" dirty="0" err="1" smtClean="0"/>
              <a:t>secs</a:t>
            </a:r>
            <a:endParaRPr lang="en-US" sz="1200" dirty="0"/>
          </a:p>
        </p:txBody>
      </p:sp>
      <p:sp>
        <p:nvSpPr>
          <p:cNvPr id="19" name="TextBox 18"/>
          <p:cNvSpPr txBox="1"/>
          <p:nvPr/>
        </p:nvSpPr>
        <p:spPr>
          <a:xfrm>
            <a:off x="4648200" y="3124200"/>
            <a:ext cx="1066800" cy="276999"/>
          </a:xfrm>
          <a:prstGeom prst="rect">
            <a:avLst/>
          </a:prstGeom>
          <a:solidFill>
            <a:schemeClr val="bg1">
              <a:lumMod val="85000"/>
            </a:schemeClr>
          </a:solidFill>
          <a:ln>
            <a:solidFill>
              <a:srgbClr val="00B050"/>
            </a:solidFill>
          </a:ln>
        </p:spPr>
        <p:txBody>
          <a:bodyPr wrap="square" rtlCol="0">
            <a:spAutoFit/>
          </a:bodyPr>
          <a:lstStyle/>
          <a:p>
            <a:r>
              <a:rPr lang="en-US" sz="1200" dirty="0" smtClean="0"/>
              <a:t>Access token</a:t>
            </a:r>
            <a:endParaRPr lang="en-US" sz="1200" dirty="0"/>
          </a:p>
        </p:txBody>
      </p:sp>
      <p:sp>
        <p:nvSpPr>
          <p:cNvPr id="20" name="TextBox 19"/>
          <p:cNvSpPr txBox="1"/>
          <p:nvPr/>
        </p:nvSpPr>
        <p:spPr>
          <a:xfrm>
            <a:off x="5715000" y="3810000"/>
            <a:ext cx="1066800" cy="461665"/>
          </a:xfrm>
          <a:prstGeom prst="rect">
            <a:avLst/>
          </a:prstGeom>
          <a:solidFill>
            <a:schemeClr val="bg1">
              <a:lumMod val="85000"/>
            </a:schemeClr>
          </a:solidFill>
          <a:ln>
            <a:solidFill>
              <a:srgbClr val="00B050"/>
            </a:solidFill>
          </a:ln>
        </p:spPr>
        <p:txBody>
          <a:bodyPr wrap="square" rtlCol="0">
            <a:spAutoFit/>
          </a:bodyPr>
          <a:lstStyle/>
          <a:p>
            <a:r>
              <a:rPr lang="en-US" sz="1200" dirty="0" smtClean="0"/>
              <a:t>Access token</a:t>
            </a:r>
          </a:p>
          <a:p>
            <a:r>
              <a:rPr lang="en-US" sz="1200" dirty="0" smtClean="0"/>
              <a:t>30 </a:t>
            </a:r>
            <a:r>
              <a:rPr lang="en-US" sz="1200" dirty="0" err="1" smtClean="0"/>
              <a:t>secs</a:t>
            </a:r>
            <a:endParaRPr lang="en-US" sz="1200" dirty="0"/>
          </a:p>
        </p:txBody>
      </p:sp>
      <p:sp>
        <p:nvSpPr>
          <p:cNvPr id="21" name="TextBox 20"/>
          <p:cNvSpPr txBox="1"/>
          <p:nvPr/>
        </p:nvSpPr>
        <p:spPr>
          <a:xfrm>
            <a:off x="7419975" y="3629025"/>
            <a:ext cx="990600" cy="276999"/>
          </a:xfrm>
          <a:prstGeom prst="rect">
            <a:avLst/>
          </a:prstGeom>
          <a:solidFill>
            <a:schemeClr val="bg1">
              <a:lumMod val="85000"/>
            </a:schemeClr>
          </a:solidFill>
          <a:ln>
            <a:solidFill>
              <a:srgbClr val="00B050"/>
            </a:solidFill>
          </a:ln>
        </p:spPr>
        <p:txBody>
          <a:bodyPr wrap="square" rtlCol="0">
            <a:spAutoFit/>
          </a:bodyPr>
          <a:lstStyle/>
          <a:p>
            <a:r>
              <a:rPr lang="en-US" sz="1200" dirty="0" smtClean="0"/>
              <a:t>Resource</a:t>
            </a:r>
            <a:endParaRPr lang="en-US" sz="1200" dirty="0"/>
          </a:p>
        </p:txBody>
      </p:sp>
      <p:sp>
        <p:nvSpPr>
          <p:cNvPr id="22" name="TextBox 21"/>
          <p:cNvSpPr txBox="1"/>
          <p:nvPr/>
        </p:nvSpPr>
        <p:spPr>
          <a:xfrm>
            <a:off x="5181600" y="5724525"/>
            <a:ext cx="838200" cy="276999"/>
          </a:xfrm>
          <a:prstGeom prst="rect">
            <a:avLst/>
          </a:prstGeom>
          <a:solidFill>
            <a:schemeClr val="tx2">
              <a:lumMod val="60000"/>
              <a:lumOff val="40000"/>
            </a:schemeClr>
          </a:solidFill>
        </p:spPr>
        <p:txBody>
          <a:bodyPr wrap="square" rtlCol="0">
            <a:spAutoFit/>
          </a:bodyPr>
          <a:lstStyle/>
          <a:p>
            <a:r>
              <a:rPr lang="en-US" sz="1200" dirty="0" smtClean="0"/>
              <a:t>SERVICE</a:t>
            </a:r>
            <a:endParaRPr lang="en-US" sz="1200" dirty="0"/>
          </a:p>
        </p:txBody>
      </p:sp>
      <p:sp>
        <p:nvSpPr>
          <p:cNvPr id="24" name="TextBox 23"/>
          <p:cNvSpPr txBox="1"/>
          <p:nvPr/>
        </p:nvSpPr>
        <p:spPr>
          <a:xfrm>
            <a:off x="1285875" y="1924050"/>
            <a:ext cx="1066800" cy="461665"/>
          </a:xfrm>
          <a:prstGeom prst="rect">
            <a:avLst/>
          </a:prstGeom>
          <a:noFill/>
          <a:ln>
            <a:solidFill>
              <a:srgbClr val="00B050"/>
            </a:solidFill>
          </a:ln>
        </p:spPr>
        <p:txBody>
          <a:bodyPr wrap="square" rtlCol="0">
            <a:spAutoFit/>
          </a:bodyPr>
          <a:lstStyle/>
          <a:p>
            <a:r>
              <a:rPr lang="en-US" sz="1200" dirty="0" smtClean="0"/>
              <a:t>Client Auth Grant</a:t>
            </a:r>
            <a:endParaRPr lang="en-US" sz="1200" dirty="0"/>
          </a:p>
        </p:txBody>
      </p:sp>
      <p:sp>
        <p:nvSpPr>
          <p:cNvPr id="25" name="Oval 24"/>
          <p:cNvSpPr/>
          <p:nvPr/>
        </p:nvSpPr>
        <p:spPr>
          <a:xfrm>
            <a:off x="1600200" y="1457325"/>
            <a:ext cx="381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6" name="Oval 25"/>
          <p:cNvSpPr/>
          <p:nvPr/>
        </p:nvSpPr>
        <p:spPr>
          <a:xfrm>
            <a:off x="4343400" y="1466850"/>
            <a:ext cx="381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7" name="Oval 26"/>
          <p:cNvSpPr/>
          <p:nvPr/>
        </p:nvSpPr>
        <p:spPr>
          <a:xfrm>
            <a:off x="7086600" y="1457325"/>
            <a:ext cx="381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8" name="TextBox 27"/>
          <p:cNvSpPr txBox="1"/>
          <p:nvPr/>
        </p:nvSpPr>
        <p:spPr>
          <a:xfrm>
            <a:off x="3219450" y="6019800"/>
            <a:ext cx="990600" cy="461665"/>
          </a:xfrm>
          <a:prstGeom prst="rect">
            <a:avLst/>
          </a:prstGeom>
          <a:solidFill>
            <a:schemeClr val="tx2">
              <a:lumMod val="60000"/>
              <a:lumOff val="40000"/>
            </a:schemeClr>
          </a:solidFill>
          <a:ln>
            <a:solidFill>
              <a:srgbClr val="00B050"/>
            </a:solidFill>
          </a:ln>
        </p:spPr>
        <p:txBody>
          <a:bodyPr wrap="square" rtlCol="0">
            <a:spAutoFit/>
          </a:bodyPr>
          <a:lstStyle/>
          <a:p>
            <a:r>
              <a:rPr lang="en-US" sz="1200" dirty="0" err="1" smtClean="0"/>
              <a:t>InMem</a:t>
            </a:r>
            <a:r>
              <a:rPr lang="en-US" sz="1200" dirty="0" smtClean="0"/>
              <a:t>/DB/LDAP</a:t>
            </a:r>
            <a:endParaRPr lang="en-US" sz="1200" dirty="0"/>
          </a:p>
        </p:txBody>
      </p:sp>
      <p:cxnSp>
        <p:nvCxnSpPr>
          <p:cNvPr id="30" name="Straight Connector 29"/>
          <p:cNvCxnSpPr>
            <a:endCxn id="28" idx="0"/>
          </p:cNvCxnSpPr>
          <p:nvPr/>
        </p:nvCxnSpPr>
        <p:spPr>
          <a:xfrm flipH="1">
            <a:off x="3714750" y="5486400"/>
            <a:ext cx="17145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2" idx="1"/>
            <a:endCxn id="28" idx="3"/>
          </p:cNvCxnSpPr>
          <p:nvPr/>
        </p:nvCxnSpPr>
        <p:spPr>
          <a:xfrm flipH="1">
            <a:off x="4210050" y="5863025"/>
            <a:ext cx="971550" cy="38760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105275" y="1905000"/>
            <a:ext cx="685800" cy="276999"/>
          </a:xfrm>
          <a:prstGeom prst="rect">
            <a:avLst/>
          </a:prstGeom>
          <a:noFill/>
          <a:ln>
            <a:solidFill>
              <a:srgbClr val="00B050"/>
            </a:solidFill>
          </a:ln>
        </p:spPr>
        <p:txBody>
          <a:bodyPr wrap="square" rtlCol="0">
            <a:spAutoFit/>
          </a:bodyPr>
          <a:lstStyle/>
          <a:p>
            <a:r>
              <a:rPr lang="en-US" sz="1200" dirty="0" smtClean="0"/>
              <a:t>Refresh</a:t>
            </a:r>
            <a:endParaRPr lang="en-US" sz="1200" dirty="0"/>
          </a:p>
        </p:txBody>
      </p:sp>
      <p:sp>
        <p:nvSpPr>
          <p:cNvPr id="34" name="TextBox 33"/>
          <p:cNvSpPr txBox="1"/>
          <p:nvPr/>
        </p:nvSpPr>
        <p:spPr>
          <a:xfrm>
            <a:off x="6629400" y="1905000"/>
            <a:ext cx="1371600" cy="276999"/>
          </a:xfrm>
          <a:prstGeom prst="rect">
            <a:avLst/>
          </a:prstGeom>
          <a:noFill/>
          <a:ln>
            <a:solidFill>
              <a:srgbClr val="00B050"/>
            </a:solidFill>
          </a:ln>
        </p:spPr>
        <p:txBody>
          <a:bodyPr wrap="square" rtlCol="0">
            <a:spAutoFit/>
          </a:bodyPr>
          <a:lstStyle/>
          <a:p>
            <a:r>
              <a:rPr lang="en-US" sz="1200" dirty="0" smtClean="0"/>
              <a:t>Transaction</a:t>
            </a:r>
            <a:endParaRPr lang="en-US" sz="1200" dirty="0"/>
          </a:p>
        </p:txBody>
      </p:sp>
      <p:cxnSp>
        <p:nvCxnSpPr>
          <p:cNvPr id="42" name="Straight Arrow Connector 41"/>
          <p:cNvCxnSpPr>
            <a:stCxn id="24" idx="2"/>
            <a:endCxn id="7" idx="0"/>
          </p:cNvCxnSpPr>
          <p:nvPr/>
        </p:nvCxnSpPr>
        <p:spPr>
          <a:xfrm flipH="1">
            <a:off x="1419225" y="2385715"/>
            <a:ext cx="400050" cy="1633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 idx="2"/>
            <a:endCxn id="14" idx="1"/>
          </p:cNvCxnSpPr>
          <p:nvPr/>
        </p:nvCxnSpPr>
        <p:spPr>
          <a:xfrm>
            <a:off x="1419225" y="4481215"/>
            <a:ext cx="2009775" cy="778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2657476" y="3833515"/>
            <a:ext cx="771524" cy="13480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7" idx="0"/>
            <a:endCxn id="24" idx="2"/>
          </p:cNvCxnSpPr>
          <p:nvPr/>
        </p:nvCxnSpPr>
        <p:spPr>
          <a:xfrm flipH="1" flipV="1">
            <a:off x="1819275" y="2385715"/>
            <a:ext cx="742950" cy="986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3" idx="2"/>
            <a:endCxn id="18" idx="0"/>
          </p:cNvCxnSpPr>
          <p:nvPr/>
        </p:nvCxnSpPr>
        <p:spPr>
          <a:xfrm flipH="1">
            <a:off x="3924300" y="2181999"/>
            <a:ext cx="523875" cy="1351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8" idx="2"/>
            <a:endCxn id="14" idx="0"/>
          </p:cNvCxnSpPr>
          <p:nvPr/>
        </p:nvCxnSpPr>
        <p:spPr>
          <a:xfrm>
            <a:off x="3924300" y="3995440"/>
            <a:ext cx="266700" cy="1033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4" idx="0"/>
            <a:endCxn id="19" idx="2"/>
          </p:cNvCxnSpPr>
          <p:nvPr/>
        </p:nvCxnSpPr>
        <p:spPr>
          <a:xfrm flipV="1">
            <a:off x="4191000" y="3401199"/>
            <a:ext cx="990600" cy="1628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9" idx="0"/>
            <a:endCxn id="33" idx="2"/>
          </p:cNvCxnSpPr>
          <p:nvPr/>
        </p:nvCxnSpPr>
        <p:spPr>
          <a:xfrm flipH="1" flipV="1">
            <a:off x="4448175" y="2181999"/>
            <a:ext cx="733425" cy="9422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2"/>
            <a:endCxn id="20" idx="0"/>
          </p:cNvCxnSpPr>
          <p:nvPr/>
        </p:nvCxnSpPr>
        <p:spPr>
          <a:xfrm flipH="1">
            <a:off x="6248400" y="2181999"/>
            <a:ext cx="1066800" cy="1628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5791200" y="4271665"/>
            <a:ext cx="390525" cy="1443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2" idx="3"/>
            <a:endCxn id="21" idx="2"/>
          </p:cNvCxnSpPr>
          <p:nvPr/>
        </p:nvCxnSpPr>
        <p:spPr>
          <a:xfrm flipV="1">
            <a:off x="6019800" y="3906024"/>
            <a:ext cx="1895475" cy="1957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1" idx="0"/>
            <a:endCxn id="34" idx="2"/>
          </p:cNvCxnSpPr>
          <p:nvPr/>
        </p:nvCxnSpPr>
        <p:spPr>
          <a:xfrm flipH="1" flipV="1">
            <a:off x="7315200" y="2181999"/>
            <a:ext cx="600075" cy="14470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down)">
                                      <p:cBhvr>
                                        <p:cTn id="10" dur="500"/>
                                        <p:tgtEl>
                                          <p:spTgt spid="33"/>
                                        </p:tgtEl>
                                      </p:cBhvr>
                                    </p:animEffect>
                                  </p:childTnLst>
                                </p:cTn>
                              </p:par>
                              <p:par>
                                <p:cTn id="11" presetID="22" presetClass="entr" presetSubtype="4"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wipe(down)">
                                      <p:cBhvr>
                                        <p:cTn id="13" dur="500"/>
                                        <p:tgtEl>
                                          <p:spTgt spid="60"/>
                                        </p:tgtEl>
                                      </p:cBhvr>
                                    </p:animEffect>
                                  </p:childTnLst>
                                </p:cTn>
                              </p:par>
                              <p:par>
                                <p:cTn id="14" presetID="22" presetClass="entr" presetSubtype="4" fill="hold" nodeType="with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wipe(down)">
                                      <p:cBhvr>
                                        <p:cTn id="16" dur="500"/>
                                        <p:tgtEl>
                                          <p:spTgt spid="6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par>
                                <p:cTn id="20" presetID="22" presetClass="entr" presetSubtype="4" fill="hold"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wipe(down)">
                                      <p:cBhvr>
                                        <p:cTn id="22" dur="500"/>
                                        <p:tgtEl>
                                          <p:spTgt spid="6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00"/>
                                        <p:tgtEl>
                                          <p:spTgt spid="19"/>
                                        </p:tgtEl>
                                      </p:cBhvr>
                                    </p:animEffect>
                                  </p:childTnLst>
                                </p:cTn>
                              </p:par>
                              <p:par>
                                <p:cTn id="26" presetID="22" presetClass="entr" presetSubtype="4"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down)">
                                      <p:cBhvr>
                                        <p:cTn id="28" dur="500"/>
                                        <p:tgtEl>
                                          <p:spTgt spid="6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down)">
                                      <p:cBhvr>
                                        <p:cTn id="31" dur="500"/>
                                        <p:tgtEl>
                                          <p:spTgt spid="2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down)">
                                      <p:cBhvr>
                                        <p:cTn id="34" dur="500"/>
                                        <p:tgtEl>
                                          <p:spTgt spid="34"/>
                                        </p:tgtEl>
                                      </p:cBhvr>
                                    </p:animEffect>
                                  </p:childTnLst>
                                </p:cTn>
                              </p:par>
                              <p:par>
                                <p:cTn id="35" presetID="22" presetClass="entr" presetSubtype="4" fill="hold" nodeType="with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wipe(down)">
                                      <p:cBhvr>
                                        <p:cTn id="37" dur="500"/>
                                        <p:tgtEl>
                                          <p:spTgt spid="70"/>
                                        </p:tgtEl>
                                      </p:cBhvr>
                                    </p:animEffect>
                                  </p:childTnLst>
                                </p:cTn>
                              </p:par>
                              <p:par>
                                <p:cTn id="38" presetID="22" presetClass="entr" presetSubtype="4" fill="hold" nodeType="withEffect">
                                  <p:stCondLst>
                                    <p:cond delay="0"/>
                                  </p:stCondLst>
                                  <p:childTnLst>
                                    <p:set>
                                      <p:cBhvr>
                                        <p:cTn id="39" dur="1" fill="hold">
                                          <p:stCondLst>
                                            <p:cond delay="0"/>
                                          </p:stCondLst>
                                        </p:cTn>
                                        <p:tgtEl>
                                          <p:spTgt spid="78"/>
                                        </p:tgtEl>
                                        <p:attrNameLst>
                                          <p:attrName>style.visibility</p:attrName>
                                        </p:attrNameLst>
                                      </p:cBhvr>
                                      <p:to>
                                        <p:strVal val="visible"/>
                                      </p:to>
                                    </p:set>
                                    <p:animEffect transition="in" filter="wipe(down)">
                                      <p:cBhvr>
                                        <p:cTn id="40" dur="500"/>
                                        <p:tgtEl>
                                          <p:spTgt spid="7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down)">
                                      <p:cBhvr>
                                        <p:cTn id="43" dur="500"/>
                                        <p:tgtEl>
                                          <p:spTgt spid="20"/>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down)">
                                      <p:cBhvr>
                                        <p:cTn id="46" dur="500"/>
                                        <p:tgtEl>
                                          <p:spTgt spid="21"/>
                                        </p:tgtEl>
                                      </p:cBhvr>
                                    </p:animEffect>
                                  </p:childTnLst>
                                </p:cTn>
                              </p:par>
                              <p:par>
                                <p:cTn id="47" presetID="22" presetClass="entr" presetSubtype="4" fill="hold" nodeType="with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wipe(down)">
                                      <p:cBhvr>
                                        <p:cTn id="49" dur="500"/>
                                        <p:tgtEl>
                                          <p:spTgt spid="76"/>
                                        </p:tgtEl>
                                      </p:cBhvr>
                                    </p:animEffect>
                                  </p:childTnLst>
                                </p:cTn>
                              </p:par>
                              <p:par>
                                <p:cTn id="50" presetID="22" presetClass="entr" presetSubtype="4" fill="hold" nodeType="with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par>
                                <p:cTn id="56" presetID="22" presetClass="entr" presetSubtype="4"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down)">
                                      <p:cBhvr>
                                        <p:cTn id="5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6" grpId="0" animBg="1"/>
      <p:bldP spid="27" grpId="0" animBg="1"/>
      <p:bldP spid="33" grpId="0" animBg="1"/>
      <p:bldP spid="3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52600"/>
            <a:ext cx="8229600" cy="1371600"/>
          </a:xfrm>
        </p:spPr>
        <p:txBody>
          <a:bodyPr>
            <a:normAutofit fontScale="90000"/>
          </a:bodyPr>
          <a:lstStyle/>
          <a:p>
            <a:r>
              <a:rPr lang="en-US" dirty="0" smtClean="0"/>
              <a:t>                     Thank you </a:t>
            </a:r>
            <a:br>
              <a:rPr lang="en-US" dirty="0" smtClean="0"/>
            </a:br>
            <a:r>
              <a:rPr lang="en-US" dirty="0" smtClean="0"/>
              <a:t>                Happy Learning</a:t>
            </a:r>
            <a:endParaRPr lang="en-US" dirty="0"/>
          </a:p>
        </p:txBody>
      </p:sp>
      <p:sp>
        <p:nvSpPr>
          <p:cNvPr id="3" name="Content Placeholder 2"/>
          <p:cNvSpPr>
            <a:spLocks noGrp="1"/>
          </p:cNvSpPr>
          <p:nvPr>
            <p:ph idx="1"/>
          </p:nvPr>
        </p:nvSpPr>
        <p:spPr>
          <a:xfrm>
            <a:off x="533400" y="3810000"/>
            <a:ext cx="8229600" cy="4389120"/>
          </a:xfrm>
        </p:spPr>
        <p:txBody>
          <a:bodyPr>
            <a:normAutofit/>
          </a:bodyPr>
          <a:lstStyle/>
          <a:p>
            <a:pPr lvl="8">
              <a:buNone/>
            </a:pPr>
            <a:r>
              <a:rPr lang="en-US" sz="2000" dirty="0" smtClean="0"/>
              <a:t>         Questions?</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How </a:t>
            </a:r>
            <a:r>
              <a:rPr lang="en-US" dirty="0" err="1" smtClean="0"/>
              <a:t>OAuth</a:t>
            </a:r>
            <a:r>
              <a:rPr lang="en-US" dirty="0" smtClean="0"/>
              <a:t> Was Born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a:t>
            </a:r>
            <a:r>
              <a:rPr lang="en-US" dirty="0" smtClean="0"/>
              <a:t>valet attendant takes a fully restored 1961 Ferrari</a:t>
            </a:r>
          </a:p>
          <a:p>
            <a:pPr>
              <a:buNone/>
            </a:pPr>
            <a:r>
              <a:rPr lang="en-US" dirty="0" smtClean="0"/>
              <a:t>	out </a:t>
            </a:r>
            <a:r>
              <a:rPr lang="en-US" dirty="0" smtClean="0"/>
              <a:t>for a joyride.</a:t>
            </a:r>
            <a:endParaRPr lang="en-US" dirty="0" smtClean="0"/>
          </a:p>
          <a:p>
            <a:r>
              <a:rPr lang="en-US" dirty="0" smtClean="0"/>
              <a:t>How </a:t>
            </a:r>
            <a:r>
              <a:rPr lang="en-US" dirty="0" smtClean="0"/>
              <a:t>do you prevent the same thing from happening to your </a:t>
            </a:r>
            <a:r>
              <a:rPr lang="en-US" dirty="0" smtClean="0"/>
              <a:t>brand new Mustang</a:t>
            </a:r>
            <a:r>
              <a:rPr lang="en-US" dirty="0" smtClean="0"/>
              <a:t>? </a:t>
            </a:r>
            <a:endParaRPr lang="en-US" dirty="0" smtClean="0"/>
          </a:p>
          <a:p>
            <a:r>
              <a:rPr lang="en-US" dirty="0" smtClean="0"/>
              <a:t>Some </a:t>
            </a:r>
            <a:r>
              <a:rPr lang="en-US" dirty="0" smtClean="0"/>
              <a:t>cars now come with special keys that allow the owner to </a:t>
            </a:r>
            <a:r>
              <a:rPr lang="en-US" dirty="0" smtClean="0"/>
              <a:t>provide limited </a:t>
            </a:r>
            <a:r>
              <a:rPr lang="en-US" dirty="0" smtClean="0"/>
              <a:t>authorization to valet attendants (or kids!) and prevent activities such as </a:t>
            </a:r>
            <a:r>
              <a:rPr lang="en-US" dirty="0" smtClean="0"/>
              <a:t>opening the </a:t>
            </a:r>
            <a:r>
              <a:rPr lang="en-US" dirty="0" smtClean="0"/>
              <a:t>trunk and driving at excessive speeds</a:t>
            </a:r>
            <a:r>
              <a:rPr lang="en-US" dirty="0" smtClean="0"/>
              <a:t>.</a:t>
            </a:r>
          </a:p>
          <a:p>
            <a:r>
              <a:rPr lang="en-US" dirty="0" smtClean="0"/>
              <a:t>Prompting for passwords to gain access for users data is not a good idea.</a:t>
            </a:r>
          </a:p>
          <a:p>
            <a:r>
              <a:rPr lang="en-US" dirty="0" smtClean="0"/>
              <a:t>Thus leading </a:t>
            </a:r>
            <a:r>
              <a:rPr lang="en-US" dirty="0" smtClean="0"/>
              <a:t>to the development of new proprietary </a:t>
            </a:r>
            <a:r>
              <a:rPr lang="en-US" dirty="0" smtClean="0"/>
              <a:t>protocols that </a:t>
            </a:r>
            <a:r>
              <a:rPr lang="en-US" dirty="0" smtClean="0"/>
              <a:t>tackled this problem on the Web.</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533400"/>
            <a:ext cx="8229600" cy="1143000"/>
          </a:xfrm>
        </p:spPr>
        <p:txBody>
          <a:bodyPr/>
          <a:lstStyle/>
          <a:p>
            <a:r>
              <a:rPr lang="en-US" dirty="0" smtClean="0"/>
              <a:t>What is OAuth2</a:t>
            </a:r>
            <a:endParaRPr lang="en-US" dirty="0"/>
          </a:p>
        </p:txBody>
      </p:sp>
      <p:sp>
        <p:nvSpPr>
          <p:cNvPr id="2" name="Content Placeholder 1"/>
          <p:cNvSpPr>
            <a:spLocks noGrp="1"/>
          </p:cNvSpPr>
          <p:nvPr>
            <p:ph idx="1"/>
          </p:nvPr>
        </p:nvSpPr>
        <p:spPr>
          <a:xfrm>
            <a:off x="457200" y="2011680"/>
            <a:ext cx="8229600" cy="4389120"/>
          </a:xfrm>
        </p:spPr>
        <p:txBody>
          <a:bodyPr>
            <a:normAutofit fontScale="70000" lnSpcReduction="20000"/>
          </a:bodyPr>
          <a:lstStyle/>
          <a:p>
            <a:r>
              <a:rPr lang="en-US" dirty="0" err="1" smtClean="0"/>
              <a:t>OAuth</a:t>
            </a:r>
            <a:r>
              <a:rPr lang="en-US" dirty="0" smtClean="0"/>
              <a:t> is </a:t>
            </a:r>
            <a:r>
              <a:rPr lang="en-US" i="1" dirty="0" smtClean="0"/>
              <a:t>not</a:t>
            </a:r>
            <a:r>
              <a:rPr lang="en-US" dirty="0" smtClean="0"/>
              <a:t> an API or a service: it is an open standard for authorization and any developer can implement it.</a:t>
            </a:r>
          </a:p>
          <a:p>
            <a:endParaRPr lang="en-US" dirty="0" smtClean="0"/>
          </a:p>
          <a:p>
            <a:r>
              <a:rPr lang="en-US" dirty="0" err="1" smtClean="0"/>
              <a:t>OAuth</a:t>
            </a:r>
            <a:r>
              <a:rPr lang="en-US" dirty="0" smtClean="0"/>
              <a:t> is a standard that applications can use to provide client applications with “secure delegated access”. </a:t>
            </a:r>
          </a:p>
          <a:p>
            <a:endParaRPr lang="en-US" dirty="0" smtClean="0"/>
          </a:p>
          <a:p>
            <a:r>
              <a:rPr lang="en-US" dirty="0" err="1" smtClean="0"/>
              <a:t>OAuth</a:t>
            </a:r>
            <a:r>
              <a:rPr lang="en-US" dirty="0" smtClean="0"/>
              <a:t> works over HTTP and authorizes Devices, APIs, Servers and Applications with access tokens rather than credentials.</a:t>
            </a:r>
          </a:p>
          <a:p>
            <a:endParaRPr lang="en-US" dirty="0" smtClean="0"/>
          </a:p>
          <a:p>
            <a:r>
              <a:rPr lang="en-US" dirty="0" smtClean="0"/>
              <a:t>The </a:t>
            </a:r>
            <a:r>
              <a:rPr lang="en-US" dirty="0" err="1" smtClean="0"/>
              <a:t>OAuth</a:t>
            </a:r>
            <a:r>
              <a:rPr lang="en-US" dirty="0" smtClean="0"/>
              <a:t> authorization framework enables a third-party application to obtain </a:t>
            </a:r>
            <a:r>
              <a:rPr lang="en-US" u="sng" dirty="0" smtClean="0"/>
              <a:t>limited access</a:t>
            </a:r>
            <a:r>
              <a:rPr lang="en-US" dirty="0" smtClean="0"/>
              <a:t> to an HTTP service, either on behalf of a resource owner by orchestrating an approval interaction between the resource owner and the HTTP service.</a:t>
            </a:r>
          </a:p>
          <a:p>
            <a:pPr>
              <a:buNone/>
            </a:pPr>
            <a:endParaRPr lang="en-US" dirty="0" smtClean="0"/>
          </a:p>
          <a:p>
            <a:r>
              <a:rPr lang="en-US" dirty="0" smtClean="0"/>
              <a:t>There are two versions of </a:t>
            </a:r>
            <a:r>
              <a:rPr lang="en-US" dirty="0" err="1" smtClean="0"/>
              <a:t>OAuth</a:t>
            </a:r>
            <a:r>
              <a:rPr lang="en-US" dirty="0" smtClean="0"/>
              <a:t>: </a:t>
            </a:r>
            <a:r>
              <a:rPr lang="en-US" dirty="0" err="1" smtClean="0"/>
              <a:t>OAuth</a:t>
            </a:r>
            <a:r>
              <a:rPr lang="en-US" dirty="0" smtClean="0"/>
              <a:t> 1.0 and OAuth2. These specifications are </a:t>
            </a:r>
            <a:r>
              <a:rPr lang="en-US" i="1" dirty="0" smtClean="0"/>
              <a:t>completely different</a:t>
            </a:r>
            <a:r>
              <a:rPr lang="en-US" dirty="0" smtClean="0"/>
              <a:t> from one another, and cannot be used together: there is </a:t>
            </a:r>
            <a:r>
              <a:rPr lang="en-US" i="1" dirty="0" smtClean="0"/>
              <a:t>no</a:t>
            </a:r>
            <a:r>
              <a:rPr lang="en-US" dirty="0" smtClean="0"/>
              <a:t> backwards compatibility between them.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533400"/>
            <a:ext cx="8229600" cy="1143000"/>
          </a:xfrm>
        </p:spPr>
        <p:txBody>
          <a:bodyPr>
            <a:normAutofit/>
          </a:bodyPr>
          <a:lstStyle/>
          <a:p>
            <a:r>
              <a:rPr lang="en-US" dirty="0" smtClean="0"/>
              <a:t>What Does </a:t>
            </a:r>
            <a:r>
              <a:rPr lang="en-US" dirty="0" err="1" smtClean="0"/>
              <a:t>OAuth</a:t>
            </a:r>
            <a:r>
              <a:rPr lang="en-US" dirty="0" smtClean="0"/>
              <a:t> Do?</a:t>
            </a:r>
            <a:endParaRPr lang="en-US" dirty="0"/>
          </a:p>
        </p:txBody>
      </p:sp>
      <p:sp>
        <p:nvSpPr>
          <p:cNvPr id="2" name="Content Placeholder 1"/>
          <p:cNvSpPr>
            <a:spLocks noGrp="1"/>
          </p:cNvSpPr>
          <p:nvPr>
            <p:ph idx="1"/>
          </p:nvPr>
        </p:nvSpPr>
        <p:spPr>
          <a:xfrm>
            <a:off x="457200" y="2011680"/>
            <a:ext cx="8229600" cy="4389120"/>
          </a:xfrm>
        </p:spPr>
        <p:txBody>
          <a:bodyPr>
            <a:normAutofit lnSpcReduction="10000"/>
          </a:bodyPr>
          <a:lstStyle/>
          <a:p>
            <a:r>
              <a:rPr lang="en-US" dirty="0" err="1" smtClean="0"/>
              <a:t>OAuth</a:t>
            </a:r>
            <a:r>
              <a:rPr lang="en-US" dirty="0" smtClean="0"/>
              <a:t> is basically a protocol that supports </a:t>
            </a:r>
            <a:r>
              <a:rPr lang="en-US" b="1" dirty="0" smtClean="0"/>
              <a:t>authorization workflows</a:t>
            </a:r>
            <a:r>
              <a:rPr lang="en-US" dirty="0" smtClean="0"/>
              <a:t>.	</a:t>
            </a:r>
          </a:p>
          <a:p>
            <a:r>
              <a:rPr lang="en-US" sz="4000" dirty="0" smtClean="0"/>
              <a:t> e</a:t>
            </a:r>
            <a:r>
              <a:rPr lang="en-US" dirty="0" smtClean="0"/>
              <a:t>nsures that a specific user has permissions to do something.</a:t>
            </a:r>
          </a:p>
          <a:p>
            <a:r>
              <a:rPr lang="en-US" dirty="0" smtClean="0"/>
              <a:t> </a:t>
            </a:r>
            <a:r>
              <a:rPr lang="en-US" sz="4000" dirty="0" smtClean="0"/>
              <a:t>a</a:t>
            </a:r>
            <a:r>
              <a:rPr lang="en-US" dirty="0" smtClean="0"/>
              <a:t>uthentication service. Authentication is when you validate a user’s identity (</a:t>
            </a:r>
            <a:r>
              <a:rPr lang="en-US" i="1" dirty="0" smtClean="0"/>
              <a:t>like asking for a username / password to log in</a:t>
            </a:r>
            <a:r>
              <a:rPr lang="en-US" dirty="0" smtClean="0"/>
              <a:t>)</a:t>
            </a:r>
          </a:p>
          <a:p>
            <a:r>
              <a:rPr lang="en-US" sz="2800" dirty="0" smtClean="0"/>
              <a:t> </a:t>
            </a:r>
            <a:r>
              <a:rPr lang="en-US" sz="4000" dirty="0" smtClean="0"/>
              <a:t>a</a:t>
            </a:r>
            <a:r>
              <a:rPr lang="en-US" dirty="0" smtClean="0"/>
              <a:t>uthorization is when check to see what permissions an existing user already has.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43712"/>
          </a:xfrm>
        </p:spPr>
        <p:txBody>
          <a:bodyPr>
            <a:noAutofit/>
          </a:bodyPr>
          <a:lstStyle/>
          <a:p>
            <a:r>
              <a:rPr lang="en-US" sz="4500" dirty="0" smtClean="0"/>
              <a:t>Basic terms </a:t>
            </a:r>
            <a:endParaRPr lang="en-US" sz="4500" dirty="0"/>
          </a:p>
        </p:txBody>
      </p:sp>
      <p:sp>
        <p:nvSpPr>
          <p:cNvPr id="5" name="Content Placeholder 4"/>
          <p:cNvSpPr>
            <a:spLocks noGrp="1"/>
          </p:cNvSpPr>
          <p:nvPr>
            <p:ph idx="1"/>
          </p:nvPr>
        </p:nvSpPr>
        <p:spPr/>
        <p:txBody>
          <a:bodyPr/>
          <a:lstStyle/>
          <a:p>
            <a:pPr>
              <a:buNone/>
            </a:pPr>
            <a:r>
              <a:rPr lang="en-US" dirty="0" smtClean="0"/>
              <a:t>Basic terms that we should be aware of while understanding OAuth2</a:t>
            </a:r>
          </a:p>
          <a:p>
            <a:endParaRPr lang="en-US" dirty="0" smtClean="0"/>
          </a:p>
          <a:p>
            <a:r>
              <a:rPr lang="en-US" b="1" u="sng" dirty="0" smtClean="0"/>
              <a:t>Roles</a:t>
            </a:r>
          </a:p>
          <a:p>
            <a:r>
              <a:rPr lang="en-US" dirty="0" smtClean="0"/>
              <a:t>Tokens</a:t>
            </a:r>
          </a:p>
          <a:p>
            <a:r>
              <a:rPr lang="en-US" dirty="0" smtClean="0"/>
              <a:t>Access token scope</a:t>
            </a:r>
          </a:p>
          <a:p>
            <a:r>
              <a:rPr lang="en-US" dirty="0" smtClean="0"/>
              <a:t>HTTPS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43712"/>
          </a:xfrm>
        </p:spPr>
        <p:txBody>
          <a:bodyPr>
            <a:normAutofit fontScale="90000"/>
          </a:bodyPr>
          <a:lstStyle/>
          <a:p>
            <a:r>
              <a:rPr lang="en-US" dirty="0" smtClean="0"/>
              <a:t>Roles</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830792" y="2209800"/>
            <a:ext cx="5933043"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43712"/>
          </a:xfrm>
        </p:spPr>
        <p:txBody>
          <a:bodyPr>
            <a:normAutofit fontScale="90000"/>
          </a:bodyPr>
          <a:lstStyle/>
          <a:p>
            <a:r>
              <a:rPr lang="en-US" dirty="0" smtClean="0"/>
              <a:t>Roles</a:t>
            </a:r>
            <a:endParaRPr lang="en-US" dirty="0"/>
          </a:p>
        </p:txBody>
      </p:sp>
      <p:sp>
        <p:nvSpPr>
          <p:cNvPr id="5" name="Content Placeholder 4"/>
          <p:cNvSpPr>
            <a:spLocks noGrp="1"/>
          </p:cNvSpPr>
          <p:nvPr>
            <p:ph idx="1"/>
          </p:nvPr>
        </p:nvSpPr>
        <p:spPr/>
        <p:txBody>
          <a:bodyPr>
            <a:normAutofit fontScale="85000" lnSpcReduction="10000"/>
          </a:bodyPr>
          <a:lstStyle/>
          <a:p>
            <a:pPr>
              <a:buNone/>
            </a:pPr>
            <a:r>
              <a:rPr lang="en-US" dirty="0" smtClean="0"/>
              <a:t>OAuth2 defines 4 roles :</a:t>
            </a:r>
          </a:p>
          <a:p>
            <a:pPr>
              <a:buNone/>
            </a:pPr>
            <a:endParaRPr lang="en-US" dirty="0" smtClean="0"/>
          </a:p>
          <a:p>
            <a:r>
              <a:rPr lang="en-US" b="1" dirty="0" smtClean="0"/>
              <a:t>Resource Owner</a:t>
            </a:r>
            <a:r>
              <a:rPr lang="en-US" dirty="0" smtClean="0"/>
              <a:t>: generally yourself.</a:t>
            </a:r>
          </a:p>
          <a:p>
            <a:r>
              <a:rPr lang="en-US" b="1" dirty="0" smtClean="0"/>
              <a:t>Resource Server</a:t>
            </a:r>
            <a:r>
              <a:rPr lang="en-US" dirty="0" smtClean="0"/>
              <a:t>: server hosting protected data (for example Google hosting your profile and personal information).</a:t>
            </a:r>
          </a:p>
          <a:p>
            <a:r>
              <a:rPr lang="en-US" b="1" dirty="0" smtClean="0"/>
              <a:t>Client</a:t>
            </a:r>
            <a:r>
              <a:rPr lang="en-US" dirty="0" smtClean="0"/>
              <a:t>: application requesting access to a resource server (it can be your PHP website, a </a:t>
            </a:r>
            <a:r>
              <a:rPr lang="en-US" dirty="0" err="1" smtClean="0"/>
              <a:t>Javascript</a:t>
            </a:r>
            <a:r>
              <a:rPr lang="en-US" dirty="0" smtClean="0"/>
              <a:t> application or a mobile application).</a:t>
            </a:r>
          </a:p>
          <a:p>
            <a:r>
              <a:rPr lang="en-US" b="1" dirty="0" smtClean="0"/>
              <a:t>Authorization Server</a:t>
            </a:r>
            <a:r>
              <a:rPr lang="en-US" dirty="0" smtClean="0"/>
              <a:t>: server issuing access token to the client. This token will be </a:t>
            </a:r>
            <a:r>
              <a:rPr lang="en-US" smtClean="0"/>
              <a:t>used by the </a:t>
            </a:r>
            <a:r>
              <a:rPr lang="en-US" dirty="0" smtClean="0"/>
              <a:t>client to request the resource server. This server can be the same as the authorization server (same physical server and same application), and it is often the case.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43712"/>
          </a:xfrm>
        </p:spPr>
        <p:txBody>
          <a:bodyPr>
            <a:noAutofit/>
          </a:bodyPr>
          <a:lstStyle/>
          <a:p>
            <a:r>
              <a:rPr lang="en-US" sz="4500" dirty="0" smtClean="0"/>
              <a:t>Basic terms </a:t>
            </a:r>
            <a:endParaRPr lang="en-US" sz="4500" dirty="0"/>
          </a:p>
        </p:txBody>
      </p:sp>
      <p:sp>
        <p:nvSpPr>
          <p:cNvPr id="5" name="Content Placeholder 4"/>
          <p:cNvSpPr>
            <a:spLocks noGrp="1"/>
          </p:cNvSpPr>
          <p:nvPr>
            <p:ph idx="1"/>
          </p:nvPr>
        </p:nvSpPr>
        <p:spPr/>
        <p:txBody>
          <a:bodyPr/>
          <a:lstStyle/>
          <a:p>
            <a:pPr>
              <a:buNone/>
            </a:pPr>
            <a:r>
              <a:rPr lang="en-US" dirty="0" smtClean="0"/>
              <a:t>Basic terms that we should be aware of while understanding OAuth2</a:t>
            </a:r>
          </a:p>
          <a:p>
            <a:endParaRPr lang="en-US" dirty="0" smtClean="0"/>
          </a:p>
          <a:p>
            <a:r>
              <a:rPr lang="en-US" dirty="0" smtClean="0"/>
              <a:t>Roles</a:t>
            </a:r>
          </a:p>
          <a:p>
            <a:r>
              <a:rPr lang="en-US" b="1" u="sng" dirty="0" smtClean="0"/>
              <a:t>Tokens</a:t>
            </a:r>
          </a:p>
          <a:p>
            <a:r>
              <a:rPr lang="en-US" dirty="0" smtClean="0"/>
              <a:t>Access token scope</a:t>
            </a:r>
          </a:p>
          <a:p>
            <a:r>
              <a:rPr lang="en-US" dirty="0" smtClean="0"/>
              <a:t>HTTPS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990600"/>
          </a:xfrm>
        </p:spPr>
        <p:txBody>
          <a:bodyPr/>
          <a:lstStyle/>
          <a:p>
            <a:r>
              <a:rPr lang="en-US" dirty="0" smtClean="0"/>
              <a:t>Tokens</a:t>
            </a:r>
            <a:endParaRPr lang="en-US" dirty="0"/>
          </a:p>
        </p:txBody>
      </p:sp>
      <p:sp>
        <p:nvSpPr>
          <p:cNvPr id="3" name="Content Placeholder 2"/>
          <p:cNvSpPr>
            <a:spLocks noGrp="1"/>
          </p:cNvSpPr>
          <p:nvPr>
            <p:ph idx="1"/>
          </p:nvPr>
        </p:nvSpPr>
        <p:spPr>
          <a:xfrm>
            <a:off x="533400" y="1676400"/>
            <a:ext cx="8229600" cy="4724400"/>
          </a:xfrm>
        </p:spPr>
        <p:txBody>
          <a:bodyPr>
            <a:normAutofit fontScale="92500" lnSpcReduction="20000"/>
          </a:bodyPr>
          <a:lstStyle/>
          <a:p>
            <a:pPr>
              <a:buNone/>
            </a:pPr>
            <a:r>
              <a:rPr lang="en-US" sz="2000" dirty="0" smtClean="0"/>
              <a:t>Tokens are random strings generated by the authorization server and issued when the client requests them.</a:t>
            </a:r>
          </a:p>
          <a:p>
            <a:pPr>
              <a:buNone/>
            </a:pPr>
            <a:endParaRPr lang="en-US" sz="2000" dirty="0" smtClean="0"/>
          </a:p>
          <a:p>
            <a:r>
              <a:rPr lang="en-US" sz="2000" dirty="0" smtClean="0"/>
              <a:t>There are 2 types of token:</a:t>
            </a:r>
          </a:p>
          <a:p>
            <a:r>
              <a:rPr lang="en-US" sz="2000" b="1" dirty="0" smtClean="0"/>
              <a:t>Access Token</a:t>
            </a:r>
            <a:r>
              <a:rPr lang="en-US" sz="2000" dirty="0" smtClean="0"/>
              <a:t>: this is the most important because it allows the user data from being accessed by a third-party application. This token is sent by the client as a parameter or as a header in the request to the resource server. It has a limited lifetime, which is defined by the authorization server. </a:t>
            </a:r>
            <a:r>
              <a:rPr lang="en-US" sz="2000" b="1" dirty="0" smtClean="0"/>
              <a:t>It must be kept confidential as soon as possible</a:t>
            </a:r>
            <a:r>
              <a:rPr lang="en-US" sz="2000" dirty="0" smtClean="0"/>
              <a:t> but we will see that this is not always possible, especially when the client is a web browser that sends requests to the resource server via </a:t>
            </a:r>
            <a:r>
              <a:rPr lang="en-US" sz="2000" dirty="0" err="1" smtClean="0"/>
              <a:t>Javascript</a:t>
            </a:r>
            <a:r>
              <a:rPr lang="en-US" sz="2000" dirty="0" smtClean="0"/>
              <a:t>.</a:t>
            </a:r>
          </a:p>
          <a:p>
            <a:endParaRPr lang="en-US" sz="2000" dirty="0" smtClean="0"/>
          </a:p>
          <a:p>
            <a:r>
              <a:rPr lang="en-US" sz="2000" b="1" dirty="0" smtClean="0"/>
              <a:t>Refresh Token</a:t>
            </a:r>
            <a:r>
              <a:rPr lang="en-US" sz="2000" dirty="0" smtClean="0"/>
              <a:t>: this token is issued with the access token but unlike the latter, it is not sent in each request from the client to the resource server. It merely serves to be sent to the authorization server for renewing the access token when it has expired. For security reasons, it is not always possible to obtain this token. We will see later in what circumstances.</a:t>
            </a:r>
          </a:p>
          <a:p>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2139</TotalTime>
  <Words>468</Words>
  <Application>Microsoft Office PowerPoint</Application>
  <PresentationFormat>On-screen Show (4:3)</PresentationFormat>
  <Paragraphs>125</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Spring</vt:lpstr>
      <vt:lpstr>How OAuth Was Born</vt:lpstr>
      <vt:lpstr>What is OAuth2</vt:lpstr>
      <vt:lpstr>What Does OAuth Do?</vt:lpstr>
      <vt:lpstr>Basic terms </vt:lpstr>
      <vt:lpstr>Roles</vt:lpstr>
      <vt:lpstr>Roles</vt:lpstr>
      <vt:lpstr>Basic terms </vt:lpstr>
      <vt:lpstr>Tokens</vt:lpstr>
      <vt:lpstr>Basic terms </vt:lpstr>
      <vt:lpstr>Access token scope</vt:lpstr>
      <vt:lpstr>Basic terms </vt:lpstr>
      <vt:lpstr>HTTPS</vt:lpstr>
      <vt:lpstr>Resource Owner Password Credentials Grant</vt:lpstr>
      <vt:lpstr>Resource Owner Password Credentials Grant</vt:lpstr>
      <vt:lpstr>Resource Owner Password Credentials Grant</vt:lpstr>
      <vt:lpstr>                     Thank you                  Happy Learning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RESTful</dc:title>
  <dc:creator>Yh, Mageshbalaji</dc:creator>
  <cp:lastModifiedBy>mageyh</cp:lastModifiedBy>
  <cp:revision>232</cp:revision>
  <dcterms:created xsi:type="dcterms:W3CDTF">2006-08-16T00:00:00Z</dcterms:created>
  <dcterms:modified xsi:type="dcterms:W3CDTF">2017-02-21T09:52:38Z</dcterms:modified>
</cp:coreProperties>
</file>