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65" r:id="rId3"/>
    <p:sldId id="269" r:id="rId4"/>
    <p:sldId id="268" r:id="rId5"/>
    <p:sldId id="266" r:id="rId6"/>
    <p:sldId id="270" r:id="rId7"/>
    <p:sldId id="257" r:id="rId8"/>
    <p:sldId id="258" r:id="rId9"/>
    <p:sldId id="283" r:id="rId10"/>
    <p:sldId id="259" r:id="rId11"/>
    <p:sldId id="260" r:id="rId12"/>
    <p:sldId id="261" r:id="rId13"/>
    <p:sldId id="262" r:id="rId14"/>
    <p:sldId id="263" r:id="rId15"/>
    <p:sldId id="264" r:id="rId16"/>
    <p:sldId id="276" r:id="rId17"/>
    <p:sldId id="277" r:id="rId18"/>
    <p:sldId id="274" r:id="rId19"/>
    <p:sldId id="275" r:id="rId20"/>
    <p:sldId id="273" r:id="rId21"/>
    <p:sldId id="281" r:id="rId22"/>
    <p:sldId id="282" r:id="rId23"/>
    <p:sldId id="284" r:id="rId24"/>
    <p:sldId id="295" r:id="rId25"/>
    <p:sldId id="296" r:id="rId26"/>
    <p:sldId id="285" r:id="rId27"/>
    <p:sldId id="286" r:id="rId28"/>
    <p:sldId id="287" r:id="rId29"/>
    <p:sldId id="288" r:id="rId30"/>
    <p:sldId id="289" r:id="rId31"/>
    <p:sldId id="290" r:id="rId32"/>
    <p:sldId id="292" r:id="rId33"/>
    <p:sldId id="297" r:id="rId34"/>
    <p:sldId id="293" r:id="rId35"/>
    <p:sldId id="294" r:id="rId36"/>
    <p:sldId id="27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57" autoAdjust="0"/>
  </p:normalViewPr>
  <p:slideViewPr>
    <p:cSldViewPr>
      <p:cViewPr varScale="1">
        <p:scale>
          <a:sx n="76" d="100"/>
          <a:sy n="76" d="100"/>
        </p:scale>
        <p:origin x="-1646"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84812-6949-4E98-9A02-43D114FAE2F3}" type="datetimeFigureOut">
              <a:rPr lang="en-US" smtClean="0"/>
              <a:pPr/>
              <a:t>1/19/2017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406332-BAB5-405B-A72F-FC53AA88E64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cloudfoundry.org/buildpacks/custom.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Task - A common example is a staging task that compiles an app’s dependencies, to form a self-contained droplet that makes the app portable and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on multiple VMs. Other examples of tasks include making a database schema change, bulk importing data to initialize a database, and setting up a connected service.</a:t>
            </a:r>
          </a:p>
          <a:p>
            <a:endParaRPr lang="en-US" dirty="0" smtClean="0"/>
          </a:p>
          <a:p>
            <a:r>
              <a:rPr lang="en-US" dirty="0" smtClean="0"/>
              <a:t>LRPs</a:t>
            </a:r>
            <a:r>
              <a:rPr lang="en-US" baseline="0" dirty="0" smtClean="0"/>
              <a:t> - </a:t>
            </a:r>
            <a:r>
              <a:rPr lang="en-US" sz="1200" b="0" i="0" kern="1200" dirty="0" smtClean="0">
                <a:solidFill>
                  <a:schemeClr val="tx1"/>
                </a:solidFill>
                <a:latin typeface="+mn-lt"/>
                <a:ea typeface="+mn-ea"/>
                <a:cs typeface="+mn-cs"/>
              </a:rPr>
              <a:t>To make high-demand LRPs more available, Diego may allocate multiple instances of the same application to run simultaneously on different VMs, often spread across Availability Zones that serve users in different geographic regions.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14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Note:</a:t>
            </a:r>
            <a:r>
              <a:rPr lang="en-US" sz="1200" b="0" i="0" kern="1200" dirty="0" smtClean="0">
                <a:solidFill>
                  <a:schemeClr val="tx1"/>
                </a:solidFill>
                <a:latin typeface="+mn-lt"/>
                <a:ea typeface="+mn-ea"/>
                <a:cs typeface="+mn-cs"/>
              </a:rPr>
              <a:t> You must restart or in some cases re-push your application for changes to be applied to the </a:t>
            </a:r>
            <a:r>
              <a:rPr lang="en-US" sz="1200" b="0" i="0" u="none" strike="noStrike" kern="1200" dirty="0" smtClean="0">
                <a:solidFill>
                  <a:schemeClr val="tx1"/>
                </a:solidFill>
                <a:latin typeface="+mn-lt"/>
                <a:ea typeface="+mn-ea"/>
                <a:cs typeface="+mn-cs"/>
              </a:rPr>
              <a:t>VCAP_SERVICES</a:t>
            </a:r>
            <a:r>
              <a:rPr lang="en-US" sz="1200" b="0" i="0" kern="1200" dirty="0" smtClean="0">
                <a:solidFill>
                  <a:schemeClr val="tx1"/>
                </a:solidFill>
                <a:latin typeface="+mn-lt"/>
                <a:ea typeface="+mn-ea"/>
                <a:cs typeface="+mn-cs"/>
              </a:rPr>
              <a:t> environment variable and for the application to recognize these changes.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Initially, Cloud Foundry immediately restarts any instances that exceed the memory limit. If an instance repeatedly exceeds the memory limit in a short period of time, Cloud Foundry delays restarting the instance.</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Note</a:t>
            </a:r>
            <a:r>
              <a:rPr lang="en-US" sz="1200" b="0" i="0" kern="1200" dirty="0" smtClean="0">
                <a:solidFill>
                  <a:schemeClr val="tx1"/>
                </a:solidFill>
                <a:latin typeface="+mn-lt"/>
                <a:ea typeface="+mn-ea"/>
                <a:cs typeface="+mn-cs"/>
              </a:rPr>
              <a:t>: Your app root directory may also include a </a:t>
            </a:r>
            <a:r>
              <a:rPr lang="en-US" dirty="0" smtClean="0"/>
              <a:t>.</a:t>
            </a:r>
            <a:r>
              <a:rPr lang="en-US" dirty="0" err="1" smtClean="0"/>
              <a:t>profile.d</a:t>
            </a:r>
            <a:r>
              <a:rPr lang="en-US" sz="1200" b="0" i="0" kern="1200" dirty="0" smtClean="0">
                <a:solidFill>
                  <a:schemeClr val="tx1"/>
                </a:solidFill>
                <a:latin typeface="+mn-lt"/>
                <a:ea typeface="+mn-ea"/>
                <a:cs typeface="+mn-cs"/>
              </a:rPr>
              <a:t> directory that contains bash scripts that perform initialization tasks for the </a:t>
            </a:r>
            <a:r>
              <a:rPr lang="en-US" sz="1200" b="0" i="0" kern="1200" dirty="0" err="1" smtClean="0">
                <a:solidFill>
                  <a:schemeClr val="tx1"/>
                </a:solidFill>
                <a:latin typeface="+mn-lt"/>
                <a:ea typeface="+mn-ea"/>
                <a:cs typeface="+mn-cs"/>
              </a:rPr>
              <a:t>buildpack</a:t>
            </a:r>
            <a:r>
              <a:rPr lang="en-US" sz="1200" b="0" i="0" kern="1200" dirty="0" smtClean="0">
                <a:solidFill>
                  <a:schemeClr val="tx1"/>
                </a:solidFill>
                <a:latin typeface="+mn-lt"/>
                <a:ea typeface="+mn-ea"/>
                <a:cs typeface="+mn-cs"/>
              </a:rPr>
              <a:t>. Developers should not edit these scripts unless they are using a </a:t>
            </a:r>
            <a:r>
              <a:rPr lang="en-US" sz="1200" b="0" i="0" u="none" strike="noStrike" kern="1200" dirty="0" smtClean="0">
                <a:solidFill>
                  <a:schemeClr val="tx1"/>
                </a:solidFill>
                <a:latin typeface="+mn-lt"/>
                <a:ea typeface="+mn-ea"/>
                <a:cs typeface="+mn-cs"/>
                <a:hlinkClick r:id="rId3"/>
              </a:rPr>
              <a:t>custom </a:t>
            </a:r>
            <a:r>
              <a:rPr lang="en-US" sz="1200" b="0" i="0" u="none" strike="noStrike" kern="1200" dirty="0" err="1" smtClean="0">
                <a:solidFill>
                  <a:schemeClr val="tx1"/>
                </a:solidFill>
                <a:latin typeface="+mn-lt"/>
                <a:ea typeface="+mn-ea"/>
                <a:cs typeface="+mn-cs"/>
                <a:hlinkClick r:id="rId3"/>
              </a:rPr>
              <a:t>buildpack</a:t>
            </a:r>
            <a:r>
              <a:rPr lang="en-US" sz="1200" b="0" i="0" u="none" strike="noStrike"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If your app uses a relational database, blue-green deployment can lead to discrepancies between your Green and Blue databases during an update. To maximize data integrity, configure a single database for backward and forward compatibility.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You can adjust the route mapping pattern to display a static maintenance page during a maintenance window for time-consuming tasks, such as migrating a database. In this scenario, the router switches all incoming requests from Blue to Maintenance to Green.</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If your app uses a relational database, blue-green deployment can lead to discrepancies between your Green and Blue databases during an update. To maximize data integrity, configure a single database for backward and forward compatibility.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You can adjust the route mapping pattern to display a static maintenance page during a maintenance window for time-consuming tasks, such as migrating a database. In this scenario, the router switches all incoming requests from Blue to Maintenance to Green.</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If your app uses a relational database, blue-green deployment can lead to discrepancies between your Green and Blue databases during an update. To maximize data integrity, configure a single database for backward and forward compatibility.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You can adjust the route mapping pattern to display a static maintenance page during a maintenance window for time-consuming tasks, such as migrating a database. In this scenario, the router switches all incoming requests from Blue to Maintenance to Green.</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For a service to be available in the marketplace, it must be integrated with Cloud Foundry by way of APIs.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For a service to be available in the marketplace, it must be integrated with Cloud Foundry by way of APIs.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cw0149\AppData\Local\Microsoft\Windows\Temporary Internet Files\Content.IE5\17I02EFT\MC900432591[1].png"/>
          <p:cNvPicPr>
            <a:picLocks noGrp="1" noChangeAspect="1" noChangeArrowheads="1"/>
          </p:cNvPicPr>
          <p:nvPr>
            <p:ph idx="1"/>
          </p:nvPr>
        </p:nvPicPr>
        <p:blipFill>
          <a:blip r:embed="rId2" cstate="print"/>
          <a:srcRect/>
          <a:stretch>
            <a:fillRect/>
          </a:stretch>
        </p:blipFill>
        <p:spPr bwMode="auto">
          <a:xfrm>
            <a:off x="1447800" y="457200"/>
            <a:ext cx="2286000" cy="2286000"/>
          </a:xfrm>
          <a:noFill/>
        </p:spPr>
      </p:pic>
      <p:sp>
        <p:nvSpPr>
          <p:cNvPr id="2" name="Title 1"/>
          <p:cNvSpPr>
            <a:spLocks noGrp="1"/>
          </p:cNvSpPr>
          <p:nvPr>
            <p:ph type="ctrTitle"/>
          </p:nvPr>
        </p:nvSpPr>
        <p:spPr>
          <a:xfrm>
            <a:off x="533400" y="2057400"/>
            <a:ext cx="7851648" cy="1828800"/>
          </a:xfrm>
        </p:spPr>
        <p:txBody>
          <a:bodyPr/>
          <a:lstStyle/>
          <a:p>
            <a:r>
              <a:rPr lang="en-US" dirty="0" smtClean="0"/>
              <a:t>Pivotal Cloud </a:t>
            </a:r>
            <a:r>
              <a:rPr lang="en-US" dirty="0" err="1" smtClean="0"/>
              <a:t>Foundary</a:t>
            </a:r>
            <a:r>
              <a:rPr lang="en-US" dirty="0" smtClean="0"/>
              <a:t>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path" presetSubtype="0" accel="50000" decel="50000" fill="hold" nodeType="clickEffect">
                                  <p:stCondLst>
                                    <p:cond delay="0"/>
                                  </p:stCondLst>
                                  <p:childTnLst>
                                    <p:animMotion origin="layout" path="M 0 0  c 0.004 -0.01067  0.018 -0.02133  0.023 -0.02133  c 0.031 0  0.063 0.16667  0.063 0.33333  c 0 -0.084  0.016 -0.16667  0.031 -0.16667  c 0.016 0  0.031 0.084  0.031 0.16667  c 0 -0.04133  0.008 -0.084  0.016 -0.084  c 0.008 0  0.016 0.04133  0.016 0.084  c 0 -0.02133  0.004 -0.04133  0.008 -0.04133  c 0.004 0  0.008 0.02133  0.008 0.04133  c 0 -0.01067  0.002 -0.02133  0.004 -0.02133  c 0.001 0  0.004 0.01067  0.004 0.02133  c 0 -0.00533  0.001 -0.01067  0.002 -0.01067  c 0 0.00133  0.002 0.00533  0.002 0.01067  c 0 -0.00267  0 -0.00533  0.001 -0.00533  c 0 0.00133  0.001 0.00267  0.001 0.00533  c 0 -0.00133  0 -0.00267  0 -0.004  c 0.001 0  0.001 0.00133  0.001 0.00267  c 0.001 0  0.001 -0.00133  0.001 -0.00267  c 0.001 0  0.001 0.00133  0.001 0.00267  E" pathEditMode="relative" ptsTypes="">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4"/>
                                        </p:tgtEl>
                                      </p:cBhvr>
                                    </p:animEffect>
                                    <p:animScale>
                                      <p:cBhvr>
                                        <p:cTn id="11"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Authentication</a:t>
            </a:r>
            <a:endParaRPr lang="en-US" sz="4400" dirty="0"/>
          </a:p>
        </p:txBody>
      </p:sp>
      <p:sp>
        <p:nvSpPr>
          <p:cNvPr id="3" name="Content Placeholder 2"/>
          <p:cNvSpPr>
            <a:spLocks noGrp="1"/>
          </p:cNvSpPr>
          <p:nvPr>
            <p:ph idx="1"/>
          </p:nvPr>
        </p:nvSpPr>
        <p:spPr/>
        <p:txBody>
          <a:bodyPr/>
          <a:lstStyle/>
          <a:p>
            <a:endParaRPr lang="en-US" b="1" dirty="0" smtClean="0">
              <a:latin typeface="+mj-lt"/>
            </a:endParaRPr>
          </a:p>
          <a:p>
            <a:pPr>
              <a:buBlip>
                <a:blip r:embed="rId2"/>
              </a:buBlip>
            </a:pPr>
            <a:r>
              <a:rPr lang="en-US" sz="2400" b="1" dirty="0" smtClean="0">
                <a:latin typeface="+mj-lt"/>
              </a:rPr>
              <a:t>OAuth2 Server (UAA) and Login Server</a:t>
            </a:r>
          </a:p>
          <a:p>
            <a:pPr>
              <a:buBlip>
                <a:blip r:embed="rId2"/>
              </a:buBlip>
            </a:pPr>
            <a:r>
              <a:rPr lang="en-US" sz="2400" dirty="0" smtClean="0">
                <a:latin typeface="+mj-lt"/>
              </a:rPr>
              <a:t>The OAuth2 server (UAA) and Login Server work together to provide identity management.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App Lifecycle - </a:t>
            </a:r>
            <a:r>
              <a:rPr lang="en-US" sz="4000" b="1" dirty="0" smtClean="0"/>
              <a:t>Cloud Controller and Diego Brain</a:t>
            </a:r>
            <a:endParaRPr lang="en-US" sz="4000" dirty="0"/>
          </a:p>
        </p:txBody>
      </p:sp>
      <p:sp>
        <p:nvSpPr>
          <p:cNvPr id="3" name="Content Placeholder 2"/>
          <p:cNvSpPr>
            <a:spLocks noGrp="1"/>
          </p:cNvSpPr>
          <p:nvPr>
            <p:ph idx="1"/>
          </p:nvPr>
        </p:nvSpPr>
        <p:spPr/>
        <p:txBody>
          <a:bodyPr/>
          <a:lstStyle/>
          <a:p>
            <a:endParaRPr lang="en-US" dirty="0" smtClean="0">
              <a:latin typeface="+mj-lt"/>
            </a:endParaRPr>
          </a:p>
          <a:p>
            <a:r>
              <a:rPr lang="en-US" dirty="0" smtClean="0">
                <a:latin typeface="+mj-lt"/>
              </a:rPr>
              <a:t>Cloud controller and Diego brain are part of an “</a:t>
            </a:r>
            <a:r>
              <a:rPr lang="en-US" sz="2000" i="1" dirty="0" smtClean="0">
                <a:latin typeface="+mj-lt"/>
              </a:rPr>
              <a:t>automation engine for application deployment and lifecycle management</a:t>
            </a:r>
            <a:r>
              <a:rPr lang="en-US" dirty="0" smtClean="0">
                <a:latin typeface="+mj-lt"/>
              </a:rPr>
              <a:t>”.</a:t>
            </a:r>
          </a:p>
          <a:p>
            <a:r>
              <a:rPr lang="en-US" dirty="0" smtClean="0">
                <a:latin typeface="+mj-lt"/>
              </a:rPr>
              <a:t>Cloud controller directs Diego </a:t>
            </a:r>
            <a:r>
              <a:rPr lang="en-US" sz="2000" i="1" dirty="0" smtClean="0">
                <a:latin typeface="+mj-lt"/>
              </a:rPr>
              <a:t>brain</a:t>
            </a:r>
            <a:r>
              <a:rPr lang="en-US" dirty="0" smtClean="0">
                <a:latin typeface="+mj-lt"/>
              </a:rPr>
              <a:t> through </a:t>
            </a:r>
            <a:r>
              <a:rPr lang="en-US" sz="2000" i="1" dirty="0" smtClean="0">
                <a:latin typeface="+mj-lt"/>
              </a:rPr>
              <a:t>CC-Bridge</a:t>
            </a:r>
            <a:r>
              <a:rPr lang="en-US" dirty="0" smtClean="0">
                <a:latin typeface="+mj-lt"/>
              </a:rPr>
              <a:t> to coordinate each Diego </a:t>
            </a:r>
            <a:r>
              <a:rPr lang="en-US" sz="2000" i="1" dirty="0" smtClean="0">
                <a:latin typeface="+mj-lt"/>
              </a:rPr>
              <a:t>Cells</a:t>
            </a:r>
            <a:r>
              <a:rPr lang="en-US" dirty="0" smtClean="0">
                <a:latin typeface="+mj-lt"/>
              </a:rPr>
              <a:t> to stage and run the applications. </a:t>
            </a:r>
            <a:endParaRPr lang="en-US" dirty="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App Lifecycle - </a:t>
            </a:r>
            <a:r>
              <a:rPr lang="en-US" sz="3200" b="1" dirty="0" smtClean="0"/>
              <a:t>Cloud Controller and Diego Brain</a:t>
            </a:r>
            <a:endParaRPr lang="en-US" sz="3200" dirty="0"/>
          </a:p>
        </p:txBody>
      </p:sp>
      <p:sp>
        <p:nvSpPr>
          <p:cNvPr id="3" name="Content Placeholder 2"/>
          <p:cNvSpPr>
            <a:spLocks noGrp="1"/>
          </p:cNvSpPr>
          <p:nvPr>
            <p:ph idx="1"/>
          </p:nvPr>
        </p:nvSpPr>
        <p:spPr/>
        <p:txBody>
          <a:bodyPr>
            <a:normAutofit fontScale="92500"/>
          </a:bodyPr>
          <a:lstStyle/>
          <a:p>
            <a:pPr algn="ctr">
              <a:buNone/>
            </a:pPr>
            <a:r>
              <a:rPr lang="en-US" b="1" dirty="0" smtClean="0">
                <a:latin typeface="+mj-lt"/>
              </a:rPr>
              <a:t>Cloud controller</a:t>
            </a:r>
          </a:p>
          <a:p>
            <a:pPr algn="ctr">
              <a:buNone/>
            </a:pPr>
            <a:endParaRPr lang="en-US" b="1" dirty="0" smtClean="0">
              <a:latin typeface="+mj-lt"/>
            </a:endParaRPr>
          </a:p>
          <a:p>
            <a:pPr>
              <a:buBlip>
                <a:blip r:embed="rId2"/>
              </a:buBlip>
            </a:pPr>
            <a:r>
              <a:rPr lang="en-US" sz="2400" dirty="0" smtClean="0">
                <a:latin typeface="+mj-lt"/>
              </a:rPr>
              <a:t> Cloud Controller exposed as </a:t>
            </a:r>
            <a:r>
              <a:rPr lang="en-US" sz="2400" dirty="0" smtClean="0">
                <a:solidFill>
                  <a:schemeClr val="accent2"/>
                </a:solidFill>
                <a:latin typeface="+mj-lt"/>
              </a:rPr>
              <a:t>REST API endpoints</a:t>
            </a:r>
            <a:r>
              <a:rPr lang="en-US" sz="2400" dirty="0" smtClean="0">
                <a:latin typeface="+mj-lt"/>
              </a:rPr>
              <a:t>. Clients should use the REST API endpoints for various operations that the cloud controller handles.</a:t>
            </a:r>
          </a:p>
          <a:p>
            <a:pPr>
              <a:buBlip>
                <a:blip r:embed="rId2"/>
              </a:buBlip>
            </a:pPr>
            <a:endParaRPr lang="en-US" sz="2400" dirty="0" smtClean="0">
              <a:latin typeface="+mj-lt"/>
            </a:endParaRPr>
          </a:p>
          <a:p>
            <a:pPr>
              <a:buBlip>
                <a:blip r:embed="rId2"/>
              </a:buBlip>
            </a:pPr>
            <a:r>
              <a:rPr lang="en-US" sz="2400" dirty="0" smtClean="0">
                <a:latin typeface="+mj-lt"/>
              </a:rPr>
              <a:t> Cloud controller internally maintains a </a:t>
            </a:r>
            <a:r>
              <a:rPr lang="en-US" sz="2400" dirty="0" smtClean="0">
                <a:solidFill>
                  <a:schemeClr val="accent2"/>
                </a:solidFill>
                <a:latin typeface="+mj-lt"/>
              </a:rPr>
              <a:t>DB</a:t>
            </a:r>
            <a:r>
              <a:rPr lang="en-US" sz="2400" dirty="0" smtClean="0">
                <a:latin typeface="+mj-lt"/>
              </a:rPr>
              <a:t> which has various </a:t>
            </a:r>
            <a:r>
              <a:rPr lang="en-US" sz="2400" dirty="0" smtClean="0">
                <a:solidFill>
                  <a:schemeClr val="accent2"/>
                </a:solidFill>
                <a:latin typeface="+mj-lt"/>
              </a:rPr>
              <a:t>tables, such as orgs, spaces, services, user roles </a:t>
            </a:r>
            <a:r>
              <a:rPr lang="en-US" sz="2400" dirty="0" smtClean="0">
                <a:latin typeface="+mj-lt"/>
              </a:rPr>
              <a:t>and more..</a:t>
            </a:r>
          </a:p>
          <a:p>
            <a:pPr>
              <a:buBlip>
                <a:blip r:embed="rId2"/>
              </a:buBlip>
            </a:pPr>
            <a:endParaRPr lang="en-US" sz="2400" dirty="0" smtClean="0">
              <a:latin typeface="+mj-lt"/>
            </a:endParaRPr>
          </a:p>
          <a:p>
            <a:pPr>
              <a:buBlip>
                <a:blip r:embed="rId2"/>
              </a:buBlip>
            </a:pPr>
            <a:r>
              <a:rPr lang="en-US" sz="2400" dirty="0" smtClean="0">
                <a:latin typeface="+mj-lt"/>
              </a:rPr>
              <a:t>The Cloud Controller uses the </a:t>
            </a:r>
            <a:r>
              <a:rPr lang="en-US" sz="2400" dirty="0" smtClean="0">
                <a:solidFill>
                  <a:schemeClr val="accent2"/>
                </a:solidFill>
                <a:latin typeface="+mj-lt"/>
              </a:rPr>
              <a:t>Diego Auction </a:t>
            </a:r>
            <a:r>
              <a:rPr lang="en-US" sz="2400" dirty="0" smtClean="0">
                <a:latin typeface="+mj-lt"/>
              </a:rPr>
              <a:t>balance application processes over the </a:t>
            </a:r>
            <a:r>
              <a:rPr lang="en-US" sz="2400" dirty="0" smtClean="0">
                <a:solidFill>
                  <a:schemeClr val="accent2"/>
                </a:solidFill>
                <a:latin typeface="+mj-lt"/>
              </a:rPr>
              <a:t>cells</a:t>
            </a:r>
            <a:r>
              <a:rPr lang="en-US" sz="2400" dirty="0" smtClean="0">
                <a:latin typeface="+mj-lt"/>
              </a:rPr>
              <a:t> in a Cloud Foundry installation.</a:t>
            </a:r>
          </a:p>
          <a:p>
            <a:pPr>
              <a:buBlip>
                <a:blip r:embed="rId2"/>
              </a:buBlip>
            </a:pPr>
            <a:endParaRPr lang="en-US" dirty="0" smtClean="0">
              <a:latin typeface="+mj-lt"/>
            </a:endParaRPr>
          </a:p>
          <a:p>
            <a:endParaRPr lang="en-US"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3280"/>
            <a:ext cx="8229600" cy="780288"/>
          </a:xfrm>
        </p:spPr>
        <p:txBody>
          <a:bodyPr>
            <a:normAutofit fontScale="90000"/>
          </a:bodyPr>
          <a:lstStyle/>
          <a:p>
            <a:r>
              <a:rPr lang="en-US" sz="4400" dirty="0" smtClean="0"/>
              <a:t>App Lifecycle </a:t>
            </a:r>
            <a:r>
              <a:rPr lang="en-US" sz="4000" dirty="0" smtClean="0"/>
              <a:t>- </a:t>
            </a:r>
            <a:r>
              <a:rPr lang="en-US" sz="3200" b="1" dirty="0" smtClean="0"/>
              <a:t>Cloud Controller and Diego Brain</a:t>
            </a:r>
            <a:endParaRPr lang="en-US" sz="3200" dirty="0"/>
          </a:p>
        </p:txBody>
      </p:sp>
      <p:sp>
        <p:nvSpPr>
          <p:cNvPr id="3" name="Content Placeholder 2"/>
          <p:cNvSpPr>
            <a:spLocks noGrp="1"/>
          </p:cNvSpPr>
          <p:nvPr>
            <p:ph idx="1"/>
          </p:nvPr>
        </p:nvSpPr>
        <p:spPr/>
        <p:txBody>
          <a:bodyPr>
            <a:normAutofit fontScale="92500" lnSpcReduction="20000"/>
          </a:bodyPr>
          <a:lstStyle/>
          <a:p>
            <a:pPr algn="ctr">
              <a:buNone/>
            </a:pPr>
            <a:r>
              <a:rPr lang="en-US" b="1" u="sng" dirty="0" smtClean="0">
                <a:latin typeface="+mj-lt"/>
              </a:rPr>
              <a:t>Diego Auction</a:t>
            </a:r>
          </a:p>
          <a:p>
            <a:pPr algn="ctr">
              <a:buNone/>
            </a:pPr>
            <a:endParaRPr lang="en-US" u="sng" dirty="0" smtClean="0">
              <a:latin typeface="+mj-lt"/>
            </a:endParaRPr>
          </a:p>
          <a:p>
            <a:pPr>
              <a:buBlip>
                <a:blip r:embed="rId2"/>
              </a:buBlip>
            </a:pPr>
            <a:r>
              <a:rPr lang="en-US" dirty="0" smtClean="0">
                <a:latin typeface="+mj-lt"/>
              </a:rPr>
              <a:t>Diego Auction algorithm determines which VM should be used to run the new process.</a:t>
            </a:r>
          </a:p>
          <a:p>
            <a:pPr>
              <a:buBlip>
                <a:blip r:embed="rId2"/>
              </a:buBlip>
            </a:pPr>
            <a:r>
              <a:rPr lang="en-US" dirty="0" smtClean="0">
                <a:latin typeface="+mj-lt"/>
              </a:rPr>
              <a:t> The auction algorithm balances the load on VMs and optimizes application availability and resilience.</a:t>
            </a:r>
          </a:p>
          <a:p>
            <a:pPr>
              <a:buBlip>
                <a:blip r:embed="rId2"/>
              </a:buBlip>
            </a:pPr>
            <a:endParaRPr lang="en-US" dirty="0" smtClean="0">
              <a:latin typeface="+mj-lt"/>
            </a:endParaRPr>
          </a:p>
          <a:p>
            <a:pPr>
              <a:buNone/>
            </a:pPr>
            <a:r>
              <a:rPr lang="en-US" dirty="0" smtClean="0">
                <a:latin typeface="+mj-lt"/>
              </a:rPr>
              <a:t>There are various steps that it follows;</a:t>
            </a:r>
          </a:p>
          <a:p>
            <a:pPr lvl="1">
              <a:buBlip>
                <a:blip r:embed="rId3"/>
              </a:buBlip>
            </a:pPr>
            <a:r>
              <a:rPr lang="en-US" dirty="0" smtClean="0">
                <a:solidFill>
                  <a:srgbClr val="2185C5"/>
                </a:solidFill>
                <a:latin typeface="Source Sans Pro"/>
              </a:rPr>
              <a:t>Tasks and Long-Running Processes</a:t>
            </a:r>
            <a:endParaRPr lang="en-US" dirty="0" smtClean="0">
              <a:solidFill>
                <a:srgbClr val="333333"/>
              </a:solidFill>
              <a:latin typeface="Source Sans Pro"/>
            </a:endParaRPr>
          </a:p>
          <a:p>
            <a:pPr lvl="1">
              <a:buBlip>
                <a:blip r:embed="rId3"/>
              </a:buBlip>
            </a:pPr>
            <a:r>
              <a:rPr lang="en-US" dirty="0" smtClean="0">
                <a:solidFill>
                  <a:srgbClr val="2185C5"/>
                </a:solidFill>
                <a:latin typeface="Source Sans Pro"/>
              </a:rPr>
              <a:t>Ordering the Auction Batch</a:t>
            </a:r>
            <a:endParaRPr lang="en-US" dirty="0" smtClean="0">
              <a:solidFill>
                <a:srgbClr val="333333"/>
              </a:solidFill>
              <a:latin typeface="Source Sans Pro"/>
            </a:endParaRPr>
          </a:p>
          <a:p>
            <a:pPr lvl="1">
              <a:buBlip>
                <a:blip r:embed="rId3"/>
              </a:buBlip>
            </a:pPr>
            <a:r>
              <a:rPr lang="en-US" dirty="0" smtClean="0">
                <a:solidFill>
                  <a:srgbClr val="2185C5"/>
                </a:solidFill>
                <a:latin typeface="Source Sans Pro"/>
              </a:rPr>
              <a:t>Auctioning the Batch to the Cells</a:t>
            </a:r>
            <a:endParaRPr lang="en-US" dirty="0" smtClean="0">
              <a:solidFill>
                <a:srgbClr val="333333"/>
              </a:solidFill>
              <a:latin typeface="Source Sans Pro"/>
            </a:endParaRPr>
          </a:p>
          <a:p>
            <a:pPr lvl="1">
              <a:buBlip>
                <a:blip r:embed="rId3"/>
              </a:buBlip>
            </a:pPr>
            <a:r>
              <a:rPr lang="en-US" dirty="0" smtClean="0">
                <a:solidFill>
                  <a:srgbClr val="2185C5"/>
                </a:solidFill>
                <a:latin typeface="Source Sans Pro"/>
              </a:rPr>
              <a:t>Triggering Another Auction</a:t>
            </a:r>
            <a:endParaRPr lang="en-US" dirty="0" smtClean="0">
              <a:solidFill>
                <a:srgbClr val="333333"/>
              </a:solidFill>
              <a:latin typeface="Source Sans Pro"/>
            </a:endParaRPr>
          </a:p>
          <a:p>
            <a:pPr>
              <a:buNone/>
            </a:pPr>
            <a:endParaRPr lang="en-US"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80288"/>
          </a:xfrm>
        </p:spPr>
        <p:txBody>
          <a:bodyPr>
            <a:normAutofit/>
          </a:bodyPr>
          <a:lstStyle/>
          <a:p>
            <a:r>
              <a:rPr lang="en-US" sz="4000" dirty="0" smtClean="0"/>
              <a:t>App Lifecycle </a:t>
            </a:r>
            <a:r>
              <a:rPr lang="en-US" sz="3100" dirty="0" smtClean="0"/>
              <a:t>- </a:t>
            </a:r>
            <a:r>
              <a:rPr lang="en-US" sz="2900" b="1" dirty="0" smtClean="0"/>
              <a:t>Cloud Controller and Diego Brain</a:t>
            </a:r>
            <a:endParaRPr lang="en-US" sz="2900" dirty="0"/>
          </a:p>
        </p:txBody>
      </p:sp>
      <p:sp>
        <p:nvSpPr>
          <p:cNvPr id="3" name="Content Placeholder 2"/>
          <p:cNvSpPr>
            <a:spLocks noGrp="1"/>
          </p:cNvSpPr>
          <p:nvPr>
            <p:ph idx="1"/>
          </p:nvPr>
        </p:nvSpPr>
        <p:spPr>
          <a:xfrm>
            <a:off x="457200" y="1905000"/>
            <a:ext cx="8229600" cy="4419600"/>
          </a:xfrm>
        </p:spPr>
        <p:txBody>
          <a:bodyPr>
            <a:normAutofit fontScale="77500" lnSpcReduction="20000"/>
          </a:bodyPr>
          <a:lstStyle/>
          <a:p>
            <a:pPr algn="ctr">
              <a:buNone/>
            </a:pPr>
            <a:r>
              <a:rPr lang="en-US" b="1" u="sng" dirty="0" smtClean="0">
                <a:latin typeface="+mj-lt"/>
              </a:rPr>
              <a:t>Diego Auction – Task and Long running process </a:t>
            </a:r>
          </a:p>
          <a:p>
            <a:pPr>
              <a:buNone/>
            </a:pPr>
            <a:endParaRPr lang="en-US" dirty="0" smtClean="0">
              <a:latin typeface="+mj-lt"/>
            </a:endParaRPr>
          </a:p>
          <a:p>
            <a:pPr>
              <a:buBlip>
                <a:blip r:embed="rId3"/>
              </a:buBlip>
            </a:pPr>
            <a:r>
              <a:rPr lang="en-US" sz="2400" dirty="0" smtClean="0">
                <a:latin typeface="+mj-lt"/>
              </a:rPr>
              <a:t>It classifies jobs into two types : </a:t>
            </a:r>
            <a:r>
              <a:rPr lang="en-US" sz="2400" b="1" dirty="0" smtClean="0">
                <a:solidFill>
                  <a:schemeClr val="accent2"/>
                </a:solidFill>
                <a:latin typeface="+mj-lt"/>
              </a:rPr>
              <a:t>Tasks</a:t>
            </a:r>
            <a:r>
              <a:rPr lang="en-US" sz="2400" dirty="0" smtClean="0">
                <a:latin typeface="+mj-lt"/>
              </a:rPr>
              <a:t> and </a:t>
            </a:r>
            <a:r>
              <a:rPr lang="en-US" sz="2400" b="1" dirty="0" smtClean="0">
                <a:solidFill>
                  <a:schemeClr val="accent2"/>
                </a:solidFill>
                <a:latin typeface="+mj-lt"/>
              </a:rPr>
              <a:t>Long-Running Processes</a:t>
            </a:r>
            <a:r>
              <a:rPr lang="en-US" sz="2400" dirty="0" smtClean="0">
                <a:latin typeface="+mj-lt"/>
              </a:rPr>
              <a:t>(LRPs). </a:t>
            </a:r>
          </a:p>
          <a:p>
            <a:pPr>
              <a:buBlip>
                <a:blip r:embed="rId3"/>
              </a:buBlip>
            </a:pPr>
            <a:r>
              <a:rPr lang="en-US" sz="2400" b="1" dirty="0" smtClean="0">
                <a:solidFill>
                  <a:schemeClr val="accent2"/>
                </a:solidFill>
                <a:latin typeface="+mj-lt"/>
              </a:rPr>
              <a:t>Tasks</a:t>
            </a:r>
            <a:r>
              <a:rPr lang="en-US" sz="2400" dirty="0" smtClean="0">
                <a:latin typeface="+mj-lt"/>
              </a:rPr>
              <a:t> run once, for a finite amount of time.</a:t>
            </a:r>
          </a:p>
          <a:p>
            <a:pPr>
              <a:buBlip>
                <a:blip r:embed="rId3"/>
              </a:buBlip>
            </a:pPr>
            <a:r>
              <a:rPr lang="en-US" sz="2400" b="1" dirty="0" smtClean="0">
                <a:solidFill>
                  <a:schemeClr val="accent2"/>
                </a:solidFill>
                <a:latin typeface="+mj-lt"/>
              </a:rPr>
              <a:t>LRPs</a:t>
            </a:r>
            <a:r>
              <a:rPr lang="en-US" sz="2400" dirty="0" smtClean="0">
                <a:latin typeface="+mj-lt"/>
              </a:rPr>
              <a:t> run continuously, for an indefinite amount of time. </a:t>
            </a:r>
          </a:p>
          <a:p>
            <a:pPr lvl="1">
              <a:buBlip>
                <a:blip r:embed="rId3"/>
              </a:buBlip>
            </a:pPr>
            <a:r>
              <a:rPr lang="en-US" dirty="0" smtClean="0">
                <a:latin typeface="+mj-lt"/>
              </a:rPr>
              <a:t>LRPs terminate only if stopped or killed, or if they crash. Examples include web servers, asynchronous background workers, and other applications and services that continuously accept and process input.</a:t>
            </a:r>
          </a:p>
          <a:p>
            <a:pPr>
              <a:buBlip>
                <a:blip r:embed="rId3"/>
              </a:buBlip>
            </a:pPr>
            <a:r>
              <a:rPr lang="en-US" sz="2400" dirty="0" smtClean="0">
                <a:latin typeface="+mj-lt"/>
              </a:rPr>
              <a:t>Diego Auction process repeats whenever new jobs need to be allocated to VMs. </a:t>
            </a:r>
          </a:p>
          <a:p>
            <a:pPr>
              <a:buBlip>
                <a:blip r:embed="rId3"/>
              </a:buBlip>
            </a:pPr>
            <a:r>
              <a:rPr lang="en-US" sz="2400" dirty="0" smtClean="0">
                <a:latin typeface="+mj-lt"/>
              </a:rPr>
              <a:t>Auction will distribute the batch work. This includes:</a:t>
            </a:r>
          </a:p>
          <a:p>
            <a:pPr lvl="1">
              <a:buBlip>
                <a:blip r:embed="rId3"/>
              </a:buBlip>
            </a:pPr>
            <a:r>
              <a:rPr lang="en-US" dirty="0" smtClean="0">
                <a:latin typeface="+mj-lt"/>
              </a:rPr>
              <a:t>newly-created jobs, </a:t>
            </a:r>
          </a:p>
          <a:p>
            <a:pPr lvl="1">
              <a:buBlip>
                <a:blip r:embed="rId3"/>
              </a:buBlip>
            </a:pPr>
            <a:r>
              <a:rPr lang="en-US" dirty="0" smtClean="0">
                <a:latin typeface="+mj-lt"/>
              </a:rPr>
              <a:t>jobs left unallocated in the previous auction, </a:t>
            </a:r>
          </a:p>
          <a:p>
            <a:pPr lvl="1">
              <a:buBlip>
                <a:blip r:embed="rId3"/>
              </a:buBlip>
            </a:pPr>
            <a:r>
              <a:rPr lang="en-US" dirty="0" smtClean="0">
                <a:latin typeface="+mj-lt"/>
              </a:rPr>
              <a:t>and jobs left orphaned by failed VMs.</a:t>
            </a:r>
          </a:p>
          <a:p>
            <a:pPr>
              <a:buBlip>
                <a:blip r:embed="rId3"/>
              </a:buBlip>
            </a:pPr>
            <a:r>
              <a:rPr lang="en-US" dirty="0" smtClean="0">
                <a:latin typeface="+mj-lt"/>
              </a:rPr>
              <a:t> </a:t>
            </a:r>
            <a:r>
              <a:rPr lang="en-US" sz="2400" dirty="0" smtClean="0">
                <a:latin typeface="+mj-lt"/>
              </a:rPr>
              <a:t>Only one auction can take place at a time, which prevents placement collisions</a:t>
            </a:r>
          </a:p>
          <a:p>
            <a:pPr>
              <a:buBlip>
                <a:blip r:embed="rId3"/>
              </a:buBlip>
            </a:pPr>
            <a:endParaRPr lang="en-US"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4000" dirty="0" smtClean="0"/>
              <a:t>App Lifecycle - </a:t>
            </a:r>
            <a:r>
              <a:rPr lang="en-US" sz="3600" b="1" dirty="0" err="1" smtClean="0"/>
              <a:t>nsync</a:t>
            </a:r>
            <a:r>
              <a:rPr lang="en-US" sz="3600" b="1" dirty="0" smtClean="0"/>
              <a:t>, BBS, and Cell Reps</a:t>
            </a:r>
            <a:endParaRPr lang="en-US" sz="3600" dirty="0"/>
          </a:p>
        </p:txBody>
      </p:sp>
      <p:sp>
        <p:nvSpPr>
          <p:cNvPr id="5" name="Content Placeholder 4"/>
          <p:cNvSpPr>
            <a:spLocks noGrp="1"/>
          </p:cNvSpPr>
          <p:nvPr>
            <p:ph idx="1"/>
          </p:nvPr>
        </p:nvSpPr>
        <p:spPr>
          <a:xfrm>
            <a:off x="457200" y="3657600"/>
            <a:ext cx="8229600" cy="2971800"/>
          </a:xfrm>
        </p:spPr>
        <p:txBody>
          <a:bodyPr>
            <a:normAutofit fontScale="70000" lnSpcReduction="20000"/>
          </a:bodyPr>
          <a:lstStyle/>
          <a:p>
            <a:pPr>
              <a:buBlip>
                <a:blip r:embed="rId2"/>
              </a:buBlip>
            </a:pPr>
            <a:r>
              <a:rPr lang="en-US" dirty="0" smtClean="0">
                <a:latin typeface="+mj-lt"/>
              </a:rPr>
              <a:t>The </a:t>
            </a:r>
            <a:r>
              <a:rPr lang="en-US" dirty="0" err="1" smtClean="0">
                <a:latin typeface="+mj-lt"/>
              </a:rPr>
              <a:t>nsync</a:t>
            </a:r>
            <a:r>
              <a:rPr lang="en-US" dirty="0" smtClean="0">
                <a:latin typeface="+mj-lt"/>
              </a:rPr>
              <a:t>, BBS, and Cell Reps use a more distributed approach. </a:t>
            </a:r>
          </a:p>
          <a:p>
            <a:pPr>
              <a:buBlip>
                <a:blip r:embed="rId2"/>
              </a:buBlip>
            </a:pPr>
            <a:r>
              <a:rPr lang="en-US" dirty="0" smtClean="0">
                <a:latin typeface="+mj-lt"/>
              </a:rPr>
              <a:t>For High </a:t>
            </a:r>
            <a:r>
              <a:rPr lang="en-US" dirty="0" err="1" smtClean="0">
                <a:latin typeface="+mj-lt"/>
              </a:rPr>
              <a:t>availablity</a:t>
            </a:r>
            <a:r>
              <a:rPr lang="en-US" dirty="0" smtClean="0">
                <a:latin typeface="+mj-lt"/>
              </a:rPr>
              <a:t>, cloud deployments must constantly monitor their states and reconcile them with their expected states such as starting and stopping processes as required.</a:t>
            </a:r>
          </a:p>
          <a:p>
            <a:pPr lvl="1">
              <a:buBlip>
                <a:blip r:embed="rId2"/>
              </a:buBlip>
            </a:pPr>
            <a:r>
              <a:rPr lang="en-US" b="1" dirty="0" err="1" smtClean="0">
                <a:latin typeface="+mj-lt"/>
              </a:rPr>
              <a:t>nsync</a:t>
            </a:r>
            <a:r>
              <a:rPr lang="en-US" b="1" dirty="0" smtClean="0">
                <a:latin typeface="+mj-lt"/>
              </a:rPr>
              <a:t> -</a:t>
            </a:r>
            <a:r>
              <a:rPr lang="en-US" dirty="0" smtClean="0">
                <a:latin typeface="+mj-lt"/>
              </a:rPr>
              <a:t> receives a message from the Cloud Controller when the user scales an app. It writes the number of instances into a </a:t>
            </a:r>
            <a:r>
              <a:rPr lang="en-US" dirty="0" err="1" smtClean="0">
                <a:latin typeface="+mj-lt"/>
              </a:rPr>
              <a:t>DesiredLRP</a:t>
            </a:r>
            <a:r>
              <a:rPr lang="en-US" dirty="0" smtClean="0">
                <a:latin typeface="+mj-lt"/>
              </a:rPr>
              <a:t> structure in the Diego BBS database.</a:t>
            </a:r>
          </a:p>
          <a:p>
            <a:pPr lvl="1">
              <a:buBlip>
                <a:blip r:embed="rId2"/>
              </a:buBlip>
            </a:pPr>
            <a:r>
              <a:rPr lang="en-US" b="1" dirty="0" smtClean="0">
                <a:latin typeface="+mj-lt"/>
              </a:rPr>
              <a:t>BBS -</a:t>
            </a:r>
            <a:r>
              <a:rPr lang="en-US" dirty="0" smtClean="0">
                <a:latin typeface="+mj-lt"/>
              </a:rPr>
              <a:t> uses its convergence process to monitor the </a:t>
            </a:r>
            <a:r>
              <a:rPr lang="en-US" dirty="0" err="1" smtClean="0">
                <a:latin typeface="+mj-lt"/>
              </a:rPr>
              <a:t>DesiredLRP</a:t>
            </a:r>
            <a:r>
              <a:rPr lang="en-US" dirty="0" smtClean="0">
                <a:latin typeface="+mj-lt"/>
              </a:rPr>
              <a:t> and </a:t>
            </a:r>
            <a:r>
              <a:rPr lang="en-US" dirty="0" err="1" smtClean="0">
                <a:latin typeface="+mj-lt"/>
              </a:rPr>
              <a:t>ActualLRP</a:t>
            </a:r>
            <a:r>
              <a:rPr lang="en-US" dirty="0" smtClean="0">
                <a:latin typeface="+mj-lt"/>
              </a:rPr>
              <a:t> values. It launches or kills application instances as appropriate to ensure the </a:t>
            </a:r>
            <a:r>
              <a:rPr lang="en-US" dirty="0" err="1" smtClean="0">
                <a:latin typeface="+mj-lt"/>
              </a:rPr>
              <a:t>ActualLRP</a:t>
            </a:r>
            <a:r>
              <a:rPr lang="en-US" dirty="0" smtClean="0">
                <a:latin typeface="+mj-lt"/>
              </a:rPr>
              <a:t> count matches the </a:t>
            </a:r>
            <a:r>
              <a:rPr lang="en-US" dirty="0" err="1" smtClean="0">
                <a:latin typeface="+mj-lt"/>
              </a:rPr>
              <a:t>DesiredLRP</a:t>
            </a:r>
            <a:r>
              <a:rPr lang="en-US" dirty="0" smtClean="0">
                <a:latin typeface="+mj-lt"/>
              </a:rPr>
              <a:t> count.</a:t>
            </a:r>
          </a:p>
          <a:p>
            <a:pPr lvl="1">
              <a:buBlip>
                <a:blip r:embed="rId2"/>
              </a:buBlip>
            </a:pPr>
            <a:r>
              <a:rPr lang="en-US" b="1" dirty="0" smtClean="0">
                <a:latin typeface="+mj-lt"/>
              </a:rPr>
              <a:t>Cell Rep -</a:t>
            </a:r>
            <a:r>
              <a:rPr lang="en-US" dirty="0" smtClean="0">
                <a:latin typeface="+mj-lt"/>
              </a:rPr>
              <a:t> monitors the containers and provides the </a:t>
            </a:r>
            <a:r>
              <a:rPr lang="en-US" dirty="0" err="1" smtClean="0">
                <a:latin typeface="+mj-lt"/>
              </a:rPr>
              <a:t>ActualLRP</a:t>
            </a:r>
            <a:r>
              <a:rPr lang="en-US" dirty="0" smtClean="0">
                <a:latin typeface="+mj-lt"/>
              </a:rPr>
              <a:t> value.</a:t>
            </a:r>
            <a:endParaRPr lang="en-US" dirty="0">
              <a:latin typeface="+mj-lt"/>
            </a:endParaRPr>
          </a:p>
        </p:txBody>
      </p:sp>
      <p:pic>
        <p:nvPicPr>
          <p:cNvPr id="6" name="Picture 2" descr="D:\Users\mageyh\Documents\Cloud\images\bbs-monitor-nsync-diego.png"/>
          <p:cNvPicPr>
            <a:picLocks noChangeAspect="1" noChangeArrowheads="1"/>
          </p:cNvPicPr>
          <p:nvPr/>
        </p:nvPicPr>
        <p:blipFill>
          <a:blip r:embed="rId3" cstate="print"/>
          <a:srcRect/>
          <a:stretch>
            <a:fillRect/>
          </a:stretch>
        </p:blipFill>
        <p:spPr bwMode="auto">
          <a:xfrm>
            <a:off x="1524000" y="1600200"/>
            <a:ext cx="4800600" cy="1981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4" presetClass="entr" presetSubtype="0" accel="10000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p:cTn id="13" dur="10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14"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5"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7" dur="1000"/>
                                        <p:tgtEl>
                                          <p:spTgt spid="5">
                                            <p:txEl>
                                              <p:pRg st="0" end="0"/>
                                            </p:txEl>
                                          </p:spTgt>
                                        </p:tgtEl>
                                      </p:cBhvr>
                                    </p:animEffect>
                                  </p:childTnLst>
                                </p:cTn>
                              </p:par>
                              <p:par>
                                <p:cTn id="18" presetID="54" presetClass="entr" presetSubtype="0" accel="10000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p:cTn id="20" dur="10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21"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22"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4" dur="1000"/>
                                        <p:tgtEl>
                                          <p:spTgt spid="5">
                                            <p:txEl>
                                              <p:pRg st="1" end="1"/>
                                            </p:txEl>
                                          </p:spTgt>
                                        </p:tgtEl>
                                      </p:cBhvr>
                                    </p:animEffect>
                                  </p:childTnLst>
                                </p:cTn>
                              </p:par>
                              <p:par>
                                <p:cTn id="25" presetID="54" presetClass="entr" presetSubtype="0" accel="10000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 calcmode="lin" valueType="num">
                                      <p:cBhvr>
                                        <p:cTn id="27" dur="10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8"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9"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31" dur="1000"/>
                                        <p:tgtEl>
                                          <p:spTgt spid="5">
                                            <p:txEl>
                                              <p:pRg st="2" end="2"/>
                                            </p:txEl>
                                          </p:spTgt>
                                        </p:tgtEl>
                                      </p:cBhvr>
                                    </p:animEffect>
                                  </p:childTnLst>
                                </p:cTn>
                              </p:par>
                              <p:par>
                                <p:cTn id="32" presetID="54" presetClass="entr" presetSubtype="0" accel="10000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1000" fill="hold"/>
                                        <p:tgtEl>
                                          <p:spTgt spid="5">
                                            <p:txEl>
                                              <p:pRg st="3" end="3"/>
                                            </p:txEl>
                                          </p:spTgt>
                                        </p:tgtEl>
                                        <p:attrNameLst>
                                          <p:attrName>ppt_w</p:attrName>
                                        </p:attrNameLst>
                                      </p:cBhvr>
                                      <p:tavLst>
                                        <p:tav tm="0">
                                          <p:val>
                                            <p:strVal val="#ppt_w*0.05"/>
                                          </p:val>
                                        </p:tav>
                                        <p:tav tm="100000">
                                          <p:val>
                                            <p:strVal val="#ppt_w"/>
                                          </p:val>
                                        </p:tav>
                                      </p:tavLst>
                                    </p:anim>
                                    <p:anim calcmode="lin" valueType="num">
                                      <p:cBhvr>
                                        <p:cTn id="35"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36" dur="10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
                                          </p:val>
                                        </p:tav>
                                        <p:tav tm="100000">
                                          <p:val>
                                            <p:strVal val="#ppt_y"/>
                                          </p:val>
                                        </p:tav>
                                      </p:tavLst>
                                    </p:anim>
                                    <p:animEffect transition="in" filter="fade">
                                      <p:cBhvr>
                                        <p:cTn id="38" dur="1000"/>
                                        <p:tgtEl>
                                          <p:spTgt spid="5">
                                            <p:txEl>
                                              <p:pRg st="3" end="3"/>
                                            </p:txEl>
                                          </p:spTgt>
                                        </p:tgtEl>
                                      </p:cBhvr>
                                    </p:animEffect>
                                  </p:childTnLst>
                                </p:cTn>
                              </p:par>
                              <p:par>
                                <p:cTn id="39" presetID="54" presetClass="entr" presetSubtype="0" accel="100000" fill="hold"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 calcmode="lin" valueType="num">
                                      <p:cBhvr>
                                        <p:cTn id="41" dur="1000" fill="hold"/>
                                        <p:tgtEl>
                                          <p:spTgt spid="5">
                                            <p:txEl>
                                              <p:pRg st="4" end="4"/>
                                            </p:txEl>
                                          </p:spTgt>
                                        </p:tgtEl>
                                        <p:attrNameLst>
                                          <p:attrName>ppt_w</p:attrName>
                                        </p:attrNameLst>
                                      </p:cBhvr>
                                      <p:tavLst>
                                        <p:tav tm="0">
                                          <p:val>
                                            <p:strVal val="#ppt_w*0.05"/>
                                          </p:val>
                                        </p:tav>
                                        <p:tav tm="100000">
                                          <p:val>
                                            <p:strVal val="#ppt_w"/>
                                          </p:val>
                                        </p:tav>
                                      </p:tavLst>
                                    </p:anim>
                                    <p:anim calcmode="lin" valueType="num">
                                      <p:cBhvr>
                                        <p:cTn id="42" dur="10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43" dur="10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44" dur="1000" fill="hold"/>
                                        <p:tgtEl>
                                          <p:spTgt spid="5">
                                            <p:txEl>
                                              <p:pRg st="4" end="4"/>
                                            </p:txEl>
                                          </p:spTgt>
                                        </p:tgtEl>
                                        <p:attrNameLst>
                                          <p:attrName>ppt_y</p:attrName>
                                        </p:attrNameLst>
                                      </p:cBhvr>
                                      <p:tavLst>
                                        <p:tav tm="0">
                                          <p:val>
                                            <p:strVal val="#ppt_y"/>
                                          </p:val>
                                        </p:tav>
                                        <p:tav tm="100000">
                                          <p:val>
                                            <p:strVal val="#ppt_y"/>
                                          </p:val>
                                        </p:tav>
                                      </p:tavLst>
                                    </p:anim>
                                    <p:animEffect transition="in" filter="fade">
                                      <p:cBhvr>
                                        <p:cTn id="45"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smtClean="0"/>
              <a:t>App Storage and Execution</a:t>
            </a:r>
            <a:endParaRPr lang="en-US" sz="4400" dirty="0"/>
          </a:p>
        </p:txBody>
      </p:sp>
      <p:sp>
        <p:nvSpPr>
          <p:cNvPr id="3" name="Content Placeholder 2"/>
          <p:cNvSpPr>
            <a:spLocks noGrp="1"/>
          </p:cNvSpPr>
          <p:nvPr>
            <p:ph idx="1"/>
          </p:nvPr>
        </p:nvSpPr>
        <p:spPr>
          <a:xfrm>
            <a:off x="457200" y="1676400"/>
            <a:ext cx="8229600" cy="4648200"/>
          </a:xfrm>
        </p:spPr>
        <p:txBody>
          <a:bodyPr>
            <a:normAutofit fontScale="85000" lnSpcReduction="20000"/>
          </a:bodyPr>
          <a:lstStyle/>
          <a:p>
            <a:pPr>
              <a:buNone/>
            </a:pPr>
            <a:r>
              <a:rPr lang="en-US" b="1" u="sng" dirty="0" err="1" smtClean="0"/>
              <a:t>Blobstore</a:t>
            </a:r>
            <a:endParaRPr lang="en-US" b="1" u="sng" dirty="0" smtClean="0"/>
          </a:p>
          <a:p>
            <a:endParaRPr lang="en-US" dirty="0" smtClean="0"/>
          </a:p>
          <a:p>
            <a:pPr>
              <a:buBlip>
                <a:blip r:embed="rId2"/>
              </a:buBlip>
            </a:pPr>
            <a:r>
              <a:rPr lang="en-US" dirty="0" smtClean="0">
                <a:latin typeface="+mj-lt"/>
              </a:rPr>
              <a:t>The </a:t>
            </a:r>
            <a:r>
              <a:rPr lang="en-US" dirty="0" err="1" smtClean="0">
                <a:latin typeface="+mj-lt"/>
              </a:rPr>
              <a:t>blobstore</a:t>
            </a:r>
            <a:r>
              <a:rPr lang="en-US" dirty="0" smtClean="0">
                <a:latin typeface="+mj-lt"/>
              </a:rPr>
              <a:t> is a repository for large binary files. </a:t>
            </a:r>
            <a:r>
              <a:rPr lang="en-US" dirty="0" err="1" smtClean="0">
                <a:latin typeface="+mj-lt"/>
              </a:rPr>
              <a:t>Blobstore</a:t>
            </a:r>
            <a:r>
              <a:rPr lang="en-US" dirty="0" smtClean="0">
                <a:latin typeface="+mj-lt"/>
              </a:rPr>
              <a:t> binaries include:</a:t>
            </a:r>
          </a:p>
          <a:p>
            <a:pPr lvl="2">
              <a:buBlip>
                <a:blip r:embed="rId2"/>
              </a:buBlip>
            </a:pPr>
            <a:r>
              <a:rPr lang="en-US" dirty="0" smtClean="0">
                <a:latin typeface="+mj-lt"/>
              </a:rPr>
              <a:t>Application code packages</a:t>
            </a:r>
          </a:p>
          <a:p>
            <a:pPr lvl="2">
              <a:buBlip>
                <a:blip r:embed="rId2"/>
              </a:buBlip>
            </a:pPr>
            <a:r>
              <a:rPr lang="en-US" dirty="0" err="1" smtClean="0">
                <a:latin typeface="+mj-lt"/>
              </a:rPr>
              <a:t>Buildpacks</a:t>
            </a:r>
            <a:endParaRPr lang="en-US" dirty="0" smtClean="0">
              <a:latin typeface="+mj-lt"/>
            </a:endParaRPr>
          </a:p>
          <a:p>
            <a:pPr lvl="2">
              <a:buBlip>
                <a:blip r:embed="rId2"/>
              </a:buBlip>
            </a:pPr>
            <a:r>
              <a:rPr lang="en-US" dirty="0" smtClean="0">
                <a:latin typeface="+mj-lt"/>
              </a:rPr>
              <a:t>Droplets</a:t>
            </a:r>
          </a:p>
          <a:p>
            <a:pPr>
              <a:buBlip>
                <a:blip r:embed="rId2"/>
              </a:buBlip>
            </a:pPr>
            <a:r>
              <a:rPr lang="en-US" dirty="0" smtClean="0">
                <a:latin typeface="+mj-lt"/>
              </a:rPr>
              <a:t>Either an internal server or an external S3 or S3-compatible endpoint can be configured as the </a:t>
            </a:r>
            <a:r>
              <a:rPr lang="en-US" dirty="0" err="1" smtClean="0">
                <a:latin typeface="+mj-lt"/>
              </a:rPr>
              <a:t>blobstore</a:t>
            </a:r>
            <a:r>
              <a:rPr lang="en-US" dirty="0" smtClean="0">
                <a:latin typeface="+mj-lt"/>
              </a:rPr>
              <a:t>.</a:t>
            </a:r>
          </a:p>
          <a:p>
            <a:pPr>
              <a:buBlip>
                <a:blip r:embed="rId2"/>
              </a:buBlip>
            </a:pPr>
            <a:endParaRPr lang="en-US" dirty="0" smtClean="0">
              <a:latin typeface="+mj-lt"/>
            </a:endParaRPr>
          </a:p>
          <a:p>
            <a:pPr>
              <a:buNone/>
            </a:pPr>
            <a:r>
              <a:rPr lang="en-US" b="1" u="sng" dirty="0" smtClean="0">
                <a:latin typeface="+mj-lt"/>
              </a:rPr>
              <a:t>Diego Cell</a:t>
            </a:r>
          </a:p>
          <a:p>
            <a:pPr>
              <a:buBlip>
                <a:blip r:embed="rId2"/>
              </a:buBlip>
            </a:pPr>
            <a:endParaRPr lang="en-US" b="1" dirty="0" smtClean="0">
              <a:latin typeface="+mj-lt"/>
            </a:endParaRPr>
          </a:p>
          <a:p>
            <a:pPr>
              <a:buBlip>
                <a:blip r:embed="rId2"/>
              </a:buBlip>
            </a:pPr>
            <a:r>
              <a:rPr lang="en-US" dirty="0" smtClean="0">
                <a:latin typeface="+mj-lt"/>
              </a:rPr>
              <a:t>Each application VM has a Diego Cell that executes application start and stop actions locally, manages the VM’s containers, and reports app status and other data to the BBS and </a:t>
            </a:r>
            <a:r>
              <a:rPr lang="en-US" dirty="0" err="1" smtClean="0">
                <a:latin typeface="+mj-lt"/>
              </a:rPr>
              <a:t>Loggregator</a:t>
            </a:r>
            <a:endParaRPr lang="en-US" dirty="0" smtClean="0">
              <a:latin typeface="+mj-lt"/>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t>Messaging</a:t>
            </a:r>
            <a:endParaRPr lang="en-US" sz="4400"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algn="ctr">
              <a:buNone/>
            </a:pPr>
            <a:r>
              <a:rPr lang="en-US" sz="2900" b="1" u="sng" dirty="0" smtClean="0">
                <a:latin typeface="+mj-lt"/>
              </a:rPr>
              <a:t>Consul and BBS</a:t>
            </a:r>
          </a:p>
          <a:p>
            <a:pPr>
              <a:buNone/>
            </a:pPr>
            <a:endParaRPr lang="en-US" b="1" u="sng" dirty="0" smtClean="0"/>
          </a:p>
          <a:p>
            <a:pPr>
              <a:buBlip>
                <a:blip r:embed="rId2"/>
              </a:buBlip>
            </a:pPr>
            <a:r>
              <a:rPr lang="en-US" dirty="0" smtClean="0">
                <a:latin typeface="+mj-lt"/>
              </a:rPr>
              <a:t>Cloud Foundry component VMs communicate with each other internally through HTTP and HTTPS protocols, sharing temporary messages and data stored in two locations:</a:t>
            </a:r>
          </a:p>
          <a:p>
            <a:pPr>
              <a:buBlip>
                <a:blip r:embed="rId2"/>
              </a:buBlip>
            </a:pPr>
            <a:endParaRPr lang="en-US" dirty="0" smtClean="0">
              <a:latin typeface="+mj-lt"/>
            </a:endParaRPr>
          </a:p>
          <a:p>
            <a:pPr lvl="1">
              <a:buBlip>
                <a:blip r:embed="rId2"/>
              </a:buBlip>
            </a:pPr>
            <a:r>
              <a:rPr lang="en-US" dirty="0" smtClean="0">
                <a:latin typeface="+mj-lt"/>
              </a:rPr>
              <a:t>A Consul server stores longer-lived control data, such as component IP addresses and distributed locks that prevent components from duplicating actions.</a:t>
            </a:r>
          </a:p>
          <a:p>
            <a:pPr lvl="1">
              <a:buBlip>
                <a:blip r:embed="rId2"/>
              </a:buBlip>
            </a:pPr>
            <a:endParaRPr lang="en-US" dirty="0" smtClean="0">
              <a:latin typeface="+mj-lt"/>
            </a:endParaRPr>
          </a:p>
          <a:p>
            <a:pPr lvl="1">
              <a:buBlip>
                <a:blip r:embed="rId2"/>
              </a:buBlip>
            </a:pPr>
            <a:r>
              <a:rPr lang="en-US" dirty="0" smtClean="0">
                <a:latin typeface="+mj-lt"/>
              </a:rPr>
              <a:t>Diego’s Bulletin Board System (BBS) stores more frequently updated and disposable data such as cell and application status, unallocated work, and heartbeat messages. The BBS stores data in </a:t>
            </a:r>
            <a:r>
              <a:rPr lang="en-US" dirty="0" err="1" smtClean="0">
                <a:latin typeface="+mj-lt"/>
              </a:rPr>
              <a:t>MySQL</a:t>
            </a:r>
            <a:r>
              <a:rPr lang="en-US" dirty="0" smtClean="0">
                <a:latin typeface="+mj-lt"/>
              </a:rPr>
              <a:t>, using the Go </a:t>
            </a:r>
            <a:r>
              <a:rPr lang="en-US" dirty="0" err="1" smtClean="0">
                <a:latin typeface="+mj-lt"/>
              </a:rPr>
              <a:t>MySQL</a:t>
            </a:r>
            <a:r>
              <a:rPr lang="en-US" dirty="0" smtClean="0">
                <a:latin typeface="+mj-lt"/>
              </a:rPr>
              <a:t> Driver.</a:t>
            </a:r>
          </a:p>
          <a:p>
            <a:pPr lvl="1">
              <a:buBlip>
                <a:blip r:embed="rId2"/>
              </a:buBlip>
            </a:pPr>
            <a:endParaRPr lang="en-US" dirty="0" smtClean="0">
              <a:latin typeface="+mj-lt"/>
            </a:endParaRPr>
          </a:p>
          <a:p>
            <a:pPr>
              <a:buBlip>
                <a:blip r:embed="rId2"/>
              </a:buBlip>
            </a:pPr>
            <a:r>
              <a:rPr lang="en-US" dirty="0" smtClean="0">
                <a:latin typeface="+mj-lt"/>
              </a:rPr>
              <a:t>The route-emitter component uses the NATS protocol to broadcast the latest routing tables to the routers. In pre-Diego CF architecture, the NATS Message Bus carried all internal component communications.</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smtClean="0"/>
              <a:t>CF CLI commands</a:t>
            </a:r>
            <a:endParaRPr lang="en-US" sz="4000" dirty="0"/>
          </a:p>
        </p:txBody>
      </p:sp>
      <p:sp>
        <p:nvSpPr>
          <p:cNvPr id="3" name="Content Placeholder 2"/>
          <p:cNvSpPr>
            <a:spLocks noGrp="1"/>
          </p:cNvSpPr>
          <p:nvPr>
            <p:ph idx="1"/>
          </p:nvPr>
        </p:nvSpPr>
        <p:spPr>
          <a:xfrm>
            <a:off x="457200" y="1524000"/>
            <a:ext cx="8229600" cy="4800600"/>
          </a:xfrm>
        </p:spPr>
        <p:txBody>
          <a:bodyPr>
            <a:normAutofit fontScale="62500" lnSpcReduction="20000"/>
          </a:bodyPr>
          <a:lstStyle/>
          <a:p>
            <a:pPr>
              <a:buBlip>
                <a:blip r:embed="rId2"/>
              </a:buBlip>
            </a:pPr>
            <a:r>
              <a:rPr lang="en-US" sz="2900" dirty="0" smtClean="0">
                <a:latin typeface="+mj-lt"/>
              </a:rPr>
              <a:t>Cloud Foundry Command Line Interface (</a:t>
            </a:r>
            <a:r>
              <a:rPr lang="en-US" sz="2900" dirty="0" err="1" smtClean="0">
                <a:latin typeface="+mj-lt"/>
              </a:rPr>
              <a:t>cf</a:t>
            </a:r>
            <a:r>
              <a:rPr lang="en-US" sz="2900" dirty="0" smtClean="0">
                <a:latin typeface="+mj-lt"/>
              </a:rPr>
              <a:t> CLI), a tool you use to deploy and manage your applications.</a:t>
            </a:r>
          </a:p>
          <a:p>
            <a:pPr>
              <a:buBlip>
                <a:blip r:embed="rId2"/>
              </a:buBlip>
            </a:pPr>
            <a:endParaRPr lang="en-US" dirty="0" smtClean="0">
              <a:latin typeface="+mj-lt"/>
            </a:endParaRPr>
          </a:p>
          <a:p>
            <a:pPr>
              <a:buBlip>
                <a:blip r:embed="rId2"/>
              </a:buBlip>
            </a:pPr>
            <a:r>
              <a:rPr lang="en-US" sz="2900" dirty="0" smtClean="0">
                <a:latin typeface="+mj-lt"/>
              </a:rPr>
              <a:t>Use </a:t>
            </a:r>
            <a:r>
              <a:rPr lang="en-US" sz="2900" dirty="0" err="1" smtClean="0">
                <a:latin typeface="+mj-lt"/>
              </a:rPr>
              <a:t>cf</a:t>
            </a:r>
            <a:r>
              <a:rPr lang="en-US" sz="2900" dirty="0" smtClean="0">
                <a:latin typeface="+mj-lt"/>
              </a:rPr>
              <a:t> </a:t>
            </a:r>
            <a:r>
              <a:rPr lang="en-US" sz="2900" dirty="0" err="1" smtClean="0">
                <a:latin typeface="+mj-lt"/>
              </a:rPr>
              <a:t>config</a:t>
            </a:r>
            <a:r>
              <a:rPr lang="en-US" sz="2900" dirty="0" smtClean="0">
                <a:latin typeface="+mj-lt"/>
              </a:rPr>
              <a:t> to set the language. To set the language with </a:t>
            </a:r>
            <a:r>
              <a:rPr lang="en-US" sz="2900" dirty="0" err="1" smtClean="0">
                <a:latin typeface="+mj-lt"/>
              </a:rPr>
              <a:t>cf</a:t>
            </a:r>
            <a:r>
              <a:rPr lang="en-US" sz="2900" dirty="0" smtClean="0">
                <a:latin typeface="+mj-lt"/>
              </a:rPr>
              <a:t> </a:t>
            </a:r>
            <a:r>
              <a:rPr lang="en-US" sz="2900" dirty="0" err="1" smtClean="0">
                <a:latin typeface="+mj-lt"/>
              </a:rPr>
              <a:t>config</a:t>
            </a:r>
            <a:r>
              <a:rPr lang="en-US" sz="2900" dirty="0" smtClean="0">
                <a:latin typeface="+mj-lt"/>
              </a:rPr>
              <a:t>, use the syntax: </a:t>
            </a:r>
          </a:p>
          <a:p>
            <a:pPr lvl="1">
              <a:buBlip>
                <a:blip r:embed="rId2"/>
              </a:buBlip>
            </a:pPr>
            <a:r>
              <a:rPr lang="en-US" u="sng" dirty="0" smtClean="0">
                <a:latin typeface="+mj-lt"/>
              </a:rPr>
              <a:t>E.g.</a:t>
            </a:r>
          </a:p>
          <a:p>
            <a:pPr lvl="2">
              <a:buBlip>
                <a:blip r:embed="rId2"/>
              </a:buBlip>
            </a:pPr>
            <a:r>
              <a:rPr lang="en-US" dirty="0" smtClean="0">
                <a:latin typeface="+mj-lt"/>
              </a:rPr>
              <a:t>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a:t>
            </a:r>
            <a:r>
              <a:rPr lang="en-US" i="1" dirty="0" err="1" smtClean="0">
                <a:solidFill>
                  <a:schemeClr val="accent1">
                    <a:lumMod val="60000"/>
                    <a:lumOff val="40000"/>
                  </a:schemeClr>
                </a:solidFill>
                <a:latin typeface="+mj-lt"/>
              </a:rPr>
              <a:t>config</a:t>
            </a:r>
            <a:r>
              <a:rPr lang="en-US" i="1" dirty="0" smtClean="0">
                <a:solidFill>
                  <a:schemeClr val="accent1">
                    <a:lumMod val="60000"/>
                    <a:lumOff val="40000"/>
                  </a:schemeClr>
                </a:solidFill>
                <a:latin typeface="+mj-lt"/>
              </a:rPr>
              <a:t> --locale YOUR_LANGUAGE</a:t>
            </a:r>
          </a:p>
          <a:p>
            <a:pPr>
              <a:buBlip>
                <a:blip r:embed="rId2"/>
              </a:buBlip>
            </a:pPr>
            <a:r>
              <a:rPr lang="en-US" sz="2900" dirty="0" smtClean="0">
                <a:latin typeface="+mj-lt"/>
              </a:rPr>
              <a:t>Use </a:t>
            </a:r>
            <a:r>
              <a:rPr lang="en-US" sz="2900" dirty="0" err="1" smtClean="0">
                <a:latin typeface="+mj-lt"/>
              </a:rPr>
              <a:t>cf</a:t>
            </a:r>
            <a:r>
              <a:rPr lang="en-US" sz="2900" dirty="0" smtClean="0">
                <a:latin typeface="+mj-lt"/>
              </a:rPr>
              <a:t> login to log in to Elastic Runtime. </a:t>
            </a:r>
          </a:p>
          <a:p>
            <a:pPr lvl="1">
              <a:buBlip>
                <a:blip r:embed="rId2"/>
              </a:buBlip>
            </a:pPr>
            <a:r>
              <a:rPr lang="en-US" sz="2500" u="sng" dirty="0" smtClean="0">
                <a:latin typeface="+mj-lt"/>
              </a:rPr>
              <a:t>E.g.</a:t>
            </a:r>
            <a:r>
              <a:rPr lang="en-US" sz="2500" dirty="0" smtClean="0">
                <a:latin typeface="+mj-lt"/>
              </a:rPr>
              <a:t> </a:t>
            </a: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login [-a API_URL] [-u USERNAME] [-p PASSWORD] [-o ORG] [-s SPACE] </a:t>
            </a:r>
            <a:endParaRPr lang="en-US" dirty="0" smtClean="0">
              <a:latin typeface="+mj-lt"/>
            </a:endParaRPr>
          </a:p>
          <a:p>
            <a:pPr>
              <a:buBlip>
                <a:blip r:embed="rId2"/>
              </a:buBlip>
            </a:pPr>
            <a:r>
              <a:rPr lang="en-US" sz="2900" dirty="0" smtClean="0">
                <a:latin typeface="+mj-lt"/>
              </a:rPr>
              <a:t>Commands for Listing Users:</a:t>
            </a:r>
          </a:p>
          <a:p>
            <a:pPr lvl="1">
              <a:buBlip>
                <a:blip r:embed="rId2"/>
              </a:buBlip>
            </a:pPr>
            <a:r>
              <a:rPr lang="en-US" u="sng" dirty="0" smtClean="0">
                <a:latin typeface="+mj-lt"/>
              </a:rPr>
              <a:t>E.g.</a:t>
            </a:r>
            <a:endParaRPr lang="en-US" dirty="0" smtClean="0">
              <a:latin typeface="+mj-lt"/>
            </a:endParaRP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org-users </a:t>
            </a: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space-users</a:t>
            </a:r>
          </a:p>
          <a:p>
            <a:pPr>
              <a:buBlip>
                <a:blip r:embed="rId2"/>
              </a:buBlip>
            </a:pPr>
            <a:r>
              <a:rPr lang="en-US" sz="2900" dirty="0" smtClean="0">
                <a:latin typeface="+mj-lt"/>
              </a:rPr>
              <a:t>Commands for Managing Roles</a:t>
            </a:r>
          </a:p>
          <a:p>
            <a:pPr lvl="1">
              <a:buBlip>
                <a:blip r:embed="rId2"/>
              </a:buBlip>
            </a:pPr>
            <a:r>
              <a:rPr lang="en-US" u="sng" dirty="0" smtClean="0">
                <a:latin typeface="+mj-lt"/>
              </a:rPr>
              <a:t>E.g.</a:t>
            </a:r>
            <a:endParaRPr lang="en-US" dirty="0" smtClean="0">
              <a:latin typeface="+mj-lt"/>
            </a:endParaRP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set-org-role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set-org-role  huey@example.com  example-org  </a:t>
            </a:r>
            <a:r>
              <a:rPr lang="en-US" i="1" dirty="0" err="1" smtClean="0">
                <a:solidFill>
                  <a:schemeClr val="accent1">
                    <a:lumMod val="60000"/>
                    <a:lumOff val="40000"/>
                  </a:schemeClr>
                </a:solidFill>
                <a:latin typeface="+mj-lt"/>
              </a:rPr>
              <a:t>OrgManager</a:t>
            </a:r>
            <a:r>
              <a:rPr lang="en-US" i="1" dirty="0" smtClean="0">
                <a:solidFill>
                  <a:schemeClr val="accent1">
                    <a:lumMod val="60000"/>
                    <a:lumOff val="40000"/>
                  </a:schemeClr>
                </a:solidFill>
                <a:latin typeface="+mj-lt"/>
              </a:rPr>
              <a:t>)</a:t>
            </a: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unset-org-role</a:t>
            </a: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set-space-role </a:t>
            </a: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unset-space-role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dirty="0" smtClean="0"/>
              <a:t>Commands – CF CLI </a:t>
            </a:r>
            <a:endParaRPr lang="en-US" sz="4000" dirty="0"/>
          </a:p>
        </p:txBody>
      </p:sp>
      <p:sp>
        <p:nvSpPr>
          <p:cNvPr id="3" name="Content Placeholder 2"/>
          <p:cNvSpPr>
            <a:spLocks noGrp="1"/>
          </p:cNvSpPr>
          <p:nvPr>
            <p:ph idx="1"/>
          </p:nvPr>
        </p:nvSpPr>
        <p:spPr>
          <a:xfrm>
            <a:off x="457200" y="1752600"/>
            <a:ext cx="8229600" cy="4876800"/>
          </a:xfrm>
        </p:spPr>
        <p:txBody>
          <a:bodyPr>
            <a:normAutofit fontScale="62500" lnSpcReduction="20000"/>
          </a:bodyPr>
          <a:lstStyle/>
          <a:p>
            <a:pPr>
              <a:buBlip>
                <a:blip r:embed="rId2"/>
              </a:buBlip>
            </a:pPr>
            <a:r>
              <a:rPr lang="en-US" sz="2900" dirty="0" smtClean="0">
                <a:latin typeface="+mj-lt"/>
              </a:rPr>
              <a:t>The </a:t>
            </a:r>
            <a:r>
              <a:rPr lang="en-US" sz="2900" dirty="0" err="1" smtClean="0">
                <a:latin typeface="+mj-lt"/>
              </a:rPr>
              <a:t>cf</a:t>
            </a:r>
            <a:r>
              <a:rPr lang="en-US" sz="2900" dirty="0" smtClean="0">
                <a:latin typeface="+mj-lt"/>
              </a:rPr>
              <a:t> push command pushes a new app or syncs changes to an existing app.</a:t>
            </a:r>
          </a:p>
          <a:p>
            <a:pPr lvl="1">
              <a:buBlip>
                <a:blip r:embed="rId2"/>
              </a:buBlip>
            </a:pPr>
            <a:r>
              <a:rPr lang="en-US" dirty="0" smtClean="0">
                <a:latin typeface="+mj-lt"/>
              </a:rPr>
              <a:t>Creating app my-awesome-app in org example-org</a:t>
            </a:r>
          </a:p>
          <a:p>
            <a:pPr lvl="2">
              <a:buBlip>
                <a:blip r:embed="rId2"/>
              </a:buBlip>
            </a:pPr>
            <a:r>
              <a:rPr lang="en-US" u="sng" dirty="0" smtClean="0">
                <a:latin typeface="+mj-lt"/>
              </a:rPr>
              <a:t>E.g.</a:t>
            </a:r>
            <a:r>
              <a:rPr lang="en-US" dirty="0" smtClean="0">
                <a:latin typeface="+mj-lt"/>
              </a:rPr>
              <a:t> </a:t>
            </a:r>
            <a:r>
              <a:rPr lang="en-US" i="1" dirty="0" smtClean="0">
                <a:solidFill>
                  <a:schemeClr val="accent1">
                    <a:lumMod val="60000"/>
                    <a:lumOff val="40000"/>
                  </a:schemeClr>
                </a:solidFill>
                <a:latin typeface="+mj-lt"/>
              </a:rPr>
              <a:t>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push my-awesome-app -b https://github.com/cloudfoundry/java-buildpack.git</a:t>
            </a:r>
          </a:p>
          <a:p>
            <a:pPr lvl="2">
              <a:buBlip>
                <a:blip r:embed="rId2"/>
              </a:buBlip>
            </a:pPr>
            <a:endParaRPr lang="en-US" i="1" dirty="0" smtClean="0">
              <a:solidFill>
                <a:schemeClr val="accent1">
                  <a:lumMod val="60000"/>
                  <a:lumOff val="40000"/>
                </a:schemeClr>
              </a:solidFill>
              <a:latin typeface="+mj-lt"/>
            </a:endParaRPr>
          </a:p>
          <a:p>
            <a:pPr>
              <a:buBlip>
                <a:blip r:embed="rId2"/>
              </a:buBlip>
            </a:pPr>
            <a:r>
              <a:rPr lang="en-US" sz="2900" dirty="0" smtClean="0">
                <a:latin typeface="+mj-lt"/>
              </a:rPr>
              <a:t>To view available services from the PCF market place, use</a:t>
            </a:r>
          </a:p>
          <a:p>
            <a:pPr lvl="2">
              <a:buBlip>
                <a:blip r:embed="rId2"/>
              </a:buBlip>
            </a:pPr>
            <a:r>
              <a:rPr lang="en-US" sz="2000" u="sng" dirty="0" smtClean="0">
                <a:latin typeface="+mj-lt"/>
              </a:rPr>
              <a:t>E.g.</a:t>
            </a:r>
            <a:r>
              <a:rPr lang="en-US" sz="2000" dirty="0" smtClean="0">
                <a:latin typeface="+mj-lt"/>
              </a:rPr>
              <a:t>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marketplace</a:t>
            </a:r>
          </a:p>
          <a:p>
            <a:pPr lvl="2">
              <a:buBlip>
                <a:blip r:embed="rId2"/>
              </a:buBlip>
            </a:pPr>
            <a:endParaRPr lang="en-US" i="1" dirty="0" smtClean="0">
              <a:solidFill>
                <a:schemeClr val="accent1">
                  <a:lumMod val="60000"/>
                  <a:lumOff val="40000"/>
                </a:schemeClr>
              </a:solidFill>
              <a:latin typeface="+mj-lt"/>
            </a:endParaRPr>
          </a:p>
          <a:p>
            <a:pPr>
              <a:buBlip>
                <a:blip r:embed="rId2"/>
              </a:buBlip>
            </a:pPr>
            <a:r>
              <a:rPr lang="en-US" sz="2900" dirty="0" smtClean="0">
                <a:latin typeface="+mj-lt"/>
              </a:rPr>
              <a:t>The </a:t>
            </a:r>
            <a:r>
              <a:rPr lang="en-US" sz="2900" dirty="0" err="1" smtClean="0">
                <a:latin typeface="+mj-lt"/>
              </a:rPr>
              <a:t>cf</a:t>
            </a:r>
            <a:r>
              <a:rPr lang="en-US" sz="2900" dirty="0" smtClean="0">
                <a:latin typeface="+mj-lt"/>
              </a:rPr>
              <a:t> help command lists the </a:t>
            </a:r>
            <a:r>
              <a:rPr lang="en-US" sz="2900" dirty="0" err="1" smtClean="0">
                <a:latin typeface="+mj-lt"/>
              </a:rPr>
              <a:t>cf</a:t>
            </a:r>
            <a:r>
              <a:rPr lang="en-US" sz="2900" dirty="0" smtClean="0">
                <a:latin typeface="+mj-lt"/>
              </a:rPr>
              <a:t> CLI commands and a brief description of each.</a:t>
            </a:r>
          </a:p>
          <a:p>
            <a:pPr lvl="2">
              <a:buBlip>
                <a:blip r:embed="rId2"/>
              </a:buBlip>
            </a:pPr>
            <a:r>
              <a:rPr lang="en-US" sz="2000" u="sng" dirty="0" smtClean="0">
                <a:latin typeface="+mj-lt"/>
              </a:rPr>
              <a:t>E.g.</a:t>
            </a:r>
            <a:r>
              <a:rPr lang="en-US" sz="2000" dirty="0" smtClean="0">
                <a:latin typeface="+mj-lt"/>
              </a:rPr>
              <a:t>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delete –h</a:t>
            </a:r>
          </a:p>
          <a:p>
            <a:pPr lvl="2">
              <a:buBlip>
                <a:blip r:embed="rId2"/>
              </a:buBlip>
            </a:pPr>
            <a:endParaRPr lang="en-US" i="1" dirty="0" smtClean="0">
              <a:solidFill>
                <a:schemeClr val="accent1">
                  <a:lumMod val="60000"/>
                  <a:lumOff val="40000"/>
                </a:schemeClr>
              </a:solidFill>
              <a:latin typeface="+mj-lt"/>
            </a:endParaRPr>
          </a:p>
          <a:p>
            <a:pPr>
              <a:buBlip>
                <a:blip r:embed="rId2"/>
              </a:buBlip>
            </a:pPr>
            <a:r>
              <a:rPr lang="en-US" sz="2900" dirty="0" smtClean="0">
                <a:latin typeface="+mj-lt"/>
              </a:rPr>
              <a:t>User-Provided Service Instances</a:t>
            </a:r>
          </a:p>
          <a:p>
            <a:pPr lvl="1">
              <a:buBlip>
                <a:blip r:embed="rId2"/>
              </a:buBlip>
            </a:pPr>
            <a:r>
              <a:rPr lang="en-US" dirty="0" smtClean="0">
                <a:latin typeface="+mj-lt"/>
              </a:rPr>
              <a:t>Use  (alias </a:t>
            </a:r>
            <a:r>
              <a:rPr lang="en-US" dirty="0" err="1" smtClean="0">
                <a:latin typeface="+mj-lt"/>
              </a:rPr>
              <a:t>cf</a:t>
            </a:r>
            <a:r>
              <a:rPr lang="en-US" dirty="0" smtClean="0">
                <a:latin typeface="+mj-lt"/>
              </a:rPr>
              <a:t> cups) creates a new service instance.</a:t>
            </a:r>
          </a:p>
          <a:p>
            <a:pPr lvl="2">
              <a:buBlip>
                <a:blip r:embed="rId2"/>
              </a:buBlip>
            </a:pPr>
            <a:r>
              <a:rPr lang="en-US" u="sng" dirty="0" smtClean="0">
                <a:latin typeface="+mj-lt"/>
              </a:rPr>
              <a:t>E.g.</a:t>
            </a:r>
            <a:r>
              <a:rPr lang="en-US" dirty="0" smtClean="0">
                <a:latin typeface="+mj-lt"/>
              </a:rPr>
              <a:t>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cups </a:t>
            </a:r>
            <a:r>
              <a:rPr lang="en-US" i="1" dirty="0" err="1" smtClean="0">
                <a:solidFill>
                  <a:schemeClr val="accent1">
                    <a:lumMod val="60000"/>
                    <a:lumOff val="40000"/>
                  </a:schemeClr>
                </a:solidFill>
                <a:latin typeface="+mj-lt"/>
              </a:rPr>
              <a:t>sql</a:t>
            </a:r>
            <a:r>
              <a:rPr lang="en-US" i="1" dirty="0" smtClean="0">
                <a:solidFill>
                  <a:schemeClr val="accent1">
                    <a:lumMod val="60000"/>
                    <a:lumOff val="40000"/>
                  </a:schemeClr>
                </a:solidFill>
                <a:latin typeface="+mj-lt"/>
              </a:rPr>
              <a:t>-service-instance -p "host, port, </a:t>
            </a:r>
            <a:r>
              <a:rPr lang="en-US" i="1" dirty="0" err="1" smtClean="0">
                <a:solidFill>
                  <a:schemeClr val="accent1">
                    <a:lumMod val="60000"/>
                    <a:lumOff val="40000"/>
                  </a:schemeClr>
                </a:solidFill>
                <a:latin typeface="+mj-lt"/>
              </a:rPr>
              <a:t>dbname</a:t>
            </a:r>
            <a:r>
              <a:rPr lang="en-US" i="1" dirty="0" smtClean="0">
                <a:solidFill>
                  <a:schemeClr val="accent1">
                    <a:lumMod val="60000"/>
                    <a:lumOff val="40000"/>
                  </a:schemeClr>
                </a:solidFill>
                <a:latin typeface="+mj-lt"/>
              </a:rPr>
              <a:t>, username, password“</a:t>
            </a:r>
          </a:p>
          <a:p>
            <a:pPr lvl="2">
              <a:buBlip>
                <a:blip r:embed="rId2"/>
              </a:buBlip>
            </a:pPr>
            <a:endParaRPr lang="en-US" i="1" dirty="0" smtClean="0">
              <a:solidFill>
                <a:schemeClr val="accent1">
                  <a:lumMod val="60000"/>
                  <a:lumOff val="40000"/>
                </a:schemeClr>
              </a:solidFill>
              <a:latin typeface="+mj-lt"/>
            </a:endParaRPr>
          </a:p>
          <a:p>
            <a:pPr lvl="1">
              <a:buBlip>
                <a:blip r:embed="rId2"/>
              </a:buBlip>
            </a:pPr>
            <a:r>
              <a:rPr lang="en-US" dirty="0" smtClean="0">
                <a:latin typeface="+mj-lt"/>
              </a:rPr>
              <a:t>To create a service instance that sends data to a third-party. </a:t>
            </a:r>
          </a:p>
          <a:p>
            <a:pPr lvl="1">
              <a:buBlip>
                <a:blip r:embed="rId2"/>
              </a:buBlip>
            </a:pPr>
            <a:r>
              <a:rPr lang="en-US" dirty="0" smtClean="0">
                <a:latin typeface="+mj-lt"/>
              </a:rPr>
              <a:t>	Use the </a:t>
            </a:r>
            <a:r>
              <a:rPr lang="en-US" i="1" dirty="0" smtClean="0">
                <a:latin typeface="+mj-lt"/>
              </a:rPr>
              <a:t>-l</a:t>
            </a:r>
            <a:r>
              <a:rPr lang="en-US" dirty="0" smtClean="0">
                <a:latin typeface="+mj-lt"/>
              </a:rPr>
              <a:t> option followed by the external destination URL.</a:t>
            </a:r>
          </a:p>
          <a:p>
            <a:pPr lvl="2">
              <a:buBlip>
                <a:blip r:embed="rId2"/>
              </a:buBlip>
            </a:pPr>
            <a:r>
              <a:rPr lang="en-US" sz="2000" u="sng" dirty="0" smtClean="0">
                <a:latin typeface="+mj-lt"/>
              </a:rPr>
              <a:t>E.g.</a:t>
            </a:r>
            <a:r>
              <a:rPr lang="en-US" sz="2000" dirty="0" smtClean="0">
                <a:latin typeface="+mj-lt"/>
              </a:rPr>
              <a:t>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cups </a:t>
            </a:r>
            <a:r>
              <a:rPr lang="en-US" i="1" dirty="0" err="1" smtClean="0">
                <a:solidFill>
                  <a:schemeClr val="accent1">
                    <a:lumMod val="60000"/>
                    <a:lumOff val="40000"/>
                  </a:schemeClr>
                </a:solidFill>
                <a:latin typeface="+mj-lt"/>
              </a:rPr>
              <a:t>mylog</a:t>
            </a:r>
            <a:r>
              <a:rPr lang="en-US" i="1" dirty="0" smtClean="0">
                <a:solidFill>
                  <a:schemeClr val="accent1">
                    <a:lumMod val="60000"/>
                    <a:lumOff val="40000"/>
                  </a:schemeClr>
                </a:solidFill>
                <a:latin typeface="+mj-lt"/>
              </a:rPr>
              <a:t> -l syslog://logs4.example.com:25258</a:t>
            </a:r>
          </a:p>
          <a:p>
            <a:pPr lvl="2">
              <a:buBlip>
                <a:blip r:embed="rId2"/>
              </a:buBlip>
            </a:pPr>
            <a:endParaRPr lang="en-US" i="1" dirty="0" smtClean="0">
              <a:solidFill>
                <a:schemeClr val="accent1">
                  <a:lumMod val="60000"/>
                  <a:lumOff val="40000"/>
                </a:schemeClr>
              </a:solidFill>
              <a:latin typeface="+mj-lt"/>
            </a:endParaRPr>
          </a:p>
          <a:p>
            <a:pPr lvl="1">
              <a:buBlip>
                <a:blip r:embed="rId2"/>
              </a:buBlip>
            </a:pPr>
            <a:r>
              <a:rPr lang="en-US" dirty="0" smtClean="0">
                <a:latin typeface="+mj-lt"/>
              </a:rPr>
              <a:t>Use  (alias </a:t>
            </a:r>
            <a:r>
              <a:rPr lang="en-US" dirty="0" err="1" smtClean="0">
                <a:latin typeface="+mj-lt"/>
              </a:rPr>
              <a:t>cf</a:t>
            </a:r>
            <a:r>
              <a:rPr lang="en-US" dirty="0" smtClean="0">
                <a:latin typeface="+mj-lt"/>
              </a:rPr>
              <a:t> </a:t>
            </a:r>
            <a:r>
              <a:rPr lang="en-US" dirty="0" err="1" smtClean="0">
                <a:latin typeface="+mj-lt"/>
              </a:rPr>
              <a:t>uups</a:t>
            </a:r>
            <a:r>
              <a:rPr lang="en-US" dirty="0" smtClean="0">
                <a:latin typeface="+mj-lt"/>
              </a:rPr>
              <a:t>) to update a existing service instance.</a:t>
            </a:r>
          </a:p>
          <a:p>
            <a:pPr lvl="2">
              <a:buBlip>
                <a:blip r:embed="rId2"/>
              </a:buBlip>
            </a:pPr>
            <a:r>
              <a:rPr lang="en-US" sz="1900" u="sng" dirty="0" smtClean="0">
                <a:latin typeface="+mj-lt"/>
              </a:rPr>
              <a:t>E.g.</a:t>
            </a:r>
            <a:r>
              <a:rPr lang="en-US" sz="1900" dirty="0" smtClean="0">
                <a:latin typeface="+mj-lt"/>
              </a:rPr>
              <a:t>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a:t>
            </a:r>
            <a:r>
              <a:rPr lang="en-US" i="1" dirty="0" err="1" smtClean="0">
                <a:solidFill>
                  <a:schemeClr val="accent1">
                    <a:lumMod val="60000"/>
                    <a:lumOff val="40000"/>
                  </a:schemeClr>
                </a:solidFill>
                <a:latin typeface="+mj-lt"/>
              </a:rPr>
              <a:t>uups</a:t>
            </a:r>
            <a:r>
              <a:rPr lang="en-US" i="1" dirty="0" smtClean="0">
                <a:solidFill>
                  <a:schemeClr val="accent1">
                    <a:lumMod val="60000"/>
                    <a:lumOff val="40000"/>
                  </a:schemeClr>
                </a:solidFill>
                <a:latin typeface="+mj-lt"/>
              </a:rPr>
              <a:t> </a:t>
            </a:r>
            <a:r>
              <a:rPr lang="en-US" i="1" dirty="0" err="1" smtClean="0">
                <a:solidFill>
                  <a:schemeClr val="accent1">
                    <a:lumMod val="60000"/>
                    <a:lumOff val="40000"/>
                  </a:schemeClr>
                </a:solidFill>
                <a:latin typeface="+mj-lt"/>
              </a:rPr>
              <a:t>sql</a:t>
            </a:r>
            <a:r>
              <a:rPr lang="en-US" i="1" dirty="0" smtClean="0">
                <a:solidFill>
                  <a:schemeClr val="accent1">
                    <a:lumMod val="60000"/>
                    <a:lumOff val="40000"/>
                  </a:schemeClr>
                </a:solidFill>
                <a:latin typeface="+mj-lt"/>
              </a:rPr>
              <a:t>-service-instance -p "host, port, </a:t>
            </a:r>
            <a:r>
              <a:rPr lang="en-US" i="1" dirty="0" err="1" smtClean="0">
                <a:solidFill>
                  <a:schemeClr val="accent1">
                    <a:lumMod val="60000"/>
                    <a:lumOff val="40000"/>
                  </a:schemeClr>
                </a:solidFill>
                <a:latin typeface="+mj-lt"/>
              </a:rPr>
              <a:t>dbname</a:t>
            </a:r>
            <a:r>
              <a:rPr lang="en-US" i="1" dirty="0" smtClean="0">
                <a:solidFill>
                  <a:schemeClr val="accent1">
                    <a:lumMod val="60000"/>
                    <a:lumOff val="40000"/>
                  </a:schemeClr>
                </a:solidFill>
                <a:latin typeface="+mj-lt"/>
              </a:rPr>
              <a:t>, username, password“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Agenda</a:t>
            </a:r>
            <a:endParaRPr lang="en-US" dirty="0"/>
          </a:p>
        </p:txBody>
      </p:sp>
      <p:sp>
        <p:nvSpPr>
          <p:cNvPr id="3" name="Content Placeholder 2"/>
          <p:cNvSpPr>
            <a:spLocks noGrp="1"/>
          </p:cNvSpPr>
          <p:nvPr>
            <p:ph idx="1"/>
          </p:nvPr>
        </p:nvSpPr>
        <p:spPr>
          <a:xfrm>
            <a:off x="457200" y="1676400"/>
            <a:ext cx="8229600" cy="4648200"/>
          </a:xfrm>
        </p:spPr>
        <p:txBody>
          <a:bodyPr numCol="2">
            <a:normAutofit/>
          </a:bodyPr>
          <a:lstStyle/>
          <a:p>
            <a:r>
              <a:rPr lang="en-US" dirty="0" smtClean="0"/>
              <a:t>What is Cloud</a:t>
            </a:r>
          </a:p>
          <a:p>
            <a:r>
              <a:rPr lang="en-US" dirty="0" smtClean="0"/>
              <a:t>What is CF</a:t>
            </a:r>
          </a:p>
          <a:p>
            <a:r>
              <a:rPr lang="en-US" dirty="0" smtClean="0"/>
              <a:t>Key aspects of CF</a:t>
            </a:r>
          </a:p>
          <a:p>
            <a:r>
              <a:rPr lang="en-US" dirty="0" smtClean="0"/>
              <a:t>CF Concepts</a:t>
            </a:r>
          </a:p>
          <a:p>
            <a:r>
              <a:rPr lang="en-US" dirty="0" smtClean="0"/>
              <a:t>PCF Introduction</a:t>
            </a:r>
          </a:p>
          <a:p>
            <a:r>
              <a:rPr lang="en-US" dirty="0" smtClean="0"/>
              <a:t>PCF Basics</a:t>
            </a:r>
          </a:p>
          <a:p>
            <a:r>
              <a:rPr lang="en-US" dirty="0" smtClean="0"/>
              <a:t>PCF App Manager Console</a:t>
            </a:r>
          </a:p>
          <a:p>
            <a:r>
              <a:rPr lang="en-US" dirty="0" smtClean="0"/>
              <a:t>PCF Services</a:t>
            </a:r>
          </a:p>
          <a:p>
            <a:r>
              <a:rPr lang="en-US" dirty="0" smtClean="0"/>
              <a:t>CF CLI</a:t>
            </a:r>
          </a:p>
          <a:p>
            <a:r>
              <a:rPr lang="en-US" dirty="0" smtClean="0"/>
              <a:t>Deployment</a:t>
            </a:r>
          </a:p>
          <a:p>
            <a:r>
              <a:rPr lang="en-US" dirty="0" smtClean="0"/>
              <a:t>Scaling</a:t>
            </a:r>
          </a:p>
          <a:p>
            <a:r>
              <a:rPr lang="en-US" dirty="0" smtClean="0"/>
              <a:t>VCAP services</a:t>
            </a:r>
          </a:p>
          <a:p>
            <a:r>
              <a:rPr lang="en-US" dirty="0" smtClean="0"/>
              <a:t>Summary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5"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vertical)">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App Deployment</a:t>
            </a:r>
            <a:endParaRPr lang="en-US" sz="4400" dirty="0"/>
          </a:p>
        </p:txBody>
      </p:sp>
      <p:sp>
        <p:nvSpPr>
          <p:cNvPr id="3" name="Content Placeholder 2"/>
          <p:cNvSpPr>
            <a:spLocks noGrp="1"/>
          </p:cNvSpPr>
          <p:nvPr>
            <p:ph idx="1"/>
          </p:nvPr>
        </p:nvSpPr>
        <p:spPr>
          <a:xfrm>
            <a:off x="457200" y="1676400"/>
            <a:ext cx="8229600" cy="5029200"/>
          </a:xfrm>
        </p:spPr>
        <p:txBody>
          <a:bodyPr>
            <a:normAutofit fontScale="77500" lnSpcReduction="20000"/>
          </a:bodyPr>
          <a:lstStyle/>
          <a:p>
            <a:pPr algn="ctr">
              <a:buNone/>
            </a:pPr>
            <a:r>
              <a:rPr lang="en-US" b="1" dirty="0" smtClean="0">
                <a:latin typeface="+mj-lt"/>
              </a:rPr>
              <a:t>Deployment Process</a:t>
            </a:r>
          </a:p>
          <a:p>
            <a:pPr algn="ctr">
              <a:buNone/>
            </a:pPr>
            <a:endParaRPr lang="en-US" b="1" dirty="0" smtClean="0">
              <a:latin typeface="+mj-lt"/>
            </a:endParaRPr>
          </a:p>
          <a:p>
            <a:pPr>
              <a:buBlip>
                <a:blip r:embed="rId3"/>
              </a:buBlip>
            </a:pPr>
            <a:r>
              <a:rPr lang="en-US" dirty="0" smtClean="0">
                <a:latin typeface="+mj-lt"/>
              </a:rPr>
              <a:t>CF Push command to be used to push an cloud-native app into PCF.</a:t>
            </a:r>
          </a:p>
          <a:p>
            <a:pPr lvl="1">
              <a:buBlip>
                <a:blip r:embed="rId3"/>
              </a:buBlip>
            </a:pPr>
            <a:r>
              <a:rPr lang="en-US" dirty="0" smtClean="0">
                <a:latin typeface="+mj-lt"/>
              </a:rPr>
              <a:t>Before you can push your app to Cloud Foundry you need to know:</a:t>
            </a:r>
          </a:p>
          <a:p>
            <a:pPr lvl="2">
              <a:buBlip>
                <a:blip r:embed="rId3"/>
              </a:buBlip>
            </a:pPr>
            <a:r>
              <a:rPr lang="en-US" dirty="0" smtClean="0">
                <a:latin typeface="+mj-lt"/>
              </a:rPr>
              <a:t>The API endpoint for your Cloud Foundry instance. Also known as the target URL, this is the URL of the Cloud Controller in your Cloud Foundry instance.</a:t>
            </a:r>
          </a:p>
          <a:p>
            <a:pPr lvl="2">
              <a:buBlip>
                <a:blip r:embed="rId3"/>
              </a:buBlip>
            </a:pPr>
            <a:r>
              <a:rPr lang="en-US" dirty="0" smtClean="0">
                <a:latin typeface="+mj-lt"/>
              </a:rPr>
              <a:t>Your username and password for your Cloud Foundry instance.</a:t>
            </a:r>
          </a:p>
          <a:p>
            <a:pPr lvl="2">
              <a:buBlip>
                <a:blip r:embed="rId3"/>
              </a:buBlip>
            </a:pPr>
            <a:r>
              <a:rPr lang="en-US" dirty="0" smtClean="0">
                <a:latin typeface="+mj-lt"/>
              </a:rPr>
              <a:t>The organization and space where you want to deploy your app. A Cloud Foundry workspace is organized into organizations, and within them, spaces. As a Cloud Foundry user, you have access to one or more organizations and spaces.</a:t>
            </a:r>
          </a:p>
          <a:p>
            <a:pPr>
              <a:buBlip>
                <a:blip r:embed="rId3"/>
              </a:buBlip>
            </a:pPr>
            <a:endParaRPr lang="en-US" dirty="0" smtClean="0">
              <a:latin typeface="+mj-lt"/>
            </a:endParaRPr>
          </a:p>
          <a:p>
            <a:pPr lvl="1">
              <a:buBlip>
                <a:blip r:embed="rId3"/>
              </a:buBlip>
            </a:pPr>
            <a:r>
              <a:rPr lang="en-US" dirty="0" smtClean="0">
                <a:latin typeface="+mj-lt"/>
              </a:rPr>
              <a:t>Deploy an app to PCF by running a </a:t>
            </a:r>
            <a:r>
              <a:rPr lang="en-US" dirty="0" err="1" smtClean="0">
                <a:latin typeface="+mj-lt"/>
              </a:rPr>
              <a:t>cf</a:t>
            </a:r>
            <a:r>
              <a:rPr lang="en-US" dirty="0" smtClean="0">
                <a:latin typeface="+mj-lt"/>
              </a:rPr>
              <a:t> push command from the Cloud Foundry Command Line Interface (</a:t>
            </a:r>
            <a:r>
              <a:rPr lang="en-US" dirty="0" err="1" smtClean="0">
                <a:latin typeface="+mj-lt"/>
              </a:rPr>
              <a:t>cf</a:t>
            </a:r>
            <a:r>
              <a:rPr lang="en-US" dirty="0" smtClean="0">
                <a:latin typeface="+mj-lt"/>
              </a:rPr>
              <a:t> CLI). The command does few operation at the background:</a:t>
            </a:r>
          </a:p>
          <a:p>
            <a:pPr lvl="2">
              <a:buBlip>
                <a:blip r:embed="rId3"/>
              </a:buBlip>
            </a:pPr>
            <a:r>
              <a:rPr lang="en-US" dirty="0" smtClean="0">
                <a:latin typeface="+mj-lt"/>
              </a:rPr>
              <a:t>Uploads and stores app files</a:t>
            </a:r>
          </a:p>
          <a:p>
            <a:pPr lvl="2">
              <a:buBlip>
                <a:blip r:embed="rId3"/>
              </a:buBlip>
            </a:pPr>
            <a:r>
              <a:rPr lang="en-US" dirty="0" smtClean="0">
                <a:latin typeface="+mj-lt"/>
              </a:rPr>
              <a:t>Examines and stores app metadata</a:t>
            </a:r>
          </a:p>
          <a:p>
            <a:pPr lvl="2">
              <a:buBlip>
                <a:blip r:embed="rId3"/>
              </a:buBlip>
            </a:pPr>
            <a:r>
              <a:rPr lang="en-US" dirty="0" smtClean="0">
                <a:latin typeface="+mj-lt"/>
              </a:rPr>
              <a:t>Creates a “droplet” (the Cloud Foundry unit of execution) for the app</a:t>
            </a:r>
          </a:p>
          <a:p>
            <a:pPr lvl="2">
              <a:buBlip>
                <a:blip r:embed="rId3"/>
              </a:buBlip>
            </a:pPr>
            <a:r>
              <a:rPr lang="en-US" dirty="0" smtClean="0">
                <a:latin typeface="+mj-lt"/>
              </a:rPr>
              <a:t>Selects an appropriate Diego cell or Droplet Execution Agent (DEA) to run the droplet</a:t>
            </a:r>
          </a:p>
          <a:p>
            <a:pPr lvl="2">
              <a:buBlip>
                <a:blip r:embed="rId3"/>
              </a:buBlip>
            </a:pPr>
            <a:r>
              <a:rPr lang="en-US" dirty="0" smtClean="0">
                <a:latin typeface="+mj-lt"/>
              </a:rPr>
              <a:t>Starts the app</a:t>
            </a:r>
          </a:p>
          <a:p>
            <a:pPr>
              <a:buBlip>
                <a:blip r:embed="rId3"/>
              </a:buBlip>
            </a:pPr>
            <a:endParaRPr lang="en-US" dirty="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App Deployment</a:t>
            </a:r>
            <a:endParaRPr lang="en-US" sz="4400" dirty="0"/>
          </a:p>
        </p:txBody>
      </p:sp>
      <p:sp>
        <p:nvSpPr>
          <p:cNvPr id="3" name="Content Placeholder 2"/>
          <p:cNvSpPr>
            <a:spLocks noGrp="1"/>
          </p:cNvSpPr>
          <p:nvPr>
            <p:ph idx="1"/>
          </p:nvPr>
        </p:nvSpPr>
        <p:spPr>
          <a:xfrm>
            <a:off x="457200" y="1752600"/>
            <a:ext cx="8229600" cy="4953000"/>
          </a:xfrm>
        </p:spPr>
        <p:txBody>
          <a:bodyPr>
            <a:normAutofit/>
          </a:bodyPr>
          <a:lstStyle/>
          <a:p>
            <a:pPr algn="ctr">
              <a:buNone/>
            </a:pPr>
            <a:r>
              <a:rPr lang="en-US" sz="2400" b="1" dirty="0" smtClean="0">
                <a:latin typeface="+mj-lt"/>
              </a:rPr>
              <a:t>Deployment Options</a:t>
            </a:r>
          </a:p>
          <a:p>
            <a:pPr lvl="1">
              <a:buBlip>
                <a:blip r:embed="rId3"/>
              </a:buBlip>
            </a:pPr>
            <a:endParaRPr lang="en-US" sz="1700" b="1" smtClean="0">
              <a:latin typeface="+mj-lt"/>
            </a:endParaRPr>
          </a:p>
          <a:p>
            <a:pPr lvl="1">
              <a:buBlip>
                <a:blip r:embed="rId3"/>
              </a:buBlip>
            </a:pPr>
            <a:r>
              <a:rPr lang="en-US" sz="1700" b="1" smtClean="0">
                <a:latin typeface="+mj-lt"/>
              </a:rPr>
              <a:t>Name</a:t>
            </a:r>
            <a:r>
              <a:rPr lang="en-US" sz="1700" dirty="0" smtClean="0">
                <a:latin typeface="+mj-lt"/>
              </a:rPr>
              <a:t>: as the name of your app.</a:t>
            </a:r>
          </a:p>
          <a:p>
            <a:pPr lvl="1">
              <a:buBlip>
                <a:blip r:embed="rId3"/>
              </a:buBlip>
            </a:pPr>
            <a:r>
              <a:rPr lang="en-US" sz="1700" b="1" dirty="0" smtClean="0">
                <a:latin typeface="+mj-lt"/>
              </a:rPr>
              <a:t>Instances</a:t>
            </a:r>
            <a:r>
              <a:rPr lang="en-US" sz="1700" dirty="0" smtClean="0">
                <a:latin typeface="+mj-lt"/>
              </a:rPr>
              <a:t>: Generally speaking, the more instances you run, the less downtime your app will experience. </a:t>
            </a:r>
          </a:p>
          <a:p>
            <a:pPr lvl="1">
              <a:buBlip>
                <a:blip r:embed="rId3"/>
              </a:buBlip>
            </a:pPr>
            <a:r>
              <a:rPr lang="en-US" sz="1700" b="1" dirty="0" smtClean="0">
                <a:latin typeface="+mj-lt"/>
              </a:rPr>
              <a:t>Memory</a:t>
            </a:r>
            <a:r>
              <a:rPr lang="en-US" sz="1700" dirty="0" smtClean="0">
                <a:latin typeface="+mj-lt"/>
              </a:rPr>
              <a:t> </a:t>
            </a:r>
            <a:r>
              <a:rPr lang="en-US" sz="1700" b="1" dirty="0" smtClean="0">
                <a:latin typeface="+mj-lt"/>
              </a:rPr>
              <a:t>Limit</a:t>
            </a:r>
            <a:r>
              <a:rPr lang="en-US" sz="1700" dirty="0" smtClean="0">
                <a:latin typeface="+mj-lt"/>
              </a:rPr>
              <a:t>: The maximum amount of memory that each instance of your app can consume. If an instance exceeds this limit, Cloud Foundry restarts the instance.</a:t>
            </a:r>
          </a:p>
          <a:p>
            <a:pPr lvl="1">
              <a:buBlip>
                <a:blip r:embed="rId3"/>
              </a:buBlip>
            </a:pPr>
            <a:r>
              <a:rPr lang="en-US" sz="1700" b="1" dirty="0" smtClean="0">
                <a:latin typeface="+mj-lt"/>
              </a:rPr>
              <a:t>Start Command</a:t>
            </a:r>
            <a:r>
              <a:rPr lang="en-US" sz="1700" dirty="0" smtClean="0">
                <a:latin typeface="+mj-lt"/>
              </a:rPr>
              <a:t>: This is the command that Cloud Foundry uses to start each instance of your app. This start command varies by app framework.</a:t>
            </a:r>
          </a:p>
          <a:p>
            <a:pPr lvl="1">
              <a:buBlip>
                <a:blip r:embed="rId3"/>
              </a:buBlip>
            </a:pPr>
            <a:r>
              <a:rPr lang="en-US" sz="1700" b="1" dirty="0" err="1" smtClean="0">
                <a:latin typeface="+mj-lt"/>
              </a:rPr>
              <a:t>Subdomain</a:t>
            </a:r>
            <a:r>
              <a:rPr lang="en-US" sz="1700" b="1" dirty="0" smtClean="0">
                <a:latin typeface="+mj-lt"/>
              </a:rPr>
              <a:t> (host) and Domain</a:t>
            </a:r>
            <a:r>
              <a:rPr lang="en-US" sz="1700" dirty="0" smtClean="0">
                <a:latin typeface="+mj-lt"/>
              </a:rPr>
              <a:t>: The route, which is the combination of </a:t>
            </a:r>
            <a:r>
              <a:rPr lang="en-US" sz="1700" dirty="0" err="1" smtClean="0">
                <a:latin typeface="+mj-lt"/>
              </a:rPr>
              <a:t>subdomain</a:t>
            </a:r>
            <a:r>
              <a:rPr lang="en-US" sz="1700" dirty="0" smtClean="0">
                <a:latin typeface="+mj-lt"/>
              </a:rPr>
              <a:t> and domain, must be globally unique. This is true whether you specify a portion of the route or allow Cloud Foundry to use defaults.</a:t>
            </a:r>
          </a:p>
          <a:p>
            <a:pPr lvl="1">
              <a:buBlip>
                <a:blip r:embed="rId3"/>
              </a:buBlip>
            </a:pPr>
            <a:r>
              <a:rPr lang="en-US" sz="1700" b="1" dirty="0" smtClean="0">
                <a:latin typeface="+mj-lt"/>
              </a:rPr>
              <a:t>Services</a:t>
            </a:r>
            <a:r>
              <a:rPr lang="en-US" sz="1700" dirty="0" smtClean="0">
                <a:latin typeface="+mj-lt"/>
              </a:rPr>
              <a:t>: Apps can bind to services such as databases, messaging, and key-value stores. Apps are deployed into app spaces. An app can only bind to a service that has an existing instance in the target app space.</a:t>
            </a:r>
          </a:p>
          <a:p>
            <a:pPr>
              <a:buBlip>
                <a:blip r:embed="rId3"/>
              </a:buBlip>
            </a:pPr>
            <a:endParaRPr lang="en-US" dirty="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App Deployment</a:t>
            </a:r>
            <a:endParaRPr lang="en-US" sz="4400" dirty="0"/>
          </a:p>
        </p:txBody>
      </p:sp>
      <p:sp>
        <p:nvSpPr>
          <p:cNvPr id="3" name="Content Placeholder 2"/>
          <p:cNvSpPr>
            <a:spLocks noGrp="1"/>
          </p:cNvSpPr>
          <p:nvPr>
            <p:ph idx="1"/>
          </p:nvPr>
        </p:nvSpPr>
        <p:spPr>
          <a:xfrm>
            <a:off x="457200" y="1828800"/>
            <a:ext cx="8229600" cy="4876800"/>
          </a:xfrm>
        </p:spPr>
        <p:txBody>
          <a:bodyPr>
            <a:normAutofit fontScale="92500" lnSpcReduction="10000"/>
          </a:bodyPr>
          <a:lstStyle/>
          <a:p>
            <a:pPr algn="ctr">
              <a:buNone/>
            </a:pPr>
            <a:r>
              <a:rPr lang="en-US" b="1" dirty="0" smtClean="0">
                <a:latin typeface="+mj-lt"/>
              </a:rPr>
              <a:t>Configure Pre-Runtime Hook</a:t>
            </a:r>
          </a:p>
          <a:p>
            <a:pPr algn="ctr">
              <a:buNone/>
            </a:pPr>
            <a:endParaRPr lang="en-US" b="1" dirty="0" smtClean="0">
              <a:latin typeface="+mj-lt"/>
            </a:endParaRPr>
          </a:p>
          <a:p>
            <a:pPr>
              <a:buNone/>
            </a:pPr>
            <a:r>
              <a:rPr lang="en-US" sz="2400" dirty="0" smtClean="0">
                <a:latin typeface="+mj-lt"/>
              </a:rPr>
              <a:t>Java build pack does not support pre-runtime hooks.</a:t>
            </a:r>
          </a:p>
          <a:p>
            <a:pPr lvl="1">
              <a:buBlip>
                <a:blip r:embed="rId3"/>
              </a:buBlip>
            </a:pPr>
            <a:r>
              <a:rPr lang="en-US" dirty="0" smtClean="0">
                <a:latin typeface="+mj-lt"/>
              </a:rPr>
              <a:t>To configure pre-runtime hooks, create a file named </a:t>
            </a:r>
            <a:r>
              <a:rPr lang="en-US" i="1" dirty="0" smtClean="0">
                <a:solidFill>
                  <a:srgbClr val="0070C0"/>
                </a:solidFill>
                <a:latin typeface="+mj-lt"/>
              </a:rPr>
              <a:t>.profile</a:t>
            </a:r>
            <a:r>
              <a:rPr lang="en-US" dirty="0" smtClean="0">
                <a:latin typeface="+mj-lt"/>
              </a:rPr>
              <a:t> and place it in the root of your app directory. If the directory includes a </a:t>
            </a:r>
            <a:r>
              <a:rPr lang="en-US" i="1" dirty="0" smtClean="0">
                <a:latin typeface="+mj-lt"/>
              </a:rPr>
              <a:t>.profile</a:t>
            </a:r>
            <a:r>
              <a:rPr lang="en-US" dirty="0" smtClean="0">
                <a:latin typeface="+mj-lt"/>
              </a:rPr>
              <a:t> script, then Cloud Foundry executes it immediately before each instance of your app starts. </a:t>
            </a:r>
          </a:p>
          <a:p>
            <a:pPr lvl="1">
              <a:buBlip>
                <a:blip r:embed="rId3"/>
              </a:buBlip>
            </a:pPr>
            <a:r>
              <a:rPr lang="en-US" dirty="0" smtClean="0">
                <a:latin typeface="+mj-lt"/>
              </a:rPr>
              <a:t>You can use the .profile script to perform app-specific initialization tasks, such as setting custom environment variables. Environment variables are key-value pairs.</a:t>
            </a:r>
          </a:p>
          <a:p>
            <a:pPr lvl="1">
              <a:buBlip>
                <a:blip r:embed="rId3"/>
              </a:buBlip>
            </a:pPr>
            <a:r>
              <a:rPr lang="en-US" dirty="0" smtClean="0">
                <a:latin typeface="+mj-lt"/>
              </a:rPr>
              <a:t>To set an environment variable, add the appropriate bash commands to your </a:t>
            </a:r>
            <a:r>
              <a:rPr lang="en-US" i="1" dirty="0" smtClean="0">
                <a:solidFill>
                  <a:srgbClr val="0070C0"/>
                </a:solidFill>
                <a:latin typeface="+mj-lt"/>
              </a:rPr>
              <a:t>.profile</a:t>
            </a:r>
            <a:r>
              <a:rPr lang="en-US" dirty="0" smtClean="0">
                <a:latin typeface="+mj-lt"/>
              </a:rPr>
              <a:t> file. See the example below.</a:t>
            </a:r>
          </a:p>
          <a:p>
            <a:pPr lvl="4">
              <a:buNone/>
            </a:pPr>
            <a:r>
              <a:rPr lang="en-US" i="1" dirty="0" smtClean="0">
                <a:solidFill>
                  <a:srgbClr val="0070C0"/>
                </a:solidFill>
                <a:latin typeface="+mj-lt"/>
              </a:rPr>
              <a:t># Set the default LANG for your apps</a:t>
            </a:r>
            <a:r>
              <a:rPr lang="en-US" dirty="0" smtClean="0">
                <a:solidFill>
                  <a:srgbClr val="0070C0"/>
                </a:solidFill>
                <a:latin typeface="+mj-lt"/>
              </a:rPr>
              <a:t> </a:t>
            </a:r>
          </a:p>
          <a:p>
            <a:pPr lvl="4">
              <a:buNone/>
            </a:pPr>
            <a:r>
              <a:rPr lang="en-US" dirty="0" smtClean="0">
                <a:solidFill>
                  <a:srgbClr val="0070C0"/>
                </a:solidFill>
                <a:latin typeface="+mj-lt"/>
              </a:rPr>
              <a:t>export LANG=en_US.UTF-8</a:t>
            </a:r>
            <a:endParaRPr lang="en-US" dirty="0">
              <a:solidFill>
                <a:srgbClr val="0070C0"/>
              </a:solidFill>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Blue-Green Deployment</a:t>
            </a:r>
            <a:endParaRPr lang="en-US" sz="4400" dirty="0"/>
          </a:p>
        </p:txBody>
      </p:sp>
      <p:sp>
        <p:nvSpPr>
          <p:cNvPr id="3" name="Content Placeholder 2"/>
          <p:cNvSpPr>
            <a:spLocks noGrp="1"/>
          </p:cNvSpPr>
          <p:nvPr>
            <p:ph idx="1"/>
          </p:nvPr>
        </p:nvSpPr>
        <p:spPr/>
        <p:txBody>
          <a:bodyPr>
            <a:normAutofit/>
          </a:bodyPr>
          <a:lstStyle/>
          <a:p>
            <a:pPr>
              <a:buBlip>
                <a:blip r:embed="rId3"/>
              </a:buBlip>
            </a:pPr>
            <a:endParaRPr lang="en-US" sz="2000" dirty="0" smtClean="0">
              <a:latin typeface="+mj-lt"/>
            </a:endParaRPr>
          </a:p>
          <a:p>
            <a:pPr>
              <a:buBlip>
                <a:blip r:embed="rId3"/>
              </a:buBlip>
            </a:pPr>
            <a:r>
              <a:rPr lang="en-US" sz="2000" dirty="0" smtClean="0">
                <a:latin typeface="+mj-lt"/>
              </a:rPr>
              <a:t>Blue-green deployment is a release technique that reduces downtime and risk by running two identical production environments called Blue and Green.</a:t>
            </a:r>
          </a:p>
          <a:p>
            <a:pPr>
              <a:buBlip>
                <a:blip r:embed="rId3"/>
              </a:buBlip>
            </a:pPr>
            <a:r>
              <a:rPr lang="en-US" sz="2000" dirty="0" smtClean="0">
                <a:latin typeface="+mj-lt"/>
              </a:rPr>
              <a:t>At any time, only one of the environments is live, with the live environment serving all production traffic. For this example, Blue is currently live and Green is idle.</a:t>
            </a:r>
            <a:endParaRPr lang="en-US" sz="2000" dirty="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loud Callout 17"/>
          <p:cNvSpPr/>
          <p:nvPr/>
        </p:nvSpPr>
        <p:spPr>
          <a:xfrm>
            <a:off x="5029200" y="1905000"/>
            <a:ext cx="3352800" cy="990600"/>
          </a:xfrm>
          <a:prstGeom prst="cloudCallou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Running Live in Prod.</a:t>
            </a:r>
            <a:endParaRPr lang="en-US" dirty="0">
              <a:solidFill>
                <a:schemeClr val="tx1"/>
              </a:solidFill>
            </a:endParaRPr>
          </a:p>
        </p:txBody>
      </p:sp>
      <p:sp>
        <p:nvSpPr>
          <p:cNvPr id="19" name="Cloud Callout 18"/>
          <p:cNvSpPr/>
          <p:nvPr/>
        </p:nvSpPr>
        <p:spPr>
          <a:xfrm>
            <a:off x="5029200" y="3810000"/>
            <a:ext cx="3352800" cy="990600"/>
          </a:xfrm>
          <a:prstGeom prst="cloudCallou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 be deployed in Prod.</a:t>
            </a:r>
            <a:endParaRPr lang="en-US" dirty="0">
              <a:solidFill>
                <a:schemeClr val="tx1"/>
              </a:solidFill>
            </a:endParaRPr>
          </a:p>
        </p:txBody>
      </p:sp>
      <p:sp>
        <p:nvSpPr>
          <p:cNvPr id="2" name="Title 1"/>
          <p:cNvSpPr>
            <a:spLocks noGrp="1"/>
          </p:cNvSpPr>
          <p:nvPr>
            <p:ph type="title"/>
          </p:nvPr>
        </p:nvSpPr>
        <p:spPr/>
        <p:txBody>
          <a:bodyPr>
            <a:normAutofit/>
          </a:bodyPr>
          <a:lstStyle/>
          <a:p>
            <a:r>
              <a:rPr lang="en-US" sz="4400" dirty="0" smtClean="0"/>
              <a:t>Blue-Green Deployment</a:t>
            </a:r>
            <a:endParaRPr lang="en-US" sz="4400"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295400" y="2590800"/>
            <a:ext cx="1219306" cy="122692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800600" y="2579917"/>
            <a:ext cx="1211263" cy="1227137"/>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791269" y="4418048"/>
            <a:ext cx="1235075" cy="1219200"/>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2572384" y="3124200"/>
            <a:ext cx="2220952" cy="152400"/>
          </a:xfrm>
          <a:prstGeom prst="rect">
            <a:avLst/>
          </a:prstGeom>
          <a:noFill/>
          <a:ln w="9525">
            <a:noFill/>
            <a:miter lim="800000"/>
            <a:headEnd/>
            <a:tailEnd/>
          </a:ln>
        </p:spPr>
      </p:pic>
      <p:pic>
        <p:nvPicPr>
          <p:cNvPr id="2058" name="Picture 10"/>
          <p:cNvPicPr>
            <a:picLocks noChangeAspect="1" noChangeArrowheads="1"/>
          </p:cNvPicPr>
          <p:nvPr/>
        </p:nvPicPr>
        <p:blipFill>
          <a:blip r:embed="rId7" cstate="print"/>
          <a:srcRect/>
          <a:stretch>
            <a:fillRect/>
          </a:stretch>
        </p:blipFill>
        <p:spPr bwMode="auto">
          <a:xfrm rot="1906518">
            <a:off x="2469736" y="4456875"/>
            <a:ext cx="2385821" cy="165654"/>
          </a:xfrm>
          <a:prstGeom prst="rect">
            <a:avLst/>
          </a:prstGeom>
          <a:noFill/>
          <a:ln w="9525">
            <a:noFill/>
            <a:miter lim="800000"/>
            <a:headEnd/>
            <a:tailEnd/>
          </a:ln>
        </p:spPr>
      </p:pic>
      <p:pic>
        <p:nvPicPr>
          <p:cNvPr id="2059" name="Picture 11"/>
          <p:cNvPicPr>
            <a:picLocks noChangeAspect="1" noChangeArrowheads="1"/>
          </p:cNvPicPr>
          <p:nvPr/>
        </p:nvPicPr>
        <p:blipFill>
          <a:blip r:embed="rId8" cstate="print"/>
          <a:srcRect/>
          <a:stretch>
            <a:fillRect/>
          </a:stretch>
        </p:blipFill>
        <p:spPr bwMode="auto">
          <a:xfrm rot="1954305">
            <a:off x="2948297" y="4256496"/>
            <a:ext cx="1559663" cy="222210"/>
          </a:xfrm>
          <a:prstGeom prst="rect">
            <a:avLst/>
          </a:prstGeom>
          <a:noFill/>
          <a:ln w="9525">
            <a:noFill/>
            <a:miter lim="800000"/>
            <a:headEnd/>
            <a:tailEnd/>
          </a:ln>
        </p:spPr>
      </p:pic>
      <p:pic>
        <p:nvPicPr>
          <p:cNvPr id="2060" name="Picture 12"/>
          <p:cNvPicPr>
            <a:picLocks noChangeAspect="1" noChangeArrowheads="1"/>
          </p:cNvPicPr>
          <p:nvPr/>
        </p:nvPicPr>
        <p:blipFill>
          <a:blip r:embed="rId9" cstate="print"/>
          <a:srcRect/>
          <a:stretch>
            <a:fillRect/>
          </a:stretch>
        </p:blipFill>
        <p:spPr bwMode="auto">
          <a:xfrm rot="1831860">
            <a:off x="2609405" y="4580545"/>
            <a:ext cx="1799862" cy="201536"/>
          </a:xfrm>
          <a:prstGeom prst="rect">
            <a:avLst/>
          </a:prstGeom>
          <a:noFill/>
          <a:ln w="9525">
            <a:noFill/>
            <a:miter lim="800000"/>
            <a:headEnd/>
            <a:tailEnd/>
          </a:ln>
        </p:spPr>
      </p:pic>
      <p:pic>
        <p:nvPicPr>
          <p:cNvPr id="2061" name="Picture 13"/>
          <p:cNvPicPr>
            <a:picLocks noChangeAspect="1" noChangeArrowheads="1"/>
          </p:cNvPicPr>
          <p:nvPr/>
        </p:nvPicPr>
        <p:blipFill>
          <a:blip r:embed="rId10" cstate="print"/>
          <a:srcRect/>
          <a:stretch>
            <a:fillRect/>
          </a:stretch>
        </p:blipFill>
        <p:spPr bwMode="auto">
          <a:xfrm>
            <a:off x="2819400" y="2917623"/>
            <a:ext cx="1524000" cy="23877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p:cTn id="7" dur="1000" fill="hold"/>
                                        <p:tgtEl>
                                          <p:spTgt spid="2054"/>
                                        </p:tgtEl>
                                        <p:attrNameLst>
                                          <p:attrName>ppt_w</p:attrName>
                                        </p:attrNameLst>
                                      </p:cBhvr>
                                      <p:tavLst>
                                        <p:tav tm="0">
                                          <p:val>
                                            <p:strVal val="#ppt_w*0.70"/>
                                          </p:val>
                                        </p:tav>
                                        <p:tav tm="100000">
                                          <p:val>
                                            <p:strVal val="#ppt_w"/>
                                          </p:val>
                                        </p:tav>
                                      </p:tavLst>
                                    </p:anim>
                                    <p:anim calcmode="lin" valueType="num">
                                      <p:cBhvr>
                                        <p:cTn id="8" dur="1000" fill="hold"/>
                                        <p:tgtEl>
                                          <p:spTgt spid="2054"/>
                                        </p:tgtEl>
                                        <p:attrNameLst>
                                          <p:attrName>ppt_h</p:attrName>
                                        </p:attrNameLst>
                                      </p:cBhvr>
                                      <p:tavLst>
                                        <p:tav tm="0">
                                          <p:val>
                                            <p:strVal val="#ppt_h"/>
                                          </p:val>
                                        </p:tav>
                                        <p:tav tm="100000">
                                          <p:val>
                                            <p:strVal val="#ppt_h"/>
                                          </p:val>
                                        </p:tav>
                                      </p:tavLst>
                                    </p:anim>
                                    <p:animEffect transition="in" filter="fade">
                                      <p:cBhvr>
                                        <p:cTn id="9" dur="1000"/>
                                        <p:tgtEl>
                                          <p:spTgt spid="2054"/>
                                        </p:tgtEl>
                                      </p:cBhvr>
                                    </p:animEffect>
                                  </p:childTnLst>
                                </p:cTn>
                              </p:par>
                            </p:childTnLst>
                          </p:cTn>
                        </p:par>
                      </p:childTnLst>
                    </p:cTn>
                  </p:par>
                  <p:par>
                    <p:cTn id="10" fill="hold">
                      <p:stCondLst>
                        <p:cond delay="indefinite"/>
                      </p:stCondLst>
                      <p:childTnLst>
                        <p:par>
                          <p:cTn id="11" fill="hold">
                            <p:stCondLst>
                              <p:cond delay="0"/>
                            </p:stCondLst>
                            <p:childTnLst>
                              <p:par>
                                <p:cTn id="12" presetID="54" presetClass="entr" presetSubtype="0" accel="10000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strVal val="#ppt_w*0.05"/>
                                          </p:val>
                                        </p:tav>
                                        <p:tav tm="100000">
                                          <p:val>
                                            <p:strVal val="#ppt_w"/>
                                          </p:val>
                                        </p:tav>
                                      </p:tavLst>
                                    </p:anim>
                                    <p:anim calcmode="lin" valueType="num">
                                      <p:cBhvr>
                                        <p:cTn id="15" dur="500" fill="hold"/>
                                        <p:tgtEl>
                                          <p:spTgt spid="18"/>
                                        </p:tgtEl>
                                        <p:attrNameLst>
                                          <p:attrName>ppt_h</p:attrName>
                                        </p:attrNameLst>
                                      </p:cBhvr>
                                      <p:tavLst>
                                        <p:tav tm="0">
                                          <p:val>
                                            <p:strVal val="#ppt_h"/>
                                          </p:val>
                                        </p:tav>
                                        <p:tav tm="100000">
                                          <p:val>
                                            <p:strVal val="#ppt_h"/>
                                          </p:val>
                                        </p:tav>
                                      </p:tavLst>
                                    </p:anim>
                                    <p:anim calcmode="lin" valueType="num">
                                      <p:cBhvr>
                                        <p:cTn id="16" dur="500" fill="hold"/>
                                        <p:tgtEl>
                                          <p:spTgt spid="18"/>
                                        </p:tgtEl>
                                        <p:attrNameLst>
                                          <p:attrName>ppt_x</p:attrName>
                                        </p:attrNameLst>
                                      </p:cBhvr>
                                      <p:tavLst>
                                        <p:tav tm="0">
                                          <p:val>
                                            <p:strVal val="#ppt_x-.2"/>
                                          </p:val>
                                        </p:tav>
                                        <p:tav tm="100000">
                                          <p:val>
                                            <p:strVal val="#ppt_x"/>
                                          </p:val>
                                        </p:tav>
                                      </p:tavLst>
                                    </p:anim>
                                    <p:anim calcmode="lin" valueType="num">
                                      <p:cBhvr>
                                        <p:cTn id="17" dur="500" fill="hold"/>
                                        <p:tgtEl>
                                          <p:spTgt spid="18"/>
                                        </p:tgtEl>
                                        <p:attrNameLst>
                                          <p:attrName>ppt_y</p:attrName>
                                        </p:attrNameLst>
                                      </p:cBhvr>
                                      <p:tavLst>
                                        <p:tav tm="0">
                                          <p:val>
                                            <p:strVal val="#ppt_y"/>
                                          </p:val>
                                        </p:tav>
                                        <p:tav tm="100000">
                                          <p:val>
                                            <p:strVal val="#ppt_y"/>
                                          </p:val>
                                        </p:tav>
                                      </p:tavLst>
                                    </p:anim>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9" presetClass="entr" presetSubtype="10" fill="hold" nodeType="clickEffect">
                                  <p:stCondLst>
                                    <p:cond delay="0"/>
                                  </p:stCondLst>
                                  <p:childTnLst>
                                    <p:set>
                                      <p:cBhvr>
                                        <p:cTn id="22" dur="1" fill="hold">
                                          <p:stCondLst>
                                            <p:cond delay="0"/>
                                          </p:stCondLst>
                                        </p:cTn>
                                        <p:tgtEl>
                                          <p:spTgt spid="2053"/>
                                        </p:tgtEl>
                                        <p:attrNameLst>
                                          <p:attrName>style.visibility</p:attrName>
                                        </p:attrNameLst>
                                      </p:cBhvr>
                                      <p:to>
                                        <p:strVal val="visible"/>
                                      </p:to>
                                    </p:set>
                                    <p:anim calcmode="lin" valueType="num">
                                      <p:cBhvr>
                                        <p:cTn id="23" dur="5000" fill="hold"/>
                                        <p:tgtEl>
                                          <p:spTgt spid="2053"/>
                                        </p:tgtEl>
                                        <p:attrNameLst>
                                          <p:attrName>ppt_w</p:attrName>
                                        </p:attrNameLst>
                                      </p:cBhvr>
                                      <p:tavLst>
                                        <p:tav tm="0" fmla="#ppt_w*sin(2.5*pi*$)">
                                          <p:val>
                                            <p:fltVal val="0"/>
                                          </p:val>
                                        </p:tav>
                                        <p:tav tm="100000">
                                          <p:val>
                                            <p:fltVal val="1"/>
                                          </p:val>
                                        </p:tav>
                                      </p:tavLst>
                                    </p:anim>
                                    <p:anim calcmode="lin" valueType="num">
                                      <p:cBhvr>
                                        <p:cTn id="24" dur="5000" fill="hold"/>
                                        <p:tgtEl>
                                          <p:spTgt spid="2053"/>
                                        </p:tgtEl>
                                        <p:attrNameLst>
                                          <p:attrName>ppt_h</p:attrName>
                                        </p:attrNameLst>
                                      </p:cBhvr>
                                      <p:tavLst>
                                        <p:tav tm="0">
                                          <p:val>
                                            <p:strVal val="#ppt_h"/>
                                          </p:val>
                                        </p:tav>
                                        <p:tav tm="100000">
                                          <p:val>
                                            <p:strVal val="#ppt_h"/>
                                          </p:val>
                                        </p:tav>
                                      </p:tavLst>
                                    </p:anim>
                                  </p:childTnLst>
                                </p:cTn>
                              </p:par>
                              <p:par>
                                <p:cTn id="25" presetID="19" presetClass="entr" presetSubtype="1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0" fill="hold"/>
                                        <p:tgtEl>
                                          <p:spTgt spid="19"/>
                                        </p:tgtEl>
                                        <p:attrNameLst>
                                          <p:attrName>ppt_w</p:attrName>
                                        </p:attrNameLst>
                                      </p:cBhvr>
                                      <p:tavLst>
                                        <p:tav tm="0" fmla="#ppt_w*sin(2.5*pi*$)">
                                          <p:val>
                                            <p:fltVal val="0"/>
                                          </p:val>
                                        </p:tav>
                                        <p:tav tm="100000">
                                          <p:val>
                                            <p:fltVal val="1"/>
                                          </p:val>
                                        </p:tav>
                                      </p:tavLst>
                                    </p:anim>
                                    <p:anim calcmode="lin" valueType="num">
                                      <p:cBhvr>
                                        <p:cTn id="28" dur="50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2060"/>
                                        </p:tgtEl>
                                        <p:attrNameLst>
                                          <p:attrName>style.visibility</p:attrName>
                                        </p:attrNameLst>
                                      </p:cBhvr>
                                      <p:to>
                                        <p:strVal val="visible"/>
                                      </p:to>
                                    </p:set>
                                    <p:animEffect transition="in" filter="wipe(down)">
                                      <p:cBhvr>
                                        <p:cTn id="33" dur="580">
                                          <p:stCondLst>
                                            <p:cond delay="0"/>
                                          </p:stCondLst>
                                        </p:cTn>
                                        <p:tgtEl>
                                          <p:spTgt spid="2060"/>
                                        </p:tgtEl>
                                      </p:cBhvr>
                                    </p:animEffect>
                                    <p:anim calcmode="lin" valueType="num">
                                      <p:cBhvr>
                                        <p:cTn id="34" dur="1822" tmFilter="0,0; 0.14,0.36; 0.43,0.73; 0.71,0.91; 1.0,1.0">
                                          <p:stCondLst>
                                            <p:cond delay="0"/>
                                          </p:stCondLst>
                                        </p:cTn>
                                        <p:tgtEl>
                                          <p:spTgt spid="2060"/>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2060"/>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2060"/>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2060"/>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2060"/>
                                        </p:tgtEl>
                                        <p:attrNameLst>
                                          <p:attrName>ppt_y</p:attrName>
                                        </p:attrNameLst>
                                      </p:cBhvr>
                                      <p:tavLst>
                                        <p:tav tm="0" fmla="#ppt_y-sin(pi*$)/81">
                                          <p:val>
                                            <p:fltVal val="0"/>
                                          </p:val>
                                        </p:tav>
                                        <p:tav tm="100000">
                                          <p:val>
                                            <p:fltVal val="1"/>
                                          </p:val>
                                        </p:tav>
                                      </p:tavLst>
                                    </p:anim>
                                    <p:animScale>
                                      <p:cBhvr>
                                        <p:cTn id="39" dur="26">
                                          <p:stCondLst>
                                            <p:cond delay="650"/>
                                          </p:stCondLst>
                                        </p:cTn>
                                        <p:tgtEl>
                                          <p:spTgt spid="2060"/>
                                        </p:tgtEl>
                                      </p:cBhvr>
                                      <p:to x="100000" y="60000"/>
                                    </p:animScale>
                                    <p:animScale>
                                      <p:cBhvr>
                                        <p:cTn id="40" dur="166" decel="50000">
                                          <p:stCondLst>
                                            <p:cond delay="676"/>
                                          </p:stCondLst>
                                        </p:cTn>
                                        <p:tgtEl>
                                          <p:spTgt spid="2060"/>
                                        </p:tgtEl>
                                      </p:cBhvr>
                                      <p:to x="100000" y="100000"/>
                                    </p:animScale>
                                    <p:animScale>
                                      <p:cBhvr>
                                        <p:cTn id="41" dur="26">
                                          <p:stCondLst>
                                            <p:cond delay="1312"/>
                                          </p:stCondLst>
                                        </p:cTn>
                                        <p:tgtEl>
                                          <p:spTgt spid="2060"/>
                                        </p:tgtEl>
                                      </p:cBhvr>
                                      <p:to x="100000" y="80000"/>
                                    </p:animScale>
                                    <p:animScale>
                                      <p:cBhvr>
                                        <p:cTn id="42" dur="166" decel="50000">
                                          <p:stCondLst>
                                            <p:cond delay="1338"/>
                                          </p:stCondLst>
                                        </p:cTn>
                                        <p:tgtEl>
                                          <p:spTgt spid="2060"/>
                                        </p:tgtEl>
                                      </p:cBhvr>
                                      <p:to x="100000" y="100000"/>
                                    </p:animScale>
                                    <p:animScale>
                                      <p:cBhvr>
                                        <p:cTn id="43" dur="26">
                                          <p:stCondLst>
                                            <p:cond delay="1642"/>
                                          </p:stCondLst>
                                        </p:cTn>
                                        <p:tgtEl>
                                          <p:spTgt spid="2060"/>
                                        </p:tgtEl>
                                      </p:cBhvr>
                                      <p:to x="100000" y="90000"/>
                                    </p:animScale>
                                    <p:animScale>
                                      <p:cBhvr>
                                        <p:cTn id="44" dur="166" decel="50000">
                                          <p:stCondLst>
                                            <p:cond delay="1668"/>
                                          </p:stCondLst>
                                        </p:cTn>
                                        <p:tgtEl>
                                          <p:spTgt spid="2060"/>
                                        </p:tgtEl>
                                      </p:cBhvr>
                                      <p:to x="100000" y="100000"/>
                                    </p:animScale>
                                    <p:animScale>
                                      <p:cBhvr>
                                        <p:cTn id="45" dur="26">
                                          <p:stCondLst>
                                            <p:cond delay="1808"/>
                                          </p:stCondLst>
                                        </p:cTn>
                                        <p:tgtEl>
                                          <p:spTgt spid="2060"/>
                                        </p:tgtEl>
                                      </p:cBhvr>
                                      <p:to x="100000" y="95000"/>
                                    </p:animScale>
                                    <p:animScale>
                                      <p:cBhvr>
                                        <p:cTn id="46" dur="166" decel="50000">
                                          <p:stCondLst>
                                            <p:cond delay="1834"/>
                                          </p:stCondLst>
                                        </p:cTn>
                                        <p:tgtEl>
                                          <p:spTgt spid="2060"/>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nodeType="clickEffect">
                                  <p:stCondLst>
                                    <p:cond delay="0"/>
                                  </p:stCondLst>
                                  <p:childTnLst>
                                    <p:anim calcmode="lin" valueType="num">
                                      <p:cBhvr additive="base">
                                        <p:cTn id="50" dur="500"/>
                                        <p:tgtEl>
                                          <p:spTgt spid="2060"/>
                                        </p:tgtEl>
                                        <p:attrNameLst>
                                          <p:attrName>ppt_x</p:attrName>
                                        </p:attrNameLst>
                                      </p:cBhvr>
                                      <p:tavLst>
                                        <p:tav tm="0">
                                          <p:val>
                                            <p:strVal val="ppt_x"/>
                                          </p:val>
                                        </p:tav>
                                        <p:tav tm="100000">
                                          <p:val>
                                            <p:strVal val="ppt_x"/>
                                          </p:val>
                                        </p:tav>
                                      </p:tavLst>
                                    </p:anim>
                                    <p:anim calcmode="lin" valueType="num">
                                      <p:cBhvr additive="base">
                                        <p:cTn id="51" dur="500"/>
                                        <p:tgtEl>
                                          <p:spTgt spid="2060"/>
                                        </p:tgtEl>
                                        <p:attrNameLst>
                                          <p:attrName>ppt_y</p:attrName>
                                        </p:attrNameLst>
                                      </p:cBhvr>
                                      <p:tavLst>
                                        <p:tav tm="0">
                                          <p:val>
                                            <p:strVal val="ppt_y"/>
                                          </p:val>
                                        </p:tav>
                                        <p:tav tm="100000">
                                          <p:val>
                                            <p:strVal val="1+ppt_h/2"/>
                                          </p:val>
                                        </p:tav>
                                      </p:tavLst>
                                    </p:anim>
                                    <p:set>
                                      <p:cBhvr>
                                        <p:cTn id="52" dur="1" fill="hold">
                                          <p:stCondLst>
                                            <p:cond delay="499"/>
                                          </p:stCondLst>
                                        </p:cTn>
                                        <p:tgtEl>
                                          <p:spTgt spid="20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loud Callout 12"/>
          <p:cNvSpPr/>
          <p:nvPr/>
        </p:nvSpPr>
        <p:spPr>
          <a:xfrm>
            <a:off x="5200016" y="2209800"/>
            <a:ext cx="3352800" cy="1067624"/>
          </a:xfrm>
          <a:prstGeom prst="cloudCallou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Green deployed app will start to Run Live in Prod.</a:t>
            </a:r>
            <a:endParaRPr lang="en-US" dirty="0">
              <a:solidFill>
                <a:schemeClr val="tx1"/>
              </a:solidFill>
            </a:endParaRPr>
          </a:p>
        </p:txBody>
      </p:sp>
      <p:sp>
        <p:nvSpPr>
          <p:cNvPr id="2" name="Title 1"/>
          <p:cNvSpPr>
            <a:spLocks noGrp="1"/>
          </p:cNvSpPr>
          <p:nvPr>
            <p:ph type="title"/>
          </p:nvPr>
        </p:nvSpPr>
        <p:spPr/>
        <p:txBody>
          <a:bodyPr>
            <a:normAutofit/>
          </a:bodyPr>
          <a:lstStyle/>
          <a:p>
            <a:r>
              <a:rPr lang="en-US" sz="4400" dirty="0" smtClean="0"/>
              <a:t>Blue-Green Deployment</a:t>
            </a:r>
            <a:endParaRPr lang="en-US" sz="4400"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295400" y="2952528"/>
            <a:ext cx="1219306" cy="1226926"/>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4876800" y="2958392"/>
            <a:ext cx="1235075" cy="1219200"/>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2572384" y="3506024"/>
            <a:ext cx="2220952" cy="152400"/>
          </a:xfrm>
          <a:prstGeom prst="rect">
            <a:avLst/>
          </a:prstGeom>
          <a:noFill/>
          <a:ln w="9525">
            <a:noFill/>
            <a:miter lim="800000"/>
            <a:headEnd/>
            <a:tailEnd/>
          </a:ln>
        </p:spPr>
      </p:pic>
      <p:pic>
        <p:nvPicPr>
          <p:cNvPr id="2061" name="Picture 13"/>
          <p:cNvPicPr>
            <a:picLocks noChangeAspect="1" noChangeArrowheads="1"/>
          </p:cNvPicPr>
          <p:nvPr/>
        </p:nvPicPr>
        <p:blipFill>
          <a:blip r:embed="rId6" cstate="print"/>
          <a:srcRect/>
          <a:stretch>
            <a:fillRect/>
          </a:stretch>
        </p:blipFill>
        <p:spPr bwMode="auto">
          <a:xfrm>
            <a:off x="2819400" y="3299447"/>
            <a:ext cx="1524000" cy="23877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p:cTn id="7" dur="1000" fill="hold"/>
                                        <p:tgtEl>
                                          <p:spTgt spid="2054"/>
                                        </p:tgtEl>
                                        <p:attrNameLst>
                                          <p:attrName>ppt_x</p:attrName>
                                        </p:attrNameLst>
                                      </p:cBhvr>
                                      <p:tavLst>
                                        <p:tav tm="0">
                                          <p:val>
                                            <p:strVal val="#ppt_x-.2"/>
                                          </p:val>
                                        </p:tav>
                                        <p:tav tm="100000">
                                          <p:val>
                                            <p:strVal val="#ppt_x"/>
                                          </p:val>
                                        </p:tav>
                                      </p:tavLst>
                                    </p:anim>
                                    <p:anim calcmode="lin" valueType="num">
                                      <p:cBhvr>
                                        <p:cTn id="8" dur="1000" fill="hold"/>
                                        <p:tgtEl>
                                          <p:spTgt spid="205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4"/>
                                        </p:tgtEl>
                                      </p:cBhvr>
                                    </p:animEffect>
                                  </p:childTnLst>
                                </p:cTn>
                              </p:par>
                              <p:par>
                                <p:cTn id="10" presetID="29" presetClass="entr" presetSubtype="0" fill="hold" nodeType="withEffect">
                                  <p:stCondLst>
                                    <p:cond delay="0"/>
                                  </p:stCondLst>
                                  <p:childTnLst>
                                    <p:set>
                                      <p:cBhvr>
                                        <p:cTn id="11" dur="1" fill="hold">
                                          <p:stCondLst>
                                            <p:cond delay="0"/>
                                          </p:stCondLst>
                                        </p:cTn>
                                        <p:tgtEl>
                                          <p:spTgt spid="2061"/>
                                        </p:tgtEl>
                                        <p:attrNameLst>
                                          <p:attrName>style.visibility</p:attrName>
                                        </p:attrNameLst>
                                      </p:cBhvr>
                                      <p:to>
                                        <p:strVal val="visible"/>
                                      </p:to>
                                    </p:set>
                                    <p:anim calcmode="lin" valueType="num">
                                      <p:cBhvr>
                                        <p:cTn id="12" dur="1000" fill="hold"/>
                                        <p:tgtEl>
                                          <p:spTgt spid="2061"/>
                                        </p:tgtEl>
                                        <p:attrNameLst>
                                          <p:attrName>ppt_x</p:attrName>
                                        </p:attrNameLst>
                                      </p:cBhvr>
                                      <p:tavLst>
                                        <p:tav tm="0">
                                          <p:val>
                                            <p:strVal val="#ppt_x-.2"/>
                                          </p:val>
                                        </p:tav>
                                        <p:tav tm="100000">
                                          <p:val>
                                            <p:strVal val="#ppt_x"/>
                                          </p:val>
                                        </p:tav>
                                      </p:tavLst>
                                    </p:anim>
                                    <p:anim calcmode="lin" valueType="num">
                                      <p:cBhvr>
                                        <p:cTn id="13" dur="1000" fill="hold"/>
                                        <p:tgtEl>
                                          <p:spTgt spid="206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06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animEffect transition="in" filter="fade">
                                      <p:cBhvr>
                                        <p:cTn id="19" dur="1000"/>
                                        <p:tgtEl>
                                          <p:spTgt spid="2053"/>
                                        </p:tgtEl>
                                      </p:cBhvr>
                                    </p:animEffect>
                                    <p:anim calcmode="lin" valueType="num">
                                      <p:cBhvr>
                                        <p:cTn id="20" dur="1000" fill="hold"/>
                                        <p:tgtEl>
                                          <p:spTgt spid="2053"/>
                                        </p:tgtEl>
                                        <p:attrNameLst>
                                          <p:attrName>ppt_x</p:attrName>
                                        </p:attrNameLst>
                                      </p:cBhvr>
                                      <p:tavLst>
                                        <p:tav tm="0">
                                          <p:val>
                                            <p:strVal val="#ppt_x"/>
                                          </p:val>
                                        </p:tav>
                                        <p:tav tm="100000">
                                          <p:val>
                                            <p:strVal val="#ppt_x"/>
                                          </p:val>
                                        </p:tav>
                                      </p:tavLst>
                                    </p:anim>
                                    <p:anim calcmode="lin" valueType="num">
                                      <p:cBhvr>
                                        <p:cTn id="21" dur="1000" fill="hold"/>
                                        <p:tgtEl>
                                          <p:spTgt spid="205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4" presetClass="entr" presetSubtype="0" accel="10000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2000" fill="hold"/>
                                        <p:tgtEl>
                                          <p:spTgt spid="13"/>
                                        </p:tgtEl>
                                        <p:attrNameLst>
                                          <p:attrName>ppt_w</p:attrName>
                                        </p:attrNameLst>
                                      </p:cBhvr>
                                      <p:tavLst>
                                        <p:tav tm="0">
                                          <p:val>
                                            <p:strVal val="#ppt_w*0.05"/>
                                          </p:val>
                                        </p:tav>
                                        <p:tav tm="100000">
                                          <p:val>
                                            <p:strVal val="#ppt_w"/>
                                          </p:val>
                                        </p:tav>
                                      </p:tavLst>
                                    </p:anim>
                                    <p:anim calcmode="lin" valueType="num">
                                      <p:cBhvr>
                                        <p:cTn id="27" dur="2000" fill="hold"/>
                                        <p:tgtEl>
                                          <p:spTgt spid="13"/>
                                        </p:tgtEl>
                                        <p:attrNameLst>
                                          <p:attrName>ppt_h</p:attrName>
                                        </p:attrNameLst>
                                      </p:cBhvr>
                                      <p:tavLst>
                                        <p:tav tm="0">
                                          <p:val>
                                            <p:strVal val="#ppt_h"/>
                                          </p:val>
                                        </p:tav>
                                        <p:tav tm="100000">
                                          <p:val>
                                            <p:strVal val="#ppt_h"/>
                                          </p:val>
                                        </p:tav>
                                      </p:tavLst>
                                    </p:anim>
                                    <p:anim calcmode="lin" valueType="num">
                                      <p:cBhvr>
                                        <p:cTn id="28" dur="2000" fill="hold"/>
                                        <p:tgtEl>
                                          <p:spTgt spid="13"/>
                                        </p:tgtEl>
                                        <p:attrNameLst>
                                          <p:attrName>ppt_x</p:attrName>
                                        </p:attrNameLst>
                                      </p:cBhvr>
                                      <p:tavLst>
                                        <p:tav tm="0">
                                          <p:val>
                                            <p:strVal val="#ppt_x-.2"/>
                                          </p:val>
                                        </p:tav>
                                        <p:tav tm="100000">
                                          <p:val>
                                            <p:strVal val="#ppt_x"/>
                                          </p:val>
                                        </p:tav>
                                      </p:tavLst>
                                    </p:anim>
                                    <p:anim calcmode="lin" valueType="num">
                                      <p:cBhvr>
                                        <p:cTn id="29" dur="2000" fill="hold"/>
                                        <p:tgtEl>
                                          <p:spTgt spid="13"/>
                                        </p:tgtEl>
                                        <p:attrNameLst>
                                          <p:attrName>ppt_y</p:attrName>
                                        </p:attrNameLst>
                                      </p:cBhvr>
                                      <p:tavLst>
                                        <p:tav tm="0">
                                          <p:val>
                                            <p:strVal val="#ppt_y"/>
                                          </p:val>
                                        </p:tav>
                                        <p:tav tm="100000">
                                          <p:val>
                                            <p:strVal val="#ppt_y"/>
                                          </p:val>
                                        </p:tav>
                                      </p:tavLst>
                                    </p:anim>
                                    <p:animEffect transition="in" filter="fade">
                                      <p:cBhvr>
                                        <p:cTn id="3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smtClean="0"/>
              <a:t>Scaling an Application</a:t>
            </a:r>
            <a:endParaRPr lang="en-US" sz="4400" dirty="0"/>
          </a:p>
        </p:txBody>
      </p:sp>
      <p:sp>
        <p:nvSpPr>
          <p:cNvPr id="5" name="Content Placeholder 4"/>
          <p:cNvSpPr>
            <a:spLocks noGrp="1"/>
          </p:cNvSpPr>
          <p:nvPr>
            <p:ph idx="1"/>
          </p:nvPr>
        </p:nvSpPr>
        <p:spPr/>
        <p:txBody>
          <a:bodyPr>
            <a:normAutofit fontScale="85000" lnSpcReduction="10000"/>
          </a:bodyPr>
          <a:lstStyle/>
          <a:p>
            <a:pPr>
              <a:buBlip>
                <a:blip r:embed="rId2"/>
              </a:buBlip>
            </a:pPr>
            <a:r>
              <a:rPr lang="en-US" dirty="0" smtClean="0">
                <a:latin typeface="+mj-lt"/>
              </a:rPr>
              <a:t>Factors such as user load, or the number and nature of tasks performed by an application, can change the disk space and memory the application uses. For many applications, increasing the available disk space or memory can improve overall performance</a:t>
            </a:r>
          </a:p>
          <a:p>
            <a:pPr>
              <a:buBlip>
                <a:blip r:embed="rId2"/>
              </a:buBlip>
            </a:pPr>
            <a:r>
              <a:rPr lang="en-US" b="1" dirty="0" smtClean="0">
                <a:latin typeface="+mj-lt"/>
              </a:rPr>
              <a:t>Scaling</a:t>
            </a:r>
            <a:r>
              <a:rPr lang="en-US" dirty="0" smtClean="0">
                <a:latin typeface="+mj-lt"/>
              </a:rPr>
              <a:t> :</a:t>
            </a:r>
          </a:p>
          <a:p>
            <a:pPr lvl="1">
              <a:buBlip>
                <a:blip r:embed="rId2"/>
              </a:buBlip>
            </a:pPr>
            <a:r>
              <a:rPr lang="en-US" dirty="0" smtClean="0">
                <a:latin typeface="+mj-lt"/>
              </a:rPr>
              <a:t>Running additional instances of an application can allow the application to handle increases in user load and concurrent requests..</a:t>
            </a:r>
          </a:p>
          <a:p>
            <a:pPr lvl="1">
              <a:buBlip>
                <a:blip r:embed="rId2"/>
              </a:buBlip>
            </a:pPr>
            <a:r>
              <a:rPr lang="en-US" b="1" dirty="0" smtClean="0">
                <a:latin typeface="+mj-lt"/>
              </a:rPr>
              <a:t>Scaling Horizontally</a:t>
            </a:r>
          </a:p>
          <a:p>
            <a:pPr lvl="2">
              <a:buBlip>
                <a:blip r:embed="rId2"/>
              </a:buBlip>
            </a:pPr>
            <a:r>
              <a:rPr lang="nn-NO" i="1" dirty="0" smtClean="0">
                <a:solidFill>
                  <a:schemeClr val="accent1">
                    <a:lumMod val="60000"/>
                    <a:lumOff val="40000"/>
                  </a:schemeClr>
                </a:solidFill>
                <a:latin typeface="+mj-lt"/>
              </a:rPr>
              <a:t>cf scale myApp -i 5 </a:t>
            </a:r>
            <a:r>
              <a:rPr lang="nn-NO" dirty="0" smtClean="0">
                <a:latin typeface="+mj-lt"/>
              </a:rPr>
              <a:t/>
            </a:r>
            <a:br>
              <a:rPr lang="nn-NO" dirty="0" smtClean="0">
                <a:latin typeface="+mj-lt"/>
              </a:rPr>
            </a:br>
            <a:endParaRPr lang="en-US" b="1" dirty="0" smtClean="0">
              <a:latin typeface="+mj-lt"/>
            </a:endParaRPr>
          </a:p>
          <a:p>
            <a:pPr lvl="1">
              <a:buBlip>
                <a:blip r:embed="rId2"/>
              </a:buBlip>
            </a:pPr>
            <a:r>
              <a:rPr lang="en-US" b="1" dirty="0" smtClean="0">
                <a:latin typeface="+mj-lt"/>
              </a:rPr>
              <a:t>Scaling Vertically</a:t>
            </a: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scale </a:t>
            </a:r>
            <a:r>
              <a:rPr lang="en-US" i="1" dirty="0" err="1" smtClean="0">
                <a:solidFill>
                  <a:schemeClr val="accent1">
                    <a:lumMod val="60000"/>
                    <a:lumOff val="40000"/>
                  </a:schemeClr>
                </a:solidFill>
                <a:latin typeface="+mj-lt"/>
              </a:rPr>
              <a:t>myApp</a:t>
            </a:r>
            <a:r>
              <a:rPr lang="en-US" i="1" dirty="0" smtClean="0">
                <a:solidFill>
                  <a:schemeClr val="accent1">
                    <a:lumMod val="60000"/>
                    <a:lumOff val="40000"/>
                  </a:schemeClr>
                </a:solidFill>
                <a:latin typeface="+mj-lt"/>
              </a:rPr>
              <a:t> -k 512M</a:t>
            </a: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scale </a:t>
            </a:r>
            <a:r>
              <a:rPr lang="en-US" i="1" dirty="0" err="1" smtClean="0">
                <a:solidFill>
                  <a:schemeClr val="accent1">
                    <a:lumMod val="60000"/>
                    <a:lumOff val="40000"/>
                  </a:schemeClr>
                </a:solidFill>
                <a:latin typeface="+mj-lt"/>
              </a:rPr>
              <a:t>myApp</a:t>
            </a:r>
            <a:r>
              <a:rPr lang="en-US" i="1" dirty="0" smtClean="0">
                <a:solidFill>
                  <a:schemeClr val="accent1">
                    <a:lumMod val="60000"/>
                    <a:lumOff val="40000"/>
                  </a:schemeClr>
                </a:solidFill>
                <a:latin typeface="+mj-lt"/>
              </a:rPr>
              <a:t> -m 1G</a:t>
            </a:r>
            <a:endParaRPr lang="en-US" i="1" dirty="0">
              <a:solidFill>
                <a:schemeClr val="accent1">
                  <a:lumMod val="60000"/>
                  <a:lumOff val="40000"/>
                </a:schemeClr>
              </a:solidFill>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b="1" dirty="0" smtClean="0"/>
              <a:t>Services</a:t>
            </a:r>
            <a:endParaRPr lang="en-US" sz="4400" dirty="0"/>
          </a:p>
        </p:txBody>
      </p:sp>
      <p:sp>
        <p:nvSpPr>
          <p:cNvPr id="3" name="Content Placeholder 2"/>
          <p:cNvSpPr>
            <a:spLocks noGrp="1"/>
          </p:cNvSpPr>
          <p:nvPr>
            <p:ph idx="1"/>
          </p:nvPr>
        </p:nvSpPr>
        <p:spPr>
          <a:xfrm>
            <a:off x="304800" y="1600200"/>
            <a:ext cx="8382000" cy="5029200"/>
          </a:xfrm>
        </p:spPr>
        <p:txBody>
          <a:bodyPr>
            <a:normAutofit fontScale="55000" lnSpcReduction="20000"/>
          </a:bodyPr>
          <a:lstStyle/>
          <a:p>
            <a:pPr>
              <a:buNone/>
            </a:pPr>
            <a:r>
              <a:rPr lang="en-US" sz="3100" dirty="0" smtClean="0">
                <a:latin typeface="+mj-lt"/>
              </a:rPr>
              <a:t>For end users of Cloud Foundry they can do provisioning of service instances and integrating them with applications that have been pushed to Cloud Foundry. </a:t>
            </a:r>
          </a:p>
          <a:p>
            <a:pPr>
              <a:buNone/>
            </a:pPr>
            <a:endParaRPr lang="en-US" sz="2900" dirty="0" smtClean="0">
              <a:latin typeface="+mj-lt"/>
            </a:endParaRPr>
          </a:p>
          <a:p>
            <a:pPr>
              <a:buBlip>
                <a:blip r:embed="rId3"/>
              </a:buBlip>
            </a:pPr>
            <a:r>
              <a:rPr lang="en-US" sz="3100" b="1" dirty="0" smtClean="0">
                <a:latin typeface="+mj-lt"/>
              </a:rPr>
              <a:t>Services and Service Instances</a:t>
            </a:r>
          </a:p>
          <a:p>
            <a:pPr lvl="1">
              <a:buBlip>
                <a:blip r:embed="rId3"/>
              </a:buBlip>
            </a:pPr>
            <a:r>
              <a:rPr lang="en-US" sz="3100" dirty="0" smtClean="0">
                <a:latin typeface="+mj-lt"/>
              </a:rPr>
              <a:t>Cloud Foundry offers a marketplace of services, from which users can provision reserved resources on-demand.</a:t>
            </a:r>
          </a:p>
          <a:p>
            <a:pPr lvl="2">
              <a:buBlip>
                <a:blip r:embed="rId3"/>
              </a:buBlip>
            </a:pPr>
            <a:r>
              <a:rPr lang="en-US" dirty="0" smtClean="0">
                <a:latin typeface="+mj-lt"/>
              </a:rPr>
              <a:t>E.g. resources services provide include databases on a shared or dedicated server, or accounts on a </a:t>
            </a:r>
            <a:r>
              <a:rPr lang="en-US" dirty="0" err="1" smtClean="0">
                <a:latin typeface="+mj-lt"/>
              </a:rPr>
              <a:t>SaaS</a:t>
            </a:r>
            <a:r>
              <a:rPr lang="en-US" dirty="0" smtClean="0">
                <a:latin typeface="+mj-lt"/>
              </a:rPr>
              <a:t> application.</a:t>
            </a:r>
          </a:p>
          <a:p>
            <a:pPr lvl="1">
              <a:buBlip>
                <a:blip r:embed="rId3"/>
              </a:buBlip>
            </a:pPr>
            <a:r>
              <a:rPr lang="en-US" sz="3100" dirty="0" smtClean="0">
                <a:latin typeface="+mj-lt"/>
              </a:rPr>
              <a:t>These resources are known as service instances and the systems that deliver and operate these resources are known as Services.</a:t>
            </a:r>
          </a:p>
          <a:p>
            <a:pPr lvl="1">
              <a:buBlip>
                <a:blip r:embed="rId3"/>
              </a:buBlip>
            </a:pPr>
            <a:endParaRPr lang="en-US" sz="2700" dirty="0" smtClean="0">
              <a:latin typeface="+mj-lt"/>
            </a:endParaRPr>
          </a:p>
          <a:p>
            <a:pPr>
              <a:buBlip>
                <a:blip r:embed="rId3"/>
              </a:buBlip>
            </a:pPr>
            <a:r>
              <a:rPr lang="en-US" sz="2800" b="1" dirty="0" smtClean="0">
                <a:latin typeface="+mj-lt"/>
              </a:rPr>
              <a:t>User-Provided Service Instances</a:t>
            </a:r>
          </a:p>
          <a:p>
            <a:pPr lvl="1">
              <a:buBlip>
                <a:blip r:embed="rId3"/>
              </a:buBlip>
            </a:pPr>
            <a:r>
              <a:rPr lang="en-US" sz="3100" dirty="0" smtClean="0">
                <a:latin typeface="+mj-lt"/>
              </a:rPr>
              <a:t>Cloud Foundry enables users to leverage services that are not available in the marketplace using a feature called User-Provided Service Instances (UPSI).</a:t>
            </a:r>
          </a:p>
          <a:p>
            <a:pPr lvl="1">
              <a:buBlip>
                <a:blip r:embed="rId3"/>
              </a:buBlip>
            </a:pPr>
            <a:endParaRPr lang="en-US" dirty="0" smtClean="0">
              <a:latin typeface="+mj-lt"/>
            </a:endParaRPr>
          </a:p>
          <a:p>
            <a:pPr lvl="1">
              <a:buBlip>
                <a:blip r:embed="rId3"/>
              </a:buBlip>
            </a:pPr>
            <a:endParaRPr lang="en-US" dirty="0" smtClean="0">
              <a:latin typeface="+mj-lt"/>
            </a:endParaRPr>
          </a:p>
          <a:p>
            <a:pPr>
              <a:buBlip>
                <a:blip r:embed="rId3"/>
              </a:buBlip>
            </a:pPr>
            <a:r>
              <a:rPr lang="en-US" sz="2900" b="1" dirty="0" smtClean="0">
                <a:latin typeface="+mj-lt"/>
              </a:rPr>
              <a:t>Service Instance Credentials</a:t>
            </a:r>
          </a:p>
          <a:p>
            <a:pPr lvl="1">
              <a:buBlip>
                <a:blip r:embed="rId3"/>
              </a:buBlip>
            </a:pPr>
            <a:r>
              <a:rPr lang="en-US" sz="3100" dirty="0" smtClean="0">
                <a:latin typeface="+mj-lt"/>
              </a:rPr>
              <a:t>If your app need to bind or use any service instance, then user must use the credentials provided by CF.</a:t>
            </a:r>
          </a:p>
          <a:p>
            <a:pPr lvl="1">
              <a:buBlip>
                <a:blip r:embed="rId3"/>
              </a:buBlip>
            </a:pPr>
            <a:r>
              <a:rPr lang="en-US" sz="3100" dirty="0" smtClean="0">
                <a:latin typeface="+mj-lt"/>
              </a:rPr>
              <a:t>For external and local clients, you can use service keys to generate credentials to communicate directly with a service instance</a:t>
            </a:r>
            <a:endParaRPr lang="en-US" sz="3100" dirty="0">
              <a:latin typeface="+mj-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457200" y="1600200"/>
            <a:ext cx="8229600" cy="4953000"/>
          </a:xfrm>
        </p:spPr>
        <p:txBody>
          <a:bodyPr>
            <a:normAutofit/>
          </a:bodyPr>
          <a:lstStyle/>
          <a:p>
            <a:pPr>
              <a:buBlip>
                <a:blip r:embed="rId3"/>
              </a:buBlip>
            </a:pPr>
            <a:r>
              <a:rPr lang="en-US" b="1" dirty="0" smtClean="0">
                <a:latin typeface="+mj-lt"/>
              </a:rPr>
              <a:t>List Marketplace Services</a:t>
            </a:r>
          </a:p>
          <a:p>
            <a:pPr>
              <a:buBlip>
                <a:blip r:embed="rId3"/>
              </a:buBlip>
            </a:pPr>
            <a:endParaRPr lang="en-US" b="1" dirty="0" smtClean="0">
              <a:latin typeface="+mj-lt"/>
            </a:endParaRPr>
          </a:p>
          <a:p>
            <a:pPr>
              <a:buBlip>
                <a:blip r:embed="rId3"/>
              </a:buBlip>
            </a:pPr>
            <a:endParaRPr lang="en-US" b="1" dirty="0" smtClean="0">
              <a:latin typeface="+mj-lt"/>
            </a:endParaRPr>
          </a:p>
          <a:p>
            <a:pPr>
              <a:buBlip>
                <a:blip r:embed="rId3"/>
              </a:buBlip>
            </a:pPr>
            <a:endParaRPr lang="en-US" b="1" dirty="0" smtClean="0">
              <a:latin typeface="+mj-lt"/>
            </a:endParaRPr>
          </a:p>
          <a:p>
            <a:pPr>
              <a:buBlip>
                <a:blip r:embed="rId3"/>
              </a:buBlip>
            </a:pPr>
            <a:endParaRPr lang="en-US" b="1" dirty="0" smtClean="0">
              <a:latin typeface="+mj-lt"/>
            </a:endParaRPr>
          </a:p>
          <a:p>
            <a:pPr>
              <a:buBlip>
                <a:blip r:embed="rId3"/>
              </a:buBlip>
            </a:pPr>
            <a:r>
              <a:rPr lang="en-US" b="1" dirty="0" smtClean="0">
                <a:latin typeface="+mj-lt"/>
              </a:rPr>
              <a:t>Creating Service Instances</a:t>
            </a:r>
          </a:p>
          <a:p>
            <a:pPr lvl="1">
              <a:buBlip>
                <a:blip r:embed="rId3"/>
              </a:buBlip>
            </a:pPr>
            <a:r>
              <a:rPr lang="en-US" dirty="0" smtClean="0">
                <a:latin typeface="+mj-lt"/>
              </a:rPr>
              <a:t>create a service instance with the command;</a:t>
            </a:r>
          </a:p>
          <a:p>
            <a:pPr lvl="1">
              <a:buNone/>
            </a:pPr>
            <a:r>
              <a:rPr lang="en-US" sz="1800" i="1" dirty="0" smtClean="0">
                <a:solidFill>
                  <a:schemeClr val="accent1">
                    <a:lumMod val="60000"/>
                    <a:lumOff val="40000"/>
                  </a:schemeClr>
                </a:solidFill>
                <a:latin typeface="+mj-lt"/>
              </a:rPr>
              <a:t>	</a:t>
            </a:r>
            <a:r>
              <a:rPr lang="en-US" sz="1800" i="1" dirty="0" err="1" smtClean="0">
                <a:solidFill>
                  <a:schemeClr val="accent1">
                    <a:lumMod val="60000"/>
                    <a:lumOff val="40000"/>
                  </a:schemeClr>
                </a:solidFill>
                <a:latin typeface="+mj-lt"/>
              </a:rPr>
              <a:t>cf</a:t>
            </a:r>
            <a:r>
              <a:rPr lang="en-US" sz="1800" i="1" dirty="0" smtClean="0">
                <a:solidFill>
                  <a:schemeClr val="accent1">
                    <a:lumMod val="60000"/>
                    <a:lumOff val="40000"/>
                  </a:schemeClr>
                </a:solidFill>
                <a:latin typeface="+mj-lt"/>
              </a:rPr>
              <a:t> create-service &lt;SERVICE&gt; &lt;PLAN&gt; &lt;SERVICE_INSTANCE&gt; </a:t>
            </a:r>
          </a:p>
          <a:p>
            <a:endParaRPr lang="en-US" sz="2700" dirty="0" smtClean="0">
              <a:latin typeface="+mj-lt"/>
            </a:endParaRPr>
          </a:p>
          <a:p>
            <a:endParaRPr lang="en-US" sz="2700" dirty="0" smtClean="0">
              <a:latin typeface="+mj-lt"/>
            </a:endParaRPr>
          </a:p>
          <a:p>
            <a:endParaRPr lang="en-US" sz="2700" dirty="0" smtClean="0">
              <a:latin typeface="+mj-lt"/>
            </a:endParaRPr>
          </a:p>
          <a:p>
            <a:endParaRPr lang="en-US" sz="2700" dirty="0">
              <a:latin typeface="+mj-lt"/>
            </a:endParaRPr>
          </a:p>
        </p:txBody>
      </p:sp>
      <p:pic>
        <p:nvPicPr>
          <p:cNvPr id="4" name="Picture 3" descr="cf_market_cli.PNG"/>
          <p:cNvPicPr>
            <a:picLocks noChangeAspect="1"/>
          </p:cNvPicPr>
          <p:nvPr/>
        </p:nvPicPr>
        <p:blipFill>
          <a:blip r:embed="rId4" cstate="print"/>
          <a:stretch>
            <a:fillRect/>
          </a:stretch>
        </p:blipFill>
        <p:spPr>
          <a:xfrm>
            <a:off x="1066800" y="2057400"/>
            <a:ext cx="5928874" cy="1615580"/>
          </a:xfrm>
          <a:prstGeom prst="rect">
            <a:avLst/>
          </a:prstGeom>
        </p:spPr>
      </p:pic>
      <p:pic>
        <p:nvPicPr>
          <p:cNvPr id="6" name="Picture 5" descr="cf_createService.PNG"/>
          <p:cNvPicPr>
            <a:picLocks noChangeAspect="1"/>
          </p:cNvPicPr>
          <p:nvPr/>
        </p:nvPicPr>
        <p:blipFill>
          <a:blip r:embed="rId5" cstate="print"/>
          <a:stretch>
            <a:fillRect/>
          </a:stretch>
        </p:blipFill>
        <p:spPr>
          <a:xfrm>
            <a:off x="1066800" y="5257800"/>
            <a:ext cx="6019800" cy="101354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r>
              <a:rPr lang="en-US" b="1" dirty="0" smtClean="0">
                <a:latin typeface="+mj-lt"/>
              </a:rPr>
              <a:t>Bind a Service Instance</a:t>
            </a:r>
          </a:p>
          <a:p>
            <a:pPr lvl="1"/>
            <a:r>
              <a:rPr lang="en-US" dirty="0" smtClean="0">
                <a:latin typeface="+mj-lt"/>
              </a:rPr>
              <a:t>binding a service instance to an application after pushing an application</a:t>
            </a:r>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r>
              <a:rPr lang="en-US" b="1" dirty="0" smtClean="0">
                <a:latin typeface="+mj-lt"/>
              </a:rPr>
              <a:t>Binding with Application Manifest</a:t>
            </a:r>
          </a:p>
          <a:p>
            <a:pPr lvl="1"/>
            <a:r>
              <a:rPr lang="en-US" dirty="0" smtClean="0">
                <a:latin typeface="+mj-lt"/>
              </a:rPr>
              <a:t>Alternatively, a service instance can be bind to an app after pushing an application, you can use the application manifest to bind the service instance during push</a:t>
            </a:r>
          </a:p>
          <a:p>
            <a:pPr lvl="1"/>
            <a:r>
              <a:rPr lang="en-US" b="1" dirty="0" smtClean="0">
                <a:latin typeface="+mj-lt"/>
              </a:rPr>
              <a:t>Manifest.yml</a:t>
            </a:r>
          </a:p>
          <a:p>
            <a:pPr lvl="2">
              <a:buNone/>
            </a:pPr>
            <a:r>
              <a:rPr lang="en-US" i="1" dirty="0" smtClean="0">
                <a:latin typeface="+mj-lt"/>
              </a:rPr>
              <a:t>services: </a:t>
            </a:r>
          </a:p>
          <a:p>
            <a:pPr lvl="2">
              <a:buNone/>
            </a:pPr>
            <a:r>
              <a:rPr lang="en-US" i="1" dirty="0" smtClean="0">
                <a:latin typeface="+mj-lt"/>
              </a:rPr>
              <a:t>	- test-mysql-01</a:t>
            </a:r>
            <a:endParaRPr lang="en-US" b="1" i="1" dirty="0" smtClean="0">
              <a:latin typeface="+mj-lt"/>
            </a:endParaRPr>
          </a:p>
          <a:p>
            <a:pPr lvl="1"/>
            <a:endParaRPr lang="en-US" b="1" dirty="0" smtClean="0">
              <a:latin typeface="+mj-lt"/>
            </a:endParaRPr>
          </a:p>
          <a:p>
            <a:endParaRPr lang="en-US" sz="2700" dirty="0" smtClean="0">
              <a:latin typeface="+mj-lt"/>
            </a:endParaRPr>
          </a:p>
          <a:p>
            <a:endParaRPr lang="en-US" sz="2700" dirty="0" smtClean="0">
              <a:latin typeface="+mj-lt"/>
            </a:endParaRPr>
          </a:p>
          <a:p>
            <a:endParaRPr lang="en-US" sz="2700" dirty="0" smtClean="0">
              <a:latin typeface="+mj-lt"/>
            </a:endParaRPr>
          </a:p>
          <a:p>
            <a:pPr>
              <a:buNone/>
            </a:pPr>
            <a:r>
              <a:rPr lang="en-US" sz="2700" dirty="0" smtClean="0">
                <a:latin typeface="+mj-lt"/>
              </a:rPr>
              <a:t> </a:t>
            </a:r>
            <a:endParaRPr lang="en-US" sz="2700" dirty="0">
              <a:latin typeface="+mj-lt"/>
            </a:endParaRPr>
          </a:p>
        </p:txBody>
      </p:sp>
      <p:pic>
        <p:nvPicPr>
          <p:cNvPr id="7" name="Picture 6" descr="service_bind.PNG"/>
          <p:cNvPicPr>
            <a:picLocks noChangeAspect="1"/>
          </p:cNvPicPr>
          <p:nvPr/>
        </p:nvPicPr>
        <p:blipFill>
          <a:blip r:embed="rId3" cstate="print"/>
          <a:stretch>
            <a:fillRect/>
          </a:stretch>
        </p:blipFill>
        <p:spPr>
          <a:xfrm>
            <a:off x="1295400" y="2286000"/>
            <a:ext cx="5257800" cy="1066919"/>
          </a:xfrm>
          <a:prstGeom prst="rect">
            <a:avLst/>
          </a:prstGeom>
        </p:spPr>
      </p:pic>
      <p:pic>
        <p:nvPicPr>
          <p:cNvPr id="8" name="Picture 7" descr="cf_push_manifest.PNG"/>
          <p:cNvPicPr>
            <a:picLocks noChangeAspect="1"/>
          </p:cNvPicPr>
          <p:nvPr/>
        </p:nvPicPr>
        <p:blipFill>
          <a:blip r:embed="rId4" cstate="print"/>
          <a:stretch>
            <a:fillRect/>
          </a:stretch>
        </p:blipFill>
        <p:spPr>
          <a:xfrm>
            <a:off x="1295401" y="4800601"/>
            <a:ext cx="5333999" cy="137159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w0149\AppData\Local\Microsoft\Windows\Temporary Internet Files\Content.IE5\17I02EFT\MC900432591[1].png"/>
          <p:cNvPicPr>
            <a:picLocks noChangeAspect="1" noChangeArrowheads="1"/>
          </p:cNvPicPr>
          <p:nvPr/>
        </p:nvPicPr>
        <p:blipFill>
          <a:blip r:embed="rId2" cstate="print"/>
          <a:srcRect/>
          <a:stretch>
            <a:fillRect/>
          </a:stretch>
        </p:blipFill>
        <p:spPr bwMode="auto">
          <a:xfrm>
            <a:off x="4191000" y="2971800"/>
            <a:ext cx="2286000" cy="2286000"/>
          </a:xfrm>
          <a:prstGeom prst="rect">
            <a:avLst/>
          </a:prstGeom>
          <a:noFill/>
        </p:spPr>
      </p:pic>
      <p:sp>
        <p:nvSpPr>
          <p:cNvPr id="2" name="Title 1"/>
          <p:cNvSpPr>
            <a:spLocks noGrp="1"/>
          </p:cNvSpPr>
          <p:nvPr>
            <p:ph type="title"/>
          </p:nvPr>
        </p:nvSpPr>
        <p:spPr>
          <a:xfrm>
            <a:off x="457200" y="704088"/>
            <a:ext cx="8229600" cy="896112"/>
          </a:xfrm>
        </p:spPr>
        <p:txBody>
          <a:bodyPr/>
          <a:lstStyle/>
          <a:p>
            <a:r>
              <a:rPr lang="en-US" dirty="0" smtClean="0"/>
              <a:t>What is Cloud</a:t>
            </a:r>
            <a:endParaRPr lang="en-US" dirty="0"/>
          </a:p>
        </p:txBody>
      </p:sp>
      <p:sp>
        <p:nvSpPr>
          <p:cNvPr id="3" name="Content Placeholder 2"/>
          <p:cNvSpPr>
            <a:spLocks noGrp="1"/>
          </p:cNvSpPr>
          <p:nvPr>
            <p:ph idx="1"/>
          </p:nvPr>
        </p:nvSpPr>
        <p:spPr>
          <a:xfrm>
            <a:off x="457200" y="2209800"/>
            <a:ext cx="8229600" cy="4114800"/>
          </a:xfrm>
        </p:spPr>
        <p:txBody>
          <a:bodyPr>
            <a:normAutofit/>
          </a:bodyPr>
          <a:lstStyle/>
          <a:p>
            <a:pPr>
              <a:buBlip>
                <a:blip r:embed="rId3"/>
              </a:buBlip>
            </a:pPr>
            <a:r>
              <a:rPr lang="en-US" sz="2400" dirty="0" smtClean="0">
                <a:latin typeface="+mj-lt"/>
              </a:rPr>
              <a:t>Cloud Foundry (CF) is an open source and  has become the industry standard for deploying apps.</a:t>
            </a:r>
          </a:p>
          <a:p>
            <a:pPr>
              <a:buBlip>
                <a:blip r:embed="rId3"/>
              </a:buBlip>
            </a:pPr>
            <a:endParaRPr lang="en-US" sz="2400" dirty="0" smtClean="0">
              <a:latin typeface="+mj-lt"/>
            </a:endParaRPr>
          </a:p>
          <a:p>
            <a:pPr>
              <a:buBlip>
                <a:blip r:embed="rId3"/>
              </a:buBlip>
            </a:pPr>
            <a:r>
              <a:rPr lang="en-US" sz="2400" dirty="0" smtClean="0">
                <a:latin typeface="+mj-lt"/>
              </a:rPr>
              <a:t>Cloud platforms let anyone deploy network apps or services and make them available to the world in a few minutes. </a:t>
            </a:r>
          </a:p>
          <a:p>
            <a:pPr>
              <a:buBlip>
                <a:blip r:embed="rId3"/>
              </a:buBlip>
            </a:pPr>
            <a:endParaRPr lang="en-US" sz="2400" dirty="0" smtClean="0">
              <a:latin typeface="+mj-lt"/>
            </a:endParaRPr>
          </a:p>
          <a:p>
            <a:pPr>
              <a:buBlip>
                <a:blip r:embed="rId3"/>
              </a:buBlip>
            </a:pPr>
            <a:r>
              <a:rPr lang="en-US" sz="2400" dirty="0" smtClean="0">
                <a:latin typeface="+mj-lt"/>
              </a:rPr>
              <a:t>When an app becomes popular, the cloud easily scales it to handle more traffic.</a:t>
            </a:r>
          </a:p>
          <a:p>
            <a:pPr>
              <a:buNone/>
            </a:pPr>
            <a:endParaRPr lang="en-US" dirty="0" smtClean="0"/>
          </a:p>
          <a:p>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1200" fill="hold">
                                          <p:stCondLst>
                                            <p:cond delay="0"/>
                                          </p:stCondLst>
                                        </p:cTn>
                                        <p:tgtEl>
                                          <p:spTgt spid="4"/>
                                        </p:tgtEl>
                                        <p:attrNameLst>
                                          <p:attrName>ppt_x</p:attrName>
                                        </p:attrNameLst>
                                      </p:cBhvr>
                                    </p:anim>
                                    <p:anim from="0" to="-1.0" calcmode="lin" valueType="num">
                                      <p:cBhvr>
                                        <p:cTn id="8" dur="400" decel="50000" autoRev="1" fill="hold">
                                          <p:stCondLst>
                                            <p:cond delay="1200"/>
                                          </p:stCondLst>
                                        </p:cTn>
                                        <p:tgtEl>
                                          <p:spTgt spid="4"/>
                                        </p:tgtEl>
                                        <p:attrNameLst>
                                          <p:attrName>xshear</p:attrName>
                                        </p:attrNameLst>
                                      </p:cBhvr>
                                    </p:anim>
                                    <p:animScale>
                                      <p:cBhvr>
                                        <p:cTn id="9" dur="400" decel="100000" autoRev="1" fill="hold">
                                          <p:stCondLst>
                                            <p:cond delay="1200"/>
                                          </p:stCondLst>
                                        </p:cTn>
                                        <p:tgtEl>
                                          <p:spTgt spid="4"/>
                                        </p:tgtEl>
                                      </p:cBhvr>
                                      <p:from x="100000" y="100000"/>
                                      <p:to x="80000" y="100000"/>
                                    </p:animScale>
                                    <p:anim by="(#ppt_h/3+#ppt_w*0.1)" calcmode="lin" valueType="num">
                                      <p:cBhvr additive="sum">
                                        <p:cTn id="10" dur="400" decel="100000" autoRev="1" fill="hold">
                                          <p:stCondLst>
                                            <p:cond delay="1200"/>
                                          </p:stCondLst>
                                        </p:cTn>
                                        <p:tgtEl>
                                          <p:spTgt spid="4"/>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54" presetClass="entr" presetSubtype="0" accel="10000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16"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7"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8"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9" dur="500"/>
                                        <p:tgtEl>
                                          <p:spTgt spid="3">
                                            <p:txEl>
                                              <p:pRg st="0" end="0"/>
                                            </p:txEl>
                                          </p:spTgt>
                                        </p:tgtEl>
                                      </p:cBhvr>
                                    </p:animEffect>
                                  </p:childTnLst>
                                </p:cTn>
                              </p:par>
                              <p:par>
                                <p:cTn id="20" presetID="54" presetClass="entr" presetSubtype="0" accel="10000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23" dur="5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4"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5"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26" dur="500"/>
                                        <p:tgtEl>
                                          <p:spTgt spid="3">
                                            <p:txEl>
                                              <p:pRg st="2" end="2"/>
                                            </p:txEl>
                                          </p:spTgt>
                                        </p:tgtEl>
                                      </p:cBhvr>
                                    </p:animEffect>
                                  </p:childTnLst>
                                </p:cTn>
                              </p:par>
                              <p:par>
                                <p:cTn id="27" presetID="54" presetClass="entr" presetSubtype="0" accel="10000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strVal val="#ppt_w*0.05"/>
                                          </p:val>
                                        </p:tav>
                                        <p:tav tm="100000">
                                          <p:val>
                                            <p:strVal val="#ppt_w"/>
                                          </p:val>
                                        </p:tav>
                                      </p:tavLst>
                                    </p:anim>
                                    <p:anim calcmode="lin" valueType="num">
                                      <p:cBhvr>
                                        <p:cTn id="30" dur="5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31"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32" dur="5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r>
              <a:rPr lang="en-US" b="1" dirty="0" smtClean="0">
                <a:solidFill>
                  <a:srgbClr val="333333"/>
                </a:solidFill>
                <a:latin typeface="+mj-lt"/>
              </a:rPr>
              <a:t>Unbind a Service Instance	</a:t>
            </a:r>
            <a:endParaRPr lang="en-US" b="1" dirty="0" smtClean="0">
              <a:latin typeface="+mj-lt"/>
            </a:endParaRPr>
          </a:p>
          <a:p>
            <a:pPr lvl="1"/>
            <a:r>
              <a:rPr lang="en-US" dirty="0" smtClean="0">
                <a:latin typeface="+mj-lt"/>
              </a:rPr>
              <a:t>Unbinding a service instance from an application removes the credentials created for your application from the VCAP_SERVICES  environment variable.</a:t>
            </a:r>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r>
              <a:rPr lang="en-US" b="1" dirty="0" smtClean="0">
                <a:latin typeface="+mj-lt"/>
              </a:rPr>
              <a:t>Update a Service Instance</a:t>
            </a:r>
          </a:p>
          <a:p>
            <a:pPr lvl="1"/>
            <a:r>
              <a:rPr lang="en-US" b="1" dirty="0" smtClean="0">
                <a:latin typeface="+mj-lt"/>
              </a:rPr>
              <a:t>If any service plan needs to be updated to your service instance, then </a:t>
            </a:r>
            <a:r>
              <a:rPr lang="en-US" b="1" dirty="0" err="1" smtClean="0">
                <a:latin typeface="+mj-lt"/>
              </a:rPr>
              <a:t>cf</a:t>
            </a:r>
            <a:r>
              <a:rPr lang="en-US" b="1" dirty="0" smtClean="0">
                <a:latin typeface="+mj-lt"/>
              </a:rPr>
              <a:t> update-service can be performed, </a:t>
            </a: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pPr>
              <a:buNone/>
            </a:pPr>
            <a:endParaRPr lang="en-US" b="1" dirty="0" smtClean="0">
              <a:latin typeface="+mj-lt"/>
            </a:endParaRPr>
          </a:p>
          <a:p>
            <a:r>
              <a:rPr lang="en-US" b="1" i="1" dirty="0" smtClean="0">
                <a:latin typeface="+mj-lt"/>
              </a:rPr>
              <a:t>Delete a service Instance</a:t>
            </a:r>
            <a:endParaRPr lang="en-US" i="1" dirty="0" smtClean="0">
              <a:latin typeface="+mj-lt"/>
            </a:endParaRPr>
          </a:p>
          <a:p>
            <a:pPr lvl="2">
              <a:buNone/>
            </a:pPr>
            <a:r>
              <a:rPr lang="en-US" i="1" dirty="0" smtClean="0">
                <a:latin typeface="+mj-lt"/>
              </a:rPr>
              <a:t>	</a:t>
            </a:r>
            <a:endParaRPr lang="en-US" b="1" i="1" dirty="0" smtClean="0">
              <a:latin typeface="+mj-lt"/>
            </a:endParaRPr>
          </a:p>
          <a:p>
            <a:pPr lvl="1"/>
            <a:endParaRPr lang="en-US" b="1" dirty="0" smtClean="0">
              <a:latin typeface="+mj-lt"/>
            </a:endParaRPr>
          </a:p>
          <a:p>
            <a:endParaRPr lang="en-US" sz="2700" dirty="0" smtClean="0">
              <a:latin typeface="+mj-lt"/>
            </a:endParaRPr>
          </a:p>
          <a:p>
            <a:endParaRPr lang="en-US" sz="2700" dirty="0" smtClean="0">
              <a:latin typeface="+mj-lt"/>
            </a:endParaRPr>
          </a:p>
          <a:p>
            <a:endParaRPr lang="en-US" sz="2700" dirty="0" smtClean="0">
              <a:latin typeface="+mj-lt"/>
            </a:endParaRPr>
          </a:p>
          <a:p>
            <a:r>
              <a:rPr lang="en-US" sz="2700" dirty="0" smtClean="0">
                <a:latin typeface="+mj-lt"/>
              </a:rPr>
              <a:t> </a:t>
            </a:r>
            <a:endParaRPr lang="en-US" sz="2700" dirty="0">
              <a:latin typeface="+mj-lt"/>
            </a:endParaRPr>
          </a:p>
        </p:txBody>
      </p:sp>
      <p:pic>
        <p:nvPicPr>
          <p:cNvPr id="6" name="Picture 5" descr="cf_unbind.PNG"/>
          <p:cNvPicPr>
            <a:picLocks noChangeAspect="1"/>
          </p:cNvPicPr>
          <p:nvPr/>
        </p:nvPicPr>
        <p:blipFill>
          <a:blip r:embed="rId3" cstate="print"/>
          <a:stretch>
            <a:fillRect/>
          </a:stretch>
        </p:blipFill>
        <p:spPr>
          <a:xfrm>
            <a:off x="1219200" y="2286000"/>
            <a:ext cx="6043184" cy="784928"/>
          </a:xfrm>
          <a:prstGeom prst="rect">
            <a:avLst/>
          </a:prstGeom>
        </p:spPr>
      </p:pic>
      <p:pic>
        <p:nvPicPr>
          <p:cNvPr id="9" name="Picture 8" descr="cf_deleteServiceInstance.PNG"/>
          <p:cNvPicPr>
            <a:picLocks noChangeAspect="1"/>
          </p:cNvPicPr>
          <p:nvPr/>
        </p:nvPicPr>
        <p:blipFill>
          <a:blip r:embed="rId4" cstate="print"/>
          <a:stretch>
            <a:fillRect/>
          </a:stretch>
        </p:blipFill>
        <p:spPr>
          <a:xfrm>
            <a:off x="1219200" y="5334000"/>
            <a:ext cx="5784082" cy="1173582"/>
          </a:xfrm>
          <a:prstGeom prst="rect">
            <a:avLst/>
          </a:prstGeom>
        </p:spPr>
      </p:pic>
      <p:pic>
        <p:nvPicPr>
          <p:cNvPr id="10" name="Picture 9" descr="cf_update_service.PNG"/>
          <p:cNvPicPr>
            <a:picLocks noChangeAspect="1"/>
          </p:cNvPicPr>
          <p:nvPr/>
        </p:nvPicPr>
        <p:blipFill>
          <a:blip r:embed="rId5" cstate="print"/>
          <a:stretch>
            <a:fillRect/>
          </a:stretch>
        </p:blipFill>
        <p:spPr>
          <a:xfrm>
            <a:off x="1295400" y="3962400"/>
            <a:ext cx="5044877" cy="80779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Buildpack</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Buildpacks</a:t>
            </a:r>
            <a:r>
              <a:rPr lang="en-US" dirty="0" smtClean="0"/>
              <a:t> provide framework and runtime support for your applications. </a:t>
            </a:r>
          </a:p>
          <a:p>
            <a:endParaRPr lang="en-US" dirty="0" smtClean="0"/>
          </a:p>
          <a:p>
            <a:r>
              <a:rPr lang="en-US" dirty="0" err="1" smtClean="0"/>
              <a:t>Buildpacks</a:t>
            </a:r>
            <a:r>
              <a:rPr lang="en-US" dirty="0" smtClean="0"/>
              <a:t> typically examine user-provided artifacts to determine what dependencies to download and how to configure applications to communicate with bound services.</a:t>
            </a:r>
          </a:p>
          <a:p>
            <a:endParaRPr lang="en-US" dirty="0" smtClean="0"/>
          </a:p>
          <a:p>
            <a:r>
              <a:rPr lang="en-US" dirty="0" smtClean="0"/>
              <a:t>When you push an application, Cloud Foundry automatically detects which </a:t>
            </a:r>
            <a:r>
              <a:rPr lang="en-US" dirty="0" err="1" smtClean="0"/>
              <a:t>buildpack</a:t>
            </a:r>
            <a:r>
              <a:rPr lang="en-US" dirty="0" smtClean="0"/>
              <a:t> is required and installs it on the Diego cell or Droplet Execution Agent (DEA) where the application runs.</a:t>
            </a:r>
          </a:p>
          <a:p>
            <a:endParaRPr lang="en-US" dirty="0" smtClean="0"/>
          </a:p>
          <a:p>
            <a:r>
              <a:rPr lang="en-US" dirty="0" smtClean="0"/>
              <a:t>During staging, each </a:t>
            </a:r>
            <a:r>
              <a:rPr lang="en-US" dirty="0" err="1" smtClean="0"/>
              <a:t>buildpack</a:t>
            </a:r>
            <a:r>
              <a:rPr lang="en-US" dirty="0" smtClean="0"/>
              <a:t> has a position in a priority list (identified by running </a:t>
            </a:r>
            <a:r>
              <a:rPr lang="en-US" dirty="0" err="1" smtClean="0"/>
              <a:t>cf</a:t>
            </a:r>
            <a:r>
              <a:rPr lang="en-US" dirty="0" smtClean="0"/>
              <a:t> </a:t>
            </a:r>
            <a:r>
              <a:rPr lang="en-US" dirty="0" err="1" smtClean="0"/>
              <a:t>buildpacks</a:t>
            </a:r>
            <a:r>
              <a:rPr lang="en-US" dirty="0" smtClean="0"/>
              <a:t>). </a:t>
            </a:r>
          </a:p>
          <a:p>
            <a:endParaRPr lang="en-US" dirty="0" smtClean="0"/>
          </a:p>
          <a:p>
            <a:r>
              <a:rPr lang="en-US" dirty="0" smtClean="0"/>
              <a:t>Cloud Foundry checks if the </a:t>
            </a:r>
            <a:r>
              <a:rPr lang="en-US" dirty="0" err="1" smtClean="0"/>
              <a:t>buildpack</a:t>
            </a:r>
            <a:r>
              <a:rPr lang="en-US" dirty="0" smtClean="0"/>
              <a:t> in position 1 is a compatible </a:t>
            </a:r>
            <a:r>
              <a:rPr lang="en-US" dirty="0" err="1" smtClean="0"/>
              <a:t>buildpack</a:t>
            </a:r>
            <a:r>
              <a:rPr lang="en-US" dirty="0" smtClean="0"/>
              <a:t>. If the position 1 </a:t>
            </a:r>
            <a:r>
              <a:rPr lang="en-US" dirty="0" err="1" smtClean="0"/>
              <a:t>buildpack</a:t>
            </a:r>
            <a:r>
              <a:rPr lang="en-US" dirty="0" smtClean="0"/>
              <a:t> is not compatible, Cloud Foundry moves on to the </a:t>
            </a:r>
            <a:r>
              <a:rPr lang="en-US" dirty="0" err="1" smtClean="0"/>
              <a:t>buildpack</a:t>
            </a:r>
            <a:r>
              <a:rPr lang="en-US" dirty="0" smtClean="0"/>
              <a:t> in position 2. Cloud Foundry continues this process until the correct </a:t>
            </a:r>
            <a:r>
              <a:rPr lang="en-US" dirty="0" err="1" smtClean="0"/>
              <a:t>buildpack</a:t>
            </a:r>
            <a:r>
              <a:rPr lang="en-US" dirty="0" smtClean="0"/>
              <a:t> is found. If no </a:t>
            </a:r>
            <a:r>
              <a:rPr lang="en-US" dirty="0" err="1" smtClean="0"/>
              <a:t>buildpack</a:t>
            </a:r>
            <a:r>
              <a:rPr lang="en-US" dirty="0" smtClean="0"/>
              <a:t> is compatible </a:t>
            </a:r>
            <a:r>
              <a:rPr lang="en-US" dirty="0" err="1" smtClean="0"/>
              <a:t>cf</a:t>
            </a:r>
            <a:r>
              <a:rPr lang="en-US" dirty="0" smtClean="0"/>
              <a:t> push fails..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Cloud Foundry Environment Variables</a:t>
            </a:r>
            <a:endParaRPr lang="en-US" sz="4000" dirty="0"/>
          </a:p>
        </p:txBody>
      </p:sp>
      <p:sp>
        <p:nvSpPr>
          <p:cNvPr id="3" name="Content Placeholder 2"/>
          <p:cNvSpPr>
            <a:spLocks noGrp="1"/>
          </p:cNvSpPr>
          <p:nvPr>
            <p:ph idx="1"/>
          </p:nvPr>
        </p:nvSpPr>
        <p:spPr>
          <a:xfrm>
            <a:off x="457200" y="1676400"/>
            <a:ext cx="8229600" cy="4648200"/>
          </a:xfrm>
        </p:spPr>
        <p:txBody>
          <a:bodyPr/>
          <a:lstStyle/>
          <a:p>
            <a:r>
              <a:rPr lang="en-US" sz="1600" dirty="0" smtClean="0">
                <a:latin typeface="+mj-lt"/>
              </a:rPr>
              <a:t>Environment variables are the means by which the Cloud Foundry runtime communicates with a deployed application about its environment.</a:t>
            </a:r>
          </a:p>
          <a:p>
            <a:endParaRPr lang="en-US" sz="1600" dirty="0" smtClean="0">
              <a:latin typeface="+mj-lt"/>
            </a:endParaRPr>
          </a:p>
          <a:p>
            <a:pPr>
              <a:buNone/>
            </a:pPr>
            <a:r>
              <a:rPr lang="en-US" sz="1600" b="1" dirty="0" smtClean="0">
                <a:latin typeface="+mj-lt"/>
              </a:rPr>
              <a:t>		</a:t>
            </a:r>
            <a:r>
              <a:rPr lang="en-US" sz="1600" b="1" u="sng" dirty="0" smtClean="0">
                <a:latin typeface="+mj-lt"/>
              </a:rPr>
              <a:t>View Environment Variables</a:t>
            </a: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b="1" u="sng" dirty="0" smtClean="0"/>
          </a:p>
          <a:p>
            <a:endParaRPr lang="en-US" dirty="0"/>
          </a:p>
        </p:txBody>
      </p:sp>
      <p:pic>
        <p:nvPicPr>
          <p:cNvPr id="4" name="Picture 3" descr="cf_env_vars.PNG"/>
          <p:cNvPicPr>
            <a:picLocks noChangeAspect="1"/>
          </p:cNvPicPr>
          <p:nvPr/>
        </p:nvPicPr>
        <p:blipFill>
          <a:blip r:embed="rId2" cstate="print"/>
          <a:stretch>
            <a:fillRect/>
          </a:stretch>
        </p:blipFill>
        <p:spPr>
          <a:xfrm>
            <a:off x="1447800" y="2971800"/>
            <a:ext cx="5715496" cy="246147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latin typeface="+mj-lt"/>
              </a:rPr>
              <a:t>Deploy the Service Broker to Cloud Foundry</a:t>
            </a:r>
          </a:p>
          <a:p>
            <a:pPr lvl="1"/>
            <a:r>
              <a:rPr lang="en-US" dirty="0" smtClean="0">
                <a:latin typeface="+mj-lt"/>
              </a:rPr>
              <a:t>The service broker is configured via environment variables, which are defined in the manifest.yml file. Make the necessary changes to the </a:t>
            </a:r>
            <a:r>
              <a:rPr lang="en-US" dirty="0" err="1" smtClean="0">
                <a:latin typeface="+mj-lt"/>
              </a:rPr>
              <a:t>MongoDB</a:t>
            </a:r>
            <a:r>
              <a:rPr lang="en-US" dirty="0" smtClean="0">
                <a:latin typeface="+mj-lt"/>
              </a:rPr>
              <a:t> </a:t>
            </a:r>
            <a:r>
              <a:rPr lang="en-US" dirty="0" err="1" smtClean="0">
                <a:latin typeface="+mj-lt"/>
              </a:rPr>
              <a:t>config</a:t>
            </a:r>
            <a:r>
              <a:rPr lang="en-US" dirty="0" smtClean="0">
                <a:latin typeface="+mj-lt"/>
              </a:rPr>
              <a:t> in order to connect to your Mongo instance.</a:t>
            </a:r>
          </a:p>
          <a:p>
            <a:pPr lvl="1"/>
            <a:r>
              <a:rPr lang="en-US" dirty="0" smtClean="0">
                <a:latin typeface="+mj-lt"/>
              </a:rPr>
              <a:t>Push the service broker as an app to Cloud Foundry: </a:t>
            </a:r>
            <a:r>
              <a:rPr lang="en-US" dirty="0" err="1" smtClean="0">
                <a:latin typeface="+mj-lt"/>
              </a:rPr>
              <a:t>cf</a:t>
            </a:r>
            <a:r>
              <a:rPr lang="en-US" dirty="0" smtClean="0">
                <a:latin typeface="+mj-lt"/>
              </a:rPr>
              <a:t> push</a:t>
            </a:r>
          </a:p>
          <a:p>
            <a:pPr lvl="1"/>
            <a:r>
              <a:rPr lang="en-US" dirty="0" smtClean="0">
                <a:latin typeface="+mj-lt"/>
              </a:rPr>
              <a:t>Register the service broker using the default username and the password obtained from the previous step: </a:t>
            </a:r>
            <a:r>
              <a:rPr lang="en-US" dirty="0" err="1" smtClean="0">
                <a:latin typeface="+mj-lt"/>
              </a:rPr>
              <a:t>cf</a:t>
            </a:r>
            <a:r>
              <a:rPr lang="en-US" dirty="0" smtClean="0">
                <a:latin typeface="+mj-lt"/>
              </a:rPr>
              <a:t> </a:t>
            </a:r>
            <a:r>
              <a:rPr lang="en-US" dirty="0" err="1" smtClean="0">
                <a:latin typeface="+mj-lt"/>
              </a:rPr>
              <a:t>csb</a:t>
            </a:r>
            <a:r>
              <a:rPr lang="en-US" dirty="0" smtClean="0">
                <a:latin typeface="+mj-lt"/>
              </a:rPr>
              <a:t> </a:t>
            </a:r>
            <a:r>
              <a:rPr lang="en-US" dirty="0" err="1" smtClean="0">
                <a:latin typeface="+mj-lt"/>
              </a:rPr>
              <a:t>mongodb</a:t>
            </a:r>
            <a:r>
              <a:rPr lang="en-US" dirty="0" smtClean="0">
                <a:latin typeface="+mj-lt"/>
              </a:rPr>
              <a:t> admin </a:t>
            </a:r>
            <a:r>
              <a:rPr lang="en-US" dirty="0" err="1" smtClean="0">
                <a:latin typeface="+mj-lt"/>
              </a:rPr>
              <a:t>admin</a:t>
            </a:r>
            <a:r>
              <a:rPr lang="en-US" dirty="0" smtClean="0">
                <a:latin typeface="+mj-lt"/>
              </a:rPr>
              <a:t> http://mongodb-service-broker.local.pcfdev.io</a:t>
            </a:r>
          </a:p>
          <a:p>
            <a:pPr lvl="1"/>
            <a:r>
              <a:rPr lang="en-US" dirty="0" smtClean="0">
                <a:latin typeface="+mj-lt"/>
              </a:rPr>
              <a:t>Enable access to the service broker: </a:t>
            </a:r>
            <a:r>
              <a:rPr lang="en-US" dirty="0" err="1" smtClean="0">
                <a:latin typeface="+mj-lt"/>
              </a:rPr>
              <a:t>cf</a:t>
            </a:r>
            <a:r>
              <a:rPr lang="en-US" dirty="0" smtClean="0">
                <a:latin typeface="+mj-lt"/>
              </a:rPr>
              <a:t> enable-service-access </a:t>
            </a:r>
            <a:r>
              <a:rPr lang="en-US" dirty="0" err="1" smtClean="0">
                <a:latin typeface="+mj-lt"/>
              </a:rPr>
              <a:t>mongodb</a:t>
            </a:r>
            <a:endParaRPr lang="en-US" dirty="0" smtClean="0">
              <a:latin typeface="+mj-lt"/>
            </a:endParaRPr>
          </a:p>
          <a:p>
            <a:pPr lvl="1"/>
            <a:r>
              <a:rPr lang="en-US" dirty="0" smtClean="0">
                <a:latin typeface="+mj-lt"/>
              </a:rPr>
              <a:t>Create a service instance: </a:t>
            </a:r>
            <a:r>
              <a:rPr lang="en-US" dirty="0" err="1" smtClean="0">
                <a:latin typeface="+mj-lt"/>
              </a:rPr>
              <a:t>cf</a:t>
            </a:r>
            <a:r>
              <a:rPr lang="en-US" dirty="0" smtClean="0">
                <a:latin typeface="+mj-lt"/>
              </a:rPr>
              <a:t> </a:t>
            </a:r>
            <a:r>
              <a:rPr lang="en-US" dirty="0" err="1" smtClean="0">
                <a:latin typeface="+mj-lt"/>
              </a:rPr>
              <a:t>cs</a:t>
            </a:r>
            <a:r>
              <a:rPr lang="en-US" dirty="0" smtClean="0">
                <a:latin typeface="+mj-lt"/>
              </a:rPr>
              <a:t> </a:t>
            </a:r>
            <a:r>
              <a:rPr lang="en-US" dirty="0" err="1" smtClean="0">
                <a:latin typeface="+mj-lt"/>
              </a:rPr>
              <a:t>mongodb</a:t>
            </a:r>
            <a:r>
              <a:rPr lang="en-US" dirty="0" smtClean="0">
                <a:latin typeface="+mj-lt"/>
              </a:rPr>
              <a:t> default </a:t>
            </a:r>
            <a:r>
              <a:rPr lang="en-US" dirty="0" err="1" smtClean="0">
                <a:latin typeface="+mj-lt"/>
              </a:rPr>
              <a:t>mymongodb</a:t>
            </a:r>
            <a:endParaRPr lang="en-US" dirty="0" smtClean="0">
              <a:latin typeface="+mj-lt"/>
            </a:endParaRPr>
          </a:p>
          <a:p>
            <a:endParaRPr lang="en-US" dirty="0">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Cloud Foundry Environment Variables</a:t>
            </a:r>
            <a:endParaRPr lang="en-US" sz="4000" dirty="0"/>
          </a:p>
        </p:txBody>
      </p:sp>
      <p:sp>
        <p:nvSpPr>
          <p:cNvPr id="3" name="Content Placeholder 2"/>
          <p:cNvSpPr>
            <a:spLocks noGrp="1"/>
          </p:cNvSpPr>
          <p:nvPr>
            <p:ph idx="1"/>
          </p:nvPr>
        </p:nvSpPr>
        <p:spPr/>
        <p:txBody>
          <a:bodyPr/>
          <a:lstStyle/>
          <a:p>
            <a:pPr>
              <a:buNone/>
            </a:pPr>
            <a:r>
              <a:rPr lang="en-US" sz="1600" b="1" dirty="0" smtClean="0">
                <a:latin typeface="+mj-lt"/>
              </a:rPr>
              <a:t>VCAP_SERVICES</a:t>
            </a:r>
          </a:p>
          <a:p>
            <a:pPr>
              <a:buBlip>
                <a:blip r:embed="rId2"/>
              </a:buBlip>
            </a:pPr>
            <a:r>
              <a:rPr lang="en-US" sz="1500" dirty="0" smtClean="0">
                <a:latin typeface="+mj-lt"/>
              </a:rPr>
              <a:t>The VCAP_SERVICES environment variable is a JSON object that contains information that you can use to interact with a service instance</a:t>
            </a:r>
          </a:p>
          <a:p>
            <a:pPr>
              <a:buBlip>
                <a:blip r:embed="rId2"/>
              </a:buBlip>
            </a:pPr>
            <a:endParaRPr lang="en-US" sz="1600" b="1" u="sng" dirty="0" smtClean="0">
              <a:latin typeface="+mj-lt"/>
            </a:endParaRPr>
          </a:p>
          <a:p>
            <a:pPr>
              <a:buBlip>
                <a:blip r:embed="rId2"/>
              </a:buBlip>
            </a:pPr>
            <a:r>
              <a:rPr lang="en-US" sz="1600" dirty="0" smtClean="0">
                <a:latin typeface="+mj-lt"/>
              </a:rPr>
              <a:t>The information includes service instance name, credential, and connection URL to the service instance. These values are populated into the VCAP_SERVICES environment variable when your application is bound to a service instance.</a:t>
            </a:r>
          </a:p>
          <a:p>
            <a:pPr>
              <a:buBlip>
                <a:blip r:embed="rId2"/>
              </a:buBlip>
            </a:pPr>
            <a:endParaRPr lang="en-US" sz="1600" dirty="0" smtClean="0">
              <a:latin typeface="+mj-lt"/>
            </a:endParaRPr>
          </a:p>
          <a:p>
            <a:pPr>
              <a:buBlip>
                <a:blip r:embed="rId2"/>
              </a:buBlip>
            </a:pPr>
            <a:r>
              <a:rPr lang="en-US" sz="1700" dirty="0" smtClean="0">
                <a:solidFill>
                  <a:srgbClr val="152935"/>
                </a:solidFill>
                <a:latin typeface="+mj-lt"/>
              </a:rPr>
              <a:t>The value of the VCAP_SERVICES environment variable is available only when you bind a service instance to your application. </a:t>
            </a:r>
          </a:p>
          <a:p>
            <a:pPr>
              <a:buBlip>
                <a:blip r:embed="rId2"/>
              </a:buBlip>
            </a:pPr>
            <a:endParaRPr lang="en-US" sz="1600" b="1" u="sng" dirty="0" smtClean="0">
              <a:latin typeface="+mj-lt"/>
            </a:endParaRPr>
          </a:p>
          <a:p>
            <a:pPr>
              <a:buBlip>
                <a:blip r:embed="rId2"/>
              </a:buBlip>
            </a:pPr>
            <a:r>
              <a:rPr lang="en-US" sz="1800" dirty="0" smtClean="0">
                <a:latin typeface="+mj-lt"/>
              </a:rPr>
              <a:t>The service object contains a child object for each service instance of that service that is bound to the application. </a:t>
            </a:r>
            <a:endParaRPr lang="en-US" dirty="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Cloud Foundry Environment Variables</a:t>
            </a:r>
            <a:endParaRPr lang="en-US" sz="4000" dirty="0"/>
          </a:p>
        </p:txBody>
      </p:sp>
      <p:sp>
        <p:nvSpPr>
          <p:cNvPr id="3" name="Content Placeholder 2"/>
          <p:cNvSpPr>
            <a:spLocks noGrp="1"/>
          </p:cNvSpPr>
          <p:nvPr>
            <p:ph idx="1"/>
          </p:nvPr>
        </p:nvSpPr>
        <p:spPr>
          <a:xfrm>
            <a:off x="457200" y="1524000"/>
            <a:ext cx="8229600" cy="5181600"/>
          </a:xfrm>
        </p:spPr>
        <p:txBody>
          <a:bodyPr/>
          <a:lstStyle/>
          <a:p>
            <a:pPr>
              <a:buNone/>
            </a:pPr>
            <a:r>
              <a:rPr lang="en-US" sz="1600" b="1" dirty="0" smtClean="0">
                <a:latin typeface="+mj-lt"/>
              </a:rPr>
              <a:t>VCAP_SERVICES</a:t>
            </a:r>
          </a:p>
          <a:p>
            <a:pPr>
              <a:buNone/>
            </a:pPr>
            <a:r>
              <a:rPr lang="en-US" sz="1600" dirty="0" smtClean="0"/>
              <a:t>	</a:t>
            </a:r>
            <a:r>
              <a:rPr lang="en-US" sz="1600" dirty="0" smtClean="0">
                <a:latin typeface="+mj-lt"/>
              </a:rPr>
              <a:t>The example below shows the value of VCAP_SERVICES for bound instances of several services available in the Pivotal Web Services Marketplace.</a:t>
            </a:r>
            <a:endParaRPr lang="en-US" sz="1600" b="1" dirty="0" smtClean="0">
              <a:latin typeface="+mj-lt"/>
            </a:endParaRPr>
          </a:p>
        </p:txBody>
      </p:sp>
      <p:pic>
        <p:nvPicPr>
          <p:cNvPr id="4" name="Picture 3" descr="cf_vcap.PNG"/>
          <p:cNvPicPr>
            <a:picLocks noChangeAspect="1"/>
          </p:cNvPicPr>
          <p:nvPr/>
        </p:nvPicPr>
        <p:blipFill>
          <a:blip r:embed="rId2" cstate="print"/>
          <a:stretch>
            <a:fillRect/>
          </a:stretch>
        </p:blipFill>
        <p:spPr>
          <a:xfrm>
            <a:off x="1524000" y="2514600"/>
            <a:ext cx="5334000" cy="40386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381000" y="1828799"/>
            <a:ext cx="8077200" cy="439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w0149\AppData\Local\Microsoft\Windows\Temporary Internet Files\Content.IE5\17I02EFT\MC900432591[1].png"/>
          <p:cNvPicPr>
            <a:picLocks noChangeAspect="1" noChangeArrowheads="1"/>
          </p:cNvPicPr>
          <p:nvPr/>
        </p:nvPicPr>
        <p:blipFill>
          <a:blip r:embed="rId2" cstate="print"/>
          <a:srcRect/>
          <a:stretch>
            <a:fillRect/>
          </a:stretch>
        </p:blipFill>
        <p:spPr bwMode="auto">
          <a:xfrm>
            <a:off x="4495800" y="2743200"/>
            <a:ext cx="2286000" cy="2286000"/>
          </a:xfrm>
          <a:prstGeom prst="rect">
            <a:avLst/>
          </a:prstGeom>
          <a:noFill/>
        </p:spPr>
      </p:pic>
      <p:sp>
        <p:nvSpPr>
          <p:cNvPr id="2" name="Title 1"/>
          <p:cNvSpPr>
            <a:spLocks noGrp="1"/>
          </p:cNvSpPr>
          <p:nvPr>
            <p:ph type="title"/>
          </p:nvPr>
        </p:nvSpPr>
        <p:spPr>
          <a:xfrm>
            <a:off x="457200" y="704088"/>
            <a:ext cx="8229600" cy="896112"/>
          </a:xfrm>
        </p:spPr>
        <p:txBody>
          <a:bodyPr/>
          <a:lstStyle/>
          <a:p>
            <a:r>
              <a:rPr lang="en-US" dirty="0" smtClean="0"/>
              <a:t>Key aspects of PCF</a:t>
            </a:r>
            <a:endParaRPr lang="en-US" dirty="0"/>
          </a:p>
        </p:txBody>
      </p:sp>
      <p:sp>
        <p:nvSpPr>
          <p:cNvPr id="3" name="Content Placeholder 2"/>
          <p:cNvSpPr>
            <a:spLocks noGrp="1"/>
          </p:cNvSpPr>
          <p:nvPr>
            <p:ph idx="1"/>
          </p:nvPr>
        </p:nvSpPr>
        <p:spPr>
          <a:xfrm>
            <a:off x="457200" y="1752600"/>
            <a:ext cx="8229600" cy="4648200"/>
          </a:xfrm>
        </p:spPr>
        <p:txBody>
          <a:bodyPr>
            <a:normAutofit fontScale="77500" lnSpcReduction="20000"/>
          </a:bodyPr>
          <a:lstStyle/>
          <a:p>
            <a:pPr>
              <a:buNone/>
            </a:pPr>
            <a:endParaRPr lang="en-US" dirty="0" smtClean="0"/>
          </a:p>
          <a:p>
            <a:pPr>
              <a:buBlip>
                <a:blip r:embed="rId3"/>
              </a:buBlip>
            </a:pPr>
            <a:r>
              <a:rPr lang="en-US" dirty="0" smtClean="0"/>
              <a:t>Cloud platforms, enabling you to focus exclusively on your applications and data without worrying about underlying infrastructure.</a:t>
            </a:r>
          </a:p>
          <a:p>
            <a:pPr>
              <a:buBlip>
                <a:blip r:embed="rId3"/>
              </a:buBlip>
            </a:pPr>
            <a:endParaRPr lang="en-US" dirty="0" smtClean="0"/>
          </a:p>
          <a:p>
            <a:pPr>
              <a:buBlip>
                <a:blip r:embed="rId3"/>
              </a:buBlip>
            </a:pPr>
            <a:r>
              <a:rPr lang="en-US" dirty="0" smtClean="0"/>
              <a:t>Cloud native apps can be deployed on your own computing infrastructure or on any </a:t>
            </a:r>
            <a:r>
              <a:rPr lang="en-US" dirty="0" err="1" smtClean="0"/>
              <a:t>IaaS</a:t>
            </a:r>
            <a:r>
              <a:rPr lang="en-US" dirty="0" smtClean="0"/>
              <a:t> platform (AWS, </a:t>
            </a:r>
            <a:r>
              <a:rPr lang="en-US" dirty="0" err="1" smtClean="0"/>
              <a:t>Vsphere</a:t>
            </a:r>
            <a:r>
              <a:rPr lang="en-US" dirty="0" smtClean="0"/>
              <a:t>, etc ..)</a:t>
            </a:r>
          </a:p>
          <a:p>
            <a:pPr>
              <a:buBlip>
                <a:blip r:embed="rId3"/>
              </a:buBlip>
            </a:pPr>
            <a:endParaRPr lang="en-US" dirty="0" smtClean="0"/>
          </a:p>
          <a:p>
            <a:pPr>
              <a:buBlip>
                <a:blip r:embed="rId3"/>
              </a:buBlip>
            </a:pPr>
            <a:r>
              <a:rPr lang="en-US" dirty="0" smtClean="0"/>
              <a:t>Cloud Foundry is ideal for anyone interested in removing the cost and complexity of configuring infrastructure for their apps.</a:t>
            </a:r>
          </a:p>
          <a:p>
            <a:pPr>
              <a:buBlip>
                <a:blip r:embed="rId3"/>
              </a:buBlip>
            </a:pPr>
            <a:endParaRPr lang="en-US" dirty="0" smtClean="0"/>
          </a:p>
          <a:p>
            <a:pPr>
              <a:buBlip>
                <a:blip r:embed="rId3"/>
              </a:buBlip>
            </a:pPr>
            <a:r>
              <a:rPr lang="en-US" dirty="0" smtClean="0"/>
              <a:t>Developers can deploy their apps to Cloud Foundry using their existing tools and with zero modification to their code.</a:t>
            </a:r>
          </a:p>
          <a:p>
            <a:pPr>
              <a:buBlip>
                <a:blip r:embed="rId3"/>
              </a:buBlip>
            </a:pPr>
            <a:endParaRPr lang="en-US" dirty="0" smtClean="0"/>
          </a:p>
          <a:p>
            <a:pPr>
              <a:buBlip>
                <a:blip r:embed="rId3"/>
              </a:buBlip>
            </a:pPr>
            <a:r>
              <a:rPr lang="en-US" dirty="0" smtClean="0"/>
              <a:t>The platform’s openness and extensibility prevent its users from being locked into a single framework, set of app services, or cloud.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strVal val="#ppt_w*0.05"/>
                                          </p:val>
                                        </p:tav>
                                        <p:tav tm="100000">
                                          <p:val>
                                            <p:strVal val="#ppt_w"/>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9"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0" dur="10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11" dur="1000"/>
                                        <p:tgtEl>
                                          <p:spTgt spid="3">
                                            <p:txEl>
                                              <p:pRg st="1" end="1"/>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10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15"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16"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18" dur="1000"/>
                                        <p:tgtEl>
                                          <p:spTgt spid="3">
                                            <p:txEl>
                                              <p:pRg st="3" end="3"/>
                                            </p:txEl>
                                          </p:spTgt>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p:cTn id="21" dur="1000" fill="hold"/>
                                        <p:tgtEl>
                                          <p:spTgt spid="3">
                                            <p:txEl>
                                              <p:pRg st="5" end="5"/>
                                            </p:txEl>
                                          </p:spTgt>
                                        </p:tgtEl>
                                        <p:attrNameLst>
                                          <p:attrName>ppt_w</p:attrName>
                                        </p:attrNameLst>
                                      </p:cBhvr>
                                      <p:tavLst>
                                        <p:tav tm="0">
                                          <p:val>
                                            <p:strVal val="#ppt_w*0.05"/>
                                          </p:val>
                                        </p:tav>
                                        <p:tav tm="100000">
                                          <p:val>
                                            <p:strVal val="#ppt_w"/>
                                          </p:val>
                                        </p:tav>
                                      </p:tavLst>
                                    </p:anim>
                                    <p:anim calcmode="lin" valueType="num">
                                      <p:cBhvr>
                                        <p:cTn id="22"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23"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25" dur="1000"/>
                                        <p:tgtEl>
                                          <p:spTgt spid="3">
                                            <p:txEl>
                                              <p:pRg st="5" end="5"/>
                                            </p:txEl>
                                          </p:spTgt>
                                        </p:tgtEl>
                                      </p:cBhvr>
                                    </p:animEffect>
                                  </p:childTnLst>
                                </p:cTn>
                              </p:par>
                              <p:par>
                                <p:cTn id="26" presetID="54" presetClass="entr" presetSubtype="0" accel="10000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p:cTn id="28" dur="1000" fill="hold"/>
                                        <p:tgtEl>
                                          <p:spTgt spid="3">
                                            <p:txEl>
                                              <p:pRg st="7" end="7"/>
                                            </p:txEl>
                                          </p:spTgt>
                                        </p:tgtEl>
                                        <p:attrNameLst>
                                          <p:attrName>ppt_w</p:attrName>
                                        </p:attrNameLst>
                                      </p:cBhvr>
                                      <p:tavLst>
                                        <p:tav tm="0">
                                          <p:val>
                                            <p:strVal val="#ppt_w*0.05"/>
                                          </p:val>
                                        </p:tav>
                                        <p:tav tm="100000">
                                          <p:val>
                                            <p:strVal val="#ppt_w"/>
                                          </p:val>
                                        </p:tav>
                                      </p:tavLst>
                                    </p:anim>
                                    <p:anim calcmode="lin" valueType="num">
                                      <p:cBhvr>
                                        <p:cTn id="29"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30"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
                                          </p:val>
                                        </p:tav>
                                        <p:tav tm="100000">
                                          <p:val>
                                            <p:strVal val="#ppt_y"/>
                                          </p:val>
                                        </p:tav>
                                      </p:tavLst>
                                    </p:anim>
                                    <p:animEffect transition="in" filter="fade">
                                      <p:cBhvr>
                                        <p:cTn id="32" dur="1000"/>
                                        <p:tgtEl>
                                          <p:spTgt spid="3">
                                            <p:txEl>
                                              <p:pRg st="7" end="7"/>
                                            </p:txEl>
                                          </p:spTgt>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p:cTn id="35" dur="1000" fill="hold"/>
                                        <p:tgtEl>
                                          <p:spTgt spid="3">
                                            <p:txEl>
                                              <p:pRg st="9" end="9"/>
                                            </p:txEl>
                                          </p:spTgt>
                                        </p:tgtEl>
                                        <p:attrNameLst>
                                          <p:attrName>ppt_w</p:attrName>
                                        </p:attrNameLst>
                                      </p:cBhvr>
                                      <p:tavLst>
                                        <p:tav tm="0">
                                          <p:val>
                                            <p:strVal val="#ppt_w*0.05"/>
                                          </p:val>
                                        </p:tav>
                                        <p:tav tm="100000">
                                          <p:val>
                                            <p:strVal val="#ppt_w"/>
                                          </p:val>
                                        </p:tav>
                                      </p:tavLst>
                                    </p:anim>
                                    <p:anim calcmode="lin" valueType="num">
                                      <p:cBhvr>
                                        <p:cTn id="36" dur="1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37" dur="10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38" dur="1000" fill="hold"/>
                                        <p:tgtEl>
                                          <p:spTgt spid="3">
                                            <p:txEl>
                                              <p:pRg st="9" end="9"/>
                                            </p:txEl>
                                          </p:spTgt>
                                        </p:tgtEl>
                                        <p:attrNameLst>
                                          <p:attrName>ppt_y</p:attrName>
                                        </p:attrNameLst>
                                      </p:cBhvr>
                                      <p:tavLst>
                                        <p:tav tm="0">
                                          <p:val>
                                            <p:strVal val="#ppt_y"/>
                                          </p:val>
                                        </p:tav>
                                        <p:tav tm="100000">
                                          <p:val>
                                            <p:strVal val="#ppt_y"/>
                                          </p:val>
                                        </p:tav>
                                      </p:tavLst>
                                    </p:anim>
                                    <p:animEffect transition="in" filter="fade">
                                      <p:cBhvr>
                                        <p:cTn id="39"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824"/>
            <a:ext cx="8229600" cy="743712"/>
          </a:xfrm>
        </p:spPr>
        <p:txBody>
          <a:bodyPr>
            <a:normAutofit fontScale="90000"/>
          </a:bodyPr>
          <a:lstStyle/>
          <a:p>
            <a:r>
              <a:rPr lang="en-US" dirty="0" smtClean="0"/>
              <a:t>What is CF</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92666" y="3251184"/>
            <a:ext cx="716280" cy="205757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868681" y="5079984"/>
            <a:ext cx="7904480" cy="312737"/>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914399" y="5384784"/>
            <a:ext cx="7772401" cy="32067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1361440" y="2407904"/>
            <a:ext cx="2065337" cy="2767013"/>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a:stretch>
            <a:fillRect/>
          </a:stretch>
        </p:blipFill>
        <p:spPr bwMode="auto">
          <a:xfrm>
            <a:off x="3810000" y="3784584"/>
            <a:ext cx="1943100" cy="1333500"/>
          </a:xfrm>
          <a:prstGeom prst="rect">
            <a:avLst/>
          </a:prstGeom>
          <a:noFill/>
          <a:ln w="9525">
            <a:noFill/>
            <a:miter lim="800000"/>
            <a:headEnd/>
            <a:tailEnd/>
          </a:ln>
        </p:spPr>
      </p:pic>
      <p:pic>
        <p:nvPicPr>
          <p:cNvPr id="1033" name="Picture 9"/>
          <p:cNvPicPr>
            <a:picLocks noChangeAspect="1" noChangeArrowheads="1"/>
          </p:cNvPicPr>
          <p:nvPr/>
        </p:nvPicPr>
        <p:blipFill>
          <a:blip r:embed="rId7" cstate="print"/>
          <a:srcRect/>
          <a:stretch>
            <a:fillRect/>
          </a:stretch>
        </p:blipFill>
        <p:spPr bwMode="auto">
          <a:xfrm>
            <a:off x="3525520" y="2418064"/>
            <a:ext cx="1966913" cy="1387475"/>
          </a:xfrm>
          <a:prstGeom prst="rect">
            <a:avLst/>
          </a:prstGeom>
          <a:noFill/>
          <a:ln w="9525">
            <a:noFill/>
            <a:miter lim="800000"/>
            <a:headEnd/>
            <a:tailEnd/>
          </a:ln>
        </p:spPr>
      </p:pic>
      <p:pic>
        <p:nvPicPr>
          <p:cNvPr id="1034" name="Picture 10"/>
          <p:cNvPicPr>
            <a:picLocks noChangeAspect="1" noChangeArrowheads="1"/>
          </p:cNvPicPr>
          <p:nvPr/>
        </p:nvPicPr>
        <p:blipFill>
          <a:blip r:embed="rId8" cstate="print"/>
          <a:srcRect/>
          <a:stretch>
            <a:fillRect/>
          </a:stretch>
        </p:blipFill>
        <p:spPr bwMode="auto">
          <a:xfrm>
            <a:off x="6390640" y="3225784"/>
            <a:ext cx="1668463" cy="1866900"/>
          </a:xfrm>
          <a:prstGeom prst="rect">
            <a:avLst/>
          </a:prstGeom>
          <a:noFill/>
          <a:ln w="9525">
            <a:noFill/>
            <a:miter lim="800000"/>
            <a:headEnd/>
            <a:tailEnd/>
          </a:ln>
        </p:spPr>
      </p:pic>
      <p:pic>
        <p:nvPicPr>
          <p:cNvPr id="1035" name="Picture 11"/>
          <p:cNvPicPr>
            <a:picLocks noChangeAspect="1" noChangeArrowheads="1"/>
          </p:cNvPicPr>
          <p:nvPr/>
        </p:nvPicPr>
        <p:blipFill>
          <a:blip r:embed="rId9" cstate="print"/>
          <a:srcRect/>
          <a:stretch>
            <a:fillRect/>
          </a:stretch>
        </p:blipFill>
        <p:spPr bwMode="auto">
          <a:xfrm>
            <a:off x="8077200" y="3098784"/>
            <a:ext cx="388937" cy="2043113"/>
          </a:xfrm>
          <a:prstGeom prst="rect">
            <a:avLst/>
          </a:prstGeom>
          <a:noFill/>
          <a:ln w="9525">
            <a:noFill/>
            <a:miter lim="800000"/>
            <a:headEnd/>
            <a:tailEnd/>
          </a:ln>
        </p:spPr>
      </p:pic>
      <p:pic>
        <p:nvPicPr>
          <p:cNvPr id="1036" name="Picture 12"/>
          <p:cNvPicPr>
            <a:picLocks noChangeAspect="1" noChangeArrowheads="1"/>
          </p:cNvPicPr>
          <p:nvPr/>
        </p:nvPicPr>
        <p:blipFill>
          <a:blip r:embed="rId10" cstate="print"/>
          <a:srcRect/>
          <a:stretch>
            <a:fillRect/>
          </a:stretch>
        </p:blipFill>
        <p:spPr bwMode="auto">
          <a:xfrm>
            <a:off x="6400800" y="2421454"/>
            <a:ext cx="1660525" cy="822325"/>
          </a:xfrm>
          <a:prstGeom prst="rect">
            <a:avLst/>
          </a:prstGeom>
          <a:noFill/>
          <a:ln w="9525">
            <a:noFill/>
            <a:miter lim="800000"/>
            <a:headEnd/>
            <a:tailEnd/>
          </a:ln>
        </p:spPr>
      </p:pic>
      <p:pic>
        <p:nvPicPr>
          <p:cNvPr id="1037" name="Picture 13"/>
          <p:cNvPicPr>
            <a:picLocks noChangeAspect="1" noChangeArrowheads="1"/>
          </p:cNvPicPr>
          <p:nvPr/>
        </p:nvPicPr>
        <p:blipFill>
          <a:blip r:embed="rId11" cstate="print"/>
          <a:srcRect/>
          <a:stretch>
            <a:fillRect/>
          </a:stretch>
        </p:blipFill>
        <p:spPr bwMode="auto">
          <a:xfrm>
            <a:off x="5791200" y="2489184"/>
            <a:ext cx="587375" cy="8461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Bottom)">
                                      <p:cBhvr>
                                        <p:cTn id="7" dur="1000"/>
                                        <p:tgtEl>
                                          <p:spTgt spid="1026"/>
                                        </p:tgtEl>
                                      </p:cBhvr>
                                    </p:animEffect>
                                  </p:childTnLst>
                                </p:cTn>
                              </p:par>
                              <p:par>
                                <p:cTn id="8" presetID="12" presetClass="entr" presetSubtype="4"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slide(fromBottom)">
                                      <p:cBhvr>
                                        <p:cTn id="10" dur="1000"/>
                                        <p:tgtEl>
                                          <p:spTgt spid="1027"/>
                                        </p:tgtEl>
                                      </p:cBhvr>
                                    </p:animEffect>
                                  </p:childTnLst>
                                </p:cTn>
                              </p:par>
                              <p:par>
                                <p:cTn id="11" presetID="12" presetClass="entr" presetSubtype="4"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slide(fromBottom)">
                                      <p:cBhvr>
                                        <p:cTn id="13" dur="10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slide(fromBottom)">
                                      <p:cBhvr>
                                        <p:cTn id="18" dur="10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slide(fromBottom)">
                                      <p:cBhvr>
                                        <p:cTn id="23" dur="10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033"/>
                                        </p:tgtEl>
                                        <p:attrNameLst>
                                          <p:attrName>style.visibility</p:attrName>
                                        </p:attrNameLst>
                                      </p:cBhvr>
                                      <p:to>
                                        <p:strVal val="visible"/>
                                      </p:to>
                                    </p:set>
                                    <p:animEffect transition="in" filter="slide(fromBottom)">
                                      <p:cBhvr>
                                        <p:cTn id="28" dur="1000"/>
                                        <p:tgtEl>
                                          <p:spTgt spid="103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034"/>
                                        </p:tgtEl>
                                        <p:attrNameLst>
                                          <p:attrName>style.visibility</p:attrName>
                                        </p:attrNameLst>
                                      </p:cBhvr>
                                      <p:to>
                                        <p:strVal val="visible"/>
                                      </p:to>
                                    </p:set>
                                    <p:animEffect transition="in" filter="slide(fromBottom)">
                                      <p:cBhvr>
                                        <p:cTn id="33" dur="1000"/>
                                        <p:tgtEl>
                                          <p:spTgt spid="1034"/>
                                        </p:tgtEl>
                                      </p:cBhvr>
                                    </p:animEffect>
                                  </p:childTnLst>
                                </p:cTn>
                              </p:par>
                              <p:par>
                                <p:cTn id="34" presetID="12" presetClass="entr" presetSubtype="4" fill="hold" nodeType="withEffect">
                                  <p:stCondLst>
                                    <p:cond delay="0"/>
                                  </p:stCondLst>
                                  <p:childTnLst>
                                    <p:set>
                                      <p:cBhvr>
                                        <p:cTn id="35" dur="1" fill="hold">
                                          <p:stCondLst>
                                            <p:cond delay="0"/>
                                          </p:stCondLst>
                                        </p:cTn>
                                        <p:tgtEl>
                                          <p:spTgt spid="1035"/>
                                        </p:tgtEl>
                                        <p:attrNameLst>
                                          <p:attrName>style.visibility</p:attrName>
                                        </p:attrNameLst>
                                      </p:cBhvr>
                                      <p:to>
                                        <p:strVal val="visible"/>
                                      </p:to>
                                    </p:set>
                                    <p:animEffect transition="in" filter="slide(fromBottom)">
                                      <p:cBhvr>
                                        <p:cTn id="36" dur="1000"/>
                                        <p:tgtEl>
                                          <p:spTgt spid="103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slide(fromBottom)">
                                      <p:cBhvr>
                                        <p:cTn id="41" dur="1000"/>
                                        <p:tgtEl>
                                          <p:spTgt spid="1036"/>
                                        </p:tgtEl>
                                      </p:cBhvr>
                                    </p:animEffect>
                                  </p:childTnLst>
                                </p:cTn>
                              </p:par>
                              <p:par>
                                <p:cTn id="42" presetID="12" presetClass="entr" presetSubtype="4" fill="hold" nodeType="withEffect">
                                  <p:stCondLst>
                                    <p:cond delay="0"/>
                                  </p:stCondLst>
                                  <p:childTnLst>
                                    <p:set>
                                      <p:cBhvr>
                                        <p:cTn id="43" dur="1" fill="hold">
                                          <p:stCondLst>
                                            <p:cond delay="0"/>
                                          </p:stCondLst>
                                        </p:cTn>
                                        <p:tgtEl>
                                          <p:spTgt spid="1037"/>
                                        </p:tgtEl>
                                        <p:attrNameLst>
                                          <p:attrName>style.visibility</p:attrName>
                                        </p:attrNameLst>
                                      </p:cBhvr>
                                      <p:to>
                                        <p:strVal val="visible"/>
                                      </p:to>
                                    </p:set>
                                    <p:animEffect transition="in" filter="slide(fromBottom)">
                                      <p:cBhvr>
                                        <p:cTn id="44" dur="10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CF Concepts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spcBef>
                <a:spcPts val="0"/>
              </a:spcBef>
              <a:buNone/>
            </a:pPr>
            <a:r>
              <a:rPr lang="en-US" sz="1800" dirty="0" smtClean="0">
                <a:latin typeface="+mj-lt"/>
              </a:rPr>
              <a:t>CF uses a role-based access control (RBAC) system to grant Cloud Foundry users permissions appropriate to their role within an org or a space.</a:t>
            </a:r>
            <a:r>
              <a:rPr lang="en-US" dirty="0" smtClean="0">
                <a:latin typeface="+mj-lt"/>
              </a:rPr>
              <a:t> </a:t>
            </a:r>
          </a:p>
          <a:p>
            <a:pPr>
              <a:spcBef>
                <a:spcPts val="0"/>
              </a:spcBef>
            </a:pPr>
            <a:endParaRPr lang="en-US" dirty="0" smtClean="0">
              <a:latin typeface="+mj-lt"/>
            </a:endParaRPr>
          </a:p>
          <a:p>
            <a:pPr>
              <a:buNone/>
            </a:pPr>
            <a:r>
              <a:rPr lang="en-US" sz="1900" b="1" dirty="0" smtClean="0">
                <a:latin typeface="+mj-lt"/>
              </a:rPr>
              <a:t>User Accounts</a:t>
            </a:r>
          </a:p>
          <a:p>
            <a:pPr lvl="3">
              <a:buNone/>
            </a:pPr>
            <a:r>
              <a:rPr lang="en-US" sz="1700" dirty="0" smtClean="0">
                <a:latin typeface="+mj-lt"/>
              </a:rPr>
              <a:t>     A user account represents an individual person within the context of a CF installation. A user can have different roles in different spaces within an org, governing what level and type of access they have within that space.</a:t>
            </a:r>
          </a:p>
          <a:p>
            <a:pPr lvl="3">
              <a:buNone/>
            </a:pPr>
            <a:endParaRPr lang="en-US" sz="1700" dirty="0" smtClean="0">
              <a:latin typeface="+mj-lt"/>
            </a:endParaRPr>
          </a:p>
          <a:p>
            <a:pPr>
              <a:buNone/>
            </a:pPr>
            <a:r>
              <a:rPr lang="en-US" sz="1900" b="1" dirty="0" smtClean="0">
                <a:latin typeface="+mj-lt"/>
              </a:rPr>
              <a:t>Roles &amp;</a:t>
            </a:r>
          </a:p>
          <a:p>
            <a:pPr>
              <a:buNone/>
            </a:pPr>
            <a:r>
              <a:rPr lang="en-US" sz="1900" b="1" dirty="0" smtClean="0">
                <a:latin typeface="+mj-lt"/>
              </a:rPr>
              <a:t>Permissions</a:t>
            </a:r>
          </a:p>
          <a:p>
            <a:pPr lvl="3">
              <a:buNone/>
            </a:pPr>
            <a:r>
              <a:rPr lang="en-US" sz="1700" dirty="0" smtClean="0">
                <a:latin typeface="+mj-lt"/>
              </a:rPr>
              <a:t>    A user can have one or more roles. The combination of these roles defines the user’s overall permissions in the org and within specific spaces in that org.</a:t>
            </a:r>
          </a:p>
          <a:p>
            <a:pPr lvl="3">
              <a:buNone/>
            </a:pPr>
            <a:endParaRPr lang="en-US" sz="1700" b="1" dirty="0" smtClean="0">
              <a:latin typeface="+mj-lt"/>
            </a:endParaRPr>
          </a:p>
          <a:p>
            <a:pPr>
              <a:buNone/>
            </a:pPr>
            <a:r>
              <a:rPr lang="en-US" sz="1900" b="1" dirty="0" smtClean="0">
                <a:latin typeface="+mj-lt"/>
              </a:rPr>
              <a:t>Orgs</a:t>
            </a:r>
          </a:p>
          <a:p>
            <a:pPr lvl="3">
              <a:buNone/>
            </a:pPr>
            <a:r>
              <a:rPr lang="en-US" sz="1700" dirty="0" smtClean="0">
                <a:latin typeface="+mj-lt"/>
              </a:rPr>
              <a:t>     An org is a development account that an individual or multiple collaborators can own and use. All collaborators access an org with user accounts. Collaborators in an org share a resource quota plan, applications, services availability, and custom domains.</a:t>
            </a:r>
          </a:p>
          <a:p>
            <a:pPr lvl="3"/>
            <a:endParaRPr lang="en-US" sz="1700" b="1" dirty="0" smtClean="0">
              <a:latin typeface="+mj-lt"/>
            </a:endParaRPr>
          </a:p>
          <a:p>
            <a:pPr>
              <a:buNone/>
            </a:pPr>
            <a:r>
              <a:rPr lang="en-US" sz="1900" b="1" dirty="0" smtClean="0">
                <a:latin typeface="+mj-lt"/>
              </a:rPr>
              <a:t>Spaces</a:t>
            </a:r>
          </a:p>
          <a:p>
            <a:pPr lvl="3">
              <a:buNone/>
            </a:pPr>
            <a:r>
              <a:rPr lang="en-US" sz="1500" dirty="0" smtClean="0">
                <a:latin typeface="+mj-lt"/>
              </a:rPr>
              <a:t>     Every application and service is scoped to a space. Each org contains at least one space. A space provides users with access to a shared location for application development, deployment, and maintenance.</a:t>
            </a:r>
            <a:endParaRPr lang="en-US" sz="1500" b="1" dirty="0" smtClean="0">
              <a:latin typeface="+mj-lt"/>
            </a:endParaRPr>
          </a:p>
          <a:p>
            <a:endParaRPr lang="en-US" b="1" dirty="0" smtClean="0"/>
          </a:p>
          <a:p>
            <a:endParaRPr lang="en-US" dirty="0"/>
          </a:p>
        </p:txBody>
      </p:sp>
      <p:pic>
        <p:nvPicPr>
          <p:cNvPr id="4" name="Picture 2" descr="D:\Users\mageyh\Documents\Cloud\images\user_img.png"/>
          <p:cNvPicPr>
            <a:picLocks noChangeAspect="1" noChangeArrowheads="1"/>
          </p:cNvPicPr>
          <p:nvPr/>
        </p:nvPicPr>
        <p:blipFill>
          <a:blip r:embed="rId2" cstate="print"/>
          <a:srcRect/>
          <a:stretch>
            <a:fillRect/>
          </a:stretch>
        </p:blipFill>
        <p:spPr bwMode="auto">
          <a:xfrm>
            <a:off x="838200" y="2667000"/>
            <a:ext cx="685801" cy="609600"/>
          </a:xfrm>
          <a:prstGeom prst="rect">
            <a:avLst/>
          </a:prstGeom>
          <a:noFill/>
        </p:spPr>
      </p:pic>
      <p:pic>
        <p:nvPicPr>
          <p:cNvPr id="5" name="Picture 4" descr="user-lock-512.png"/>
          <p:cNvPicPr>
            <a:picLocks noChangeAspect="1"/>
          </p:cNvPicPr>
          <p:nvPr/>
        </p:nvPicPr>
        <p:blipFill>
          <a:blip r:embed="rId3" cstate="print"/>
          <a:stretch>
            <a:fillRect/>
          </a:stretch>
        </p:blipFill>
        <p:spPr>
          <a:xfrm>
            <a:off x="914400" y="3886200"/>
            <a:ext cx="533400" cy="457200"/>
          </a:xfrm>
          <a:prstGeom prst="rect">
            <a:avLst/>
          </a:prstGeom>
        </p:spPr>
      </p:pic>
      <p:pic>
        <p:nvPicPr>
          <p:cNvPr id="7" name="Picture 3" descr="D:\Users\mageyh\Documents\Cloud\images\org.png"/>
          <p:cNvPicPr>
            <a:picLocks noChangeAspect="1" noChangeArrowheads="1"/>
          </p:cNvPicPr>
          <p:nvPr/>
        </p:nvPicPr>
        <p:blipFill>
          <a:blip r:embed="rId4" cstate="print"/>
          <a:srcRect/>
          <a:stretch>
            <a:fillRect/>
          </a:stretch>
        </p:blipFill>
        <p:spPr bwMode="auto">
          <a:xfrm>
            <a:off x="762000" y="4876800"/>
            <a:ext cx="685800" cy="563753"/>
          </a:xfrm>
          <a:prstGeom prst="rect">
            <a:avLst/>
          </a:prstGeom>
          <a:noFill/>
        </p:spPr>
      </p:pic>
      <p:pic>
        <p:nvPicPr>
          <p:cNvPr id="9" name="Picture 5" descr="D:\Users\mageyh\Documents\Cloud\images\space1.png"/>
          <p:cNvPicPr>
            <a:picLocks noChangeAspect="1" noChangeArrowheads="1"/>
          </p:cNvPicPr>
          <p:nvPr/>
        </p:nvPicPr>
        <p:blipFill>
          <a:blip r:embed="rId5" cstate="print"/>
          <a:srcRect/>
          <a:stretch>
            <a:fillRect/>
          </a:stretch>
        </p:blipFill>
        <p:spPr bwMode="auto">
          <a:xfrm>
            <a:off x="914400" y="5791200"/>
            <a:ext cx="461962" cy="4619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strVal val="#ppt_w*0.05"/>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anim calcmode="lin" valueType="num">
                                      <p:cBhvr>
                                        <p:cTn id="9" dur="2000" fill="hold"/>
                                        <p:tgtEl>
                                          <p:spTgt spid="4"/>
                                        </p:tgtEl>
                                        <p:attrNameLst>
                                          <p:attrName>ppt_x</p:attrName>
                                        </p:attrNameLst>
                                      </p:cBhvr>
                                      <p:tavLst>
                                        <p:tav tm="0">
                                          <p:val>
                                            <p:strVal val="#ppt_x-.2"/>
                                          </p:val>
                                        </p:tav>
                                        <p:tav tm="100000">
                                          <p:val>
                                            <p:strVal val="#ppt_x"/>
                                          </p:val>
                                        </p:tav>
                                      </p:tavLst>
                                    </p:anim>
                                    <p:anim calcmode="lin" valueType="num">
                                      <p:cBhvr>
                                        <p:cTn id="10" dur="2000" fill="hold"/>
                                        <p:tgtEl>
                                          <p:spTgt spid="4"/>
                                        </p:tgtEl>
                                        <p:attrNameLst>
                                          <p:attrName>ppt_y</p:attrName>
                                        </p:attrNameLst>
                                      </p:cBhvr>
                                      <p:tavLst>
                                        <p:tav tm="0">
                                          <p:val>
                                            <p:strVal val="#ppt_y"/>
                                          </p:val>
                                        </p:tav>
                                        <p:tav tm="100000">
                                          <p:val>
                                            <p:strVal val="#ppt_y"/>
                                          </p:val>
                                        </p:tav>
                                      </p:tavLst>
                                    </p:anim>
                                    <p:animEffect transition="in" filter="fade">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20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17"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18" dur="2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19" dur="20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20" dur="2000"/>
                                        <p:tgtEl>
                                          <p:spTgt spid="3">
                                            <p:txEl>
                                              <p:pRg st="2" end="2"/>
                                            </p:txEl>
                                          </p:spTgt>
                                        </p:tgtEl>
                                      </p:cBhvr>
                                    </p:animEffect>
                                  </p:childTnLst>
                                </p:cTn>
                              </p:par>
                              <p:par>
                                <p:cTn id="21" presetID="54" presetClass="entr" presetSubtype="0" accel="10000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20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24" dur="2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25" dur="2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6" dur="20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2000" fill="hold"/>
                                        <p:tgtEl>
                                          <p:spTgt spid="5"/>
                                        </p:tgtEl>
                                        <p:attrNameLst>
                                          <p:attrName>ppt_w</p:attrName>
                                        </p:attrNameLst>
                                      </p:cBhvr>
                                      <p:tavLst>
                                        <p:tav tm="0">
                                          <p:val>
                                            <p:strVal val="#ppt_w*0.05"/>
                                          </p:val>
                                        </p:tav>
                                        <p:tav tm="100000">
                                          <p:val>
                                            <p:strVal val="#ppt_w"/>
                                          </p:val>
                                        </p:tav>
                                      </p:tavLst>
                                    </p:anim>
                                    <p:anim calcmode="lin" valueType="num">
                                      <p:cBhvr>
                                        <p:cTn id="33" dur="2000" fill="hold"/>
                                        <p:tgtEl>
                                          <p:spTgt spid="5"/>
                                        </p:tgtEl>
                                        <p:attrNameLst>
                                          <p:attrName>ppt_h</p:attrName>
                                        </p:attrNameLst>
                                      </p:cBhvr>
                                      <p:tavLst>
                                        <p:tav tm="0">
                                          <p:val>
                                            <p:strVal val="#ppt_h"/>
                                          </p:val>
                                        </p:tav>
                                        <p:tav tm="100000">
                                          <p:val>
                                            <p:strVal val="#ppt_h"/>
                                          </p:val>
                                        </p:tav>
                                      </p:tavLst>
                                    </p:anim>
                                    <p:anim calcmode="lin" valueType="num">
                                      <p:cBhvr>
                                        <p:cTn id="34" dur="2000" fill="hold"/>
                                        <p:tgtEl>
                                          <p:spTgt spid="5"/>
                                        </p:tgtEl>
                                        <p:attrNameLst>
                                          <p:attrName>ppt_x</p:attrName>
                                        </p:attrNameLst>
                                      </p:cBhvr>
                                      <p:tavLst>
                                        <p:tav tm="0">
                                          <p:val>
                                            <p:strVal val="#ppt_x-.2"/>
                                          </p:val>
                                        </p:tav>
                                        <p:tav tm="100000">
                                          <p:val>
                                            <p:strVal val="#ppt_x"/>
                                          </p:val>
                                        </p:tav>
                                      </p:tavLst>
                                    </p:anim>
                                    <p:anim calcmode="lin" valueType="num">
                                      <p:cBhvr>
                                        <p:cTn id="35" dur="2000" fill="hold"/>
                                        <p:tgtEl>
                                          <p:spTgt spid="5"/>
                                        </p:tgtEl>
                                        <p:attrNameLst>
                                          <p:attrName>ppt_y</p:attrName>
                                        </p:attrNameLst>
                                      </p:cBhvr>
                                      <p:tavLst>
                                        <p:tav tm="0">
                                          <p:val>
                                            <p:strVal val="#ppt_y"/>
                                          </p:val>
                                        </p:tav>
                                        <p:tav tm="100000">
                                          <p:val>
                                            <p:strVal val="#ppt_y"/>
                                          </p:val>
                                        </p:tav>
                                      </p:tavLst>
                                    </p:anim>
                                    <p:animEffect transition="in" filter="fade">
                                      <p:cBhvr>
                                        <p:cTn id="36" dur="2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54" presetClass="entr" presetSubtype="0" accel="10000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p:cTn id="41" dur="2000" fill="hold"/>
                                        <p:tgtEl>
                                          <p:spTgt spid="3">
                                            <p:txEl>
                                              <p:pRg st="5" end="5"/>
                                            </p:txEl>
                                          </p:spTgt>
                                        </p:tgtEl>
                                        <p:attrNameLst>
                                          <p:attrName>ppt_w</p:attrName>
                                        </p:attrNameLst>
                                      </p:cBhvr>
                                      <p:tavLst>
                                        <p:tav tm="0">
                                          <p:val>
                                            <p:strVal val="#ppt_w*0.05"/>
                                          </p:val>
                                        </p:tav>
                                        <p:tav tm="100000">
                                          <p:val>
                                            <p:strVal val="#ppt_w"/>
                                          </p:val>
                                        </p:tav>
                                      </p:tavLst>
                                    </p:anim>
                                    <p:anim calcmode="lin" valueType="num">
                                      <p:cBhvr>
                                        <p:cTn id="42" dur="2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43" dur="2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44" dur="20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45" dur="2000"/>
                                        <p:tgtEl>
                                          <p:spTgt spid="3">
                                            <p:txEl>
                                              <p:pRg st="5" end="5"/>
                                            </p:txEl>
                                          </p:spTgt>
                                        </p:tgtEl>
                                      </p:cBhvr>
                                    </p:animEffect>
                                  </p:childTnLst>
                                </p:cTn>
                              </p:par>
                              <p:par>
                                <p:cTn id="46" presetID="54" presetClass="entr" presetSubtype="0" accel="100000" fill="hold"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p:cTn id="48" dur="2000" fill="hold"/>
                                        <p:tgtEl>
                                          <p:spTgt spid="3">
                                            <p:txEl>
                                              <p:pRg st="6" end="6"/>
                                            </p:txEl>
                                          </p:spTgt>
                                        </p:tgtEl>
                                        <p:attrNameLst>
                                          <p:attrName>ppt_w</p:attrName>
                                        </p:attrNameLst>
                                      </p:cBhvr>
                                      <p:tavLst>
                                        <p:tav tm="0">
                                          <p:val>
                                            <p:strVal val="#ppt_w*0.05"/>
                                          </p:val>
                                        </p:tav>
                                        <p:tav tm="100000">
                                          <p:val>
                                            <p:strVal val="#ppt_w"/>
                                          </p:val>
                                        </p:tav>
                                      </p:tavLst>
                                    </p:anim>
                                    <p:anim calcmode="lin" valueType="num">
                                      <p:cBhvr>
                                        <p:cTn id="49" dur="2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50" dur="2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51" dur="20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52" dur="2000"/>
                                        <p:tgtEl>
                                          <p:spTgt spid="3">
                                            <p:txEl>
                                              <p:pRg st="6" end="6"/>
                                            </p:txEl>
                                          </p:spTgt>
                                        </p:tgtEl>
                                      </p:cBhvr>
                                    </p:animEffect>
                                  </p:childTnLst>
                                </p:cTn>
                              </p:par>
                              <p:par>
                                <p:cTn id="53" presetID="54" presetClass="entr" presetSubtype="0" accel="100000" fill="hold"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p:cTn id="55" dur="2000" fill="hold"/>
                                        <p:tgtEl>
                                          <p:spTgt spid="3">
                                            <p:txEl>
                                              <p:pRg st="7" end="7"/>
                                            </p:txEl>
                                          </p:spTgt>
                                        </p:tgtEl>
                                        <p:attrNameLst>
                                          <p:attrName>ppt_w</p:attrName>
                                        </p:attrNameLst>
                                      </p:cBhvr>
                                      <p:tavLst>
                                        <p:tav tm="0">
                                          <p:val>
                                            <p:strVal val="#ppt_w*0.05"/>
                                          </p:val>
                                        </p:tav>
                                        <p:tav tm="100000">
                                          <p:val>
                                            <p:strVal val="#ppt_w"/>
                                          </p:val>
                                        </p:tav>
                                      </p:tavLst>
                                    </p:anim>
                                    <p:anim calcmode="lin" valueType="num">
                                      <p:cBhvr>
                                        <p:cTn id="56" dur="2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57" dur="2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58" dur="2000" fill="hold"/>
                                        <p:tgtEl>
                                          <p:spTgt spid="3">
                                            <p:txEl>
                                              <p:pRg st="7" end="7"/>
                                            </p:txEl>
                                          </p:spTgt>
                                        </p:tgtEl>
                                        <p:attrNameLst>
                                          <p:attrName>ppt_y</p:attrName>
                                        </p:attrNameLst>
                                      </p:cBhvr>
                                      <p:tavLst>
                                        <p:tav tm="0">
                                          <p:val>
                                            <p:strVal val="#ppt_y"/>
                                          </p:val>
                                        </p:tav>
                                        <p:tav tm="100000">
                                          <p:val>
                                            <p:strVal val="#ppt_y"/>
                                          </p:val>
                                        </p:tav>
                                      </p:tavLst>
                                    </p:anim>
                                    <p:animEffect transition="in" filter="fade">
                                      <p:cBhvr>
                                        <p:cTn id="59" dur="2000"/>
                                        <p:tgtEl>
                                          <p:spTgt spid="3">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4" presetClass="entr" presetSubtype="0" accel="100000"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p:cTn id="64" dur="2000" fill="hold"/>
                                        <p:tgtEl>
                                          <p:spTgt spid="7"/>
                                        </p:tgtEl>
                                        <p:attrNameLst>
                                          <p:attrName>ppt_w</p:attrName>
                                        </p:attrNameLst>
                                      </p:cBhvr>
                                      <p:tavLst>
                                        <p:tav tm="0">
                                          <p:val>
                                            <p:strVal val="#ppt_w*0.05"/>
                                          </p:val>
                                        </p:tav>
                                        <p:tav tm="100000">
                                          <p:val>
                                            <p:strVal val="#ppt_w"/>
                                          </p:val>
                                        </p:tav>
                                      </p:tavLst>
                                    </p:anim>
                                    <p:anim calcmode="lin" valueType="num">
                                      <p:cBhvr>
                                        <p:cTn id="65" dur="2000" fill="hold"/>
                                        <p:tgtEl>
                                          <p:spTgt spid="7"/>
                                        </p:tgtEl>
                                        <p:attrNameLst>
                                          <p:attrName>ppt_h</p:attrName>
                                        </p:attrNameLst>
                                      </p:cBhvr>
                                      <p:tavLst>
                                        <p:tav tm="0">
                                          <p:val>
                                            <p:strVal val="#ppt_h"/>
                                          </p:val>
                                        </p:tav>
                                        <p:tav tm="100000">
                                          <p:val>
                                            <p:strVal val="#ppt_h"/>
                                          </p:val>
                                        </p:tav>
                                      </p:tavLst>
                                    </p:anim>
                                    <p:anim calcmode="lin" valueType="num">
                                      <p:cBhvr>
                                        <p:cTn id="66" dur="2000" fill="hold"/>
                                        <p:tgtEl>
                                          <p:spTgt spid="7"/>
                                        </p:tgtEl>
                                        <p:attrNameLst>
                                          <p:attrName>ppt_x</p:attrName>
                                        </p:attrNameLst>
                                      </p:cBhvr>
                                      <p:tavLst>
                                        <p:tav tm="0">
                                          <p:val>
                                            <p:strVal val="#ppt_x-.2"/>
                                          </p:val>
                                        </p:tav>
                                        <p:tav tm="100000">
                                          <p:val>
                                            <p:strVal val="#ppt_x"/>
                                          </p:val>
                                        </p:tav>
                                      </p:tavLst>
                                    </p:anim>
                                    <p:anim calcmode="lin" valueType="num">
                                      <p:cBhvr>
                                        <p:cTn id="67" dur="2000" fill="hold"/>
                                        <p:tgtEl>
                                          <p:spTgt spid="7"/>
                                        </p:tgtEl>
                                        <p:attrNameLst>
                                          <p:attrName>ppt_y</p:attrName>
                                        </p:attrNameLst>
                                      </p:cBhvr>
                                      <p:tavLst>
                                        <p:tav tm="0">
                                          <p:val>
                                            <p:strVal val="#ppt_y"/>
                                          </p:val>
                                        </p:tav>
                                        <p:tav tm="100000">
                                          <p:val>
                                            <p:strVal val="#ppt_y"/>
                                          </p:val>
                                        </p:tav>
                                      </p:tavLst>
                                    </p:anim>
                                    <p:animEffect transition="in" filter="fade">
                                      <p:cBhvr>
                                        <p:cTn id="68" dur="2000"/>
                                        <p:tgtEl>
                                          <p:spTgt spid="7"/>
                                        </p:tgtEl>
                                      </p:cBhvr>
                                    </p:animEffect>
                                  </p:childTnLst>
                                </p:cTn>
                              </p:par>
                            </p:childTnLst>
                          </p:cTn>
                        </p:par>
                      </p:childTnLst>
                    </p:cTn>
                  </p:par>
                  <p:par>
                    <p:cTn id="69" fill="hold">
                      <p:stCondLst>
                        <p:cond delay="indefinite"/>
                      </p:stCondLst>
                      <p:childTnLst>
                        <p:par>
                          <p:cTn id="70" fill="hold">
                            <p:stCondLst>
                              <p:cond delay="0"/>
                            </p:stCondLst>
                            <p:childTnLst>
                              <p:par>
                                <p:cTn id="71" presetID="54" presetClass="entr" presetSubtype="0" accel="10000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 calcmode="lin" valueType="num">
                                      <p:cBhvr>
                                        <p:cTn id="73" dur="2000" fill="hold"/>
                                        <p:tgtEl>
                                          <p:spTgt spid="3">
                                            <p:txEl>
                                              <p:pRg st="9" end="9"/>
                                            </p:txEl>
                                          </p:spTgt>
                                        </p:tgtEl>
                                        <p:attrNameLst>
                                          <p:attrName>ppt_w</p:attrName>
                                        </p:attrNameLst>
                                      </p:cBhvr>
                                      <p:tavLst>
                                        <p:tav tm="0">
                                          <p:val>
                                            <p:strVal val="#ppt_w*0.05"/>
                                          </p:val>
                                        </p:tav>
                                        <p:tav tm="100000">
                                          <p:val>
                                            <p:strVal val="#ppt_w"/>
                                          </p:val>
                                        </p:tav>
                                      </p:tavLst>
                                    </p:anim>
                                    <p:anim calcmode="lin" valueType="num">
                                      <p:cBhvr>
                                        <p:cTn id="74" dur="2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75" dur="20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76" dur="2000" fill="hold"/>
                                        <p:tgtEl>
                                          <p:spTgt spid="3">
                                            <p:txEl>
                                              <p:pRg st="9" end="9"/>
                                            </p:txEl>
                                          </p:spTgt>
                                        </p:tgtEl>
                                        <p:attrNameLst>
                                          <p:attrName>ppt_y</p:attrName>
                                        </p:attrNameLst>
                                      </p:cBhvr>
                                      <p:tavLst>
                                        <p:tav tm="0">
                                          <p:val>
                                            <p:strVal val="#ppt_y"/>
                                          </p:val>
                                        </p:tav>
                                        <p:tav tm="100000">
                                          <p:val>
                                            <p:strVal val="#ppt_y"/>
                                          </p:val>
                                        </p:tav>
                                      </p:tavLst>
                                    </p:anim>
                                    <p:animEffect transition="in" filter="fade">
                                      <p:cBhvr>
                                        <p:cTn id="77" dur="2000"/>
                                        <p:tgtEl>
                                          <p:spTgt spid="3">
                                            <p:txEl>
                                              <p:pRg st="9" end="9"/>
                                            </p:txEl>
                                          </p:spTgt>
                                        </p:tgtEl>
                                      </p:cBhvr>
                                    </p:animEffect>
                                  </p:childTnLst>
                                </p:cTn>
                              </p:par>
                              <p:par>
                                <p:cTn id="78" presetID="54" presetClass="entr" presetSubtype="0" accel="100000" fill="hold" nodeType="withEffect">
                                  <p:stCondLst>
                                    <p:cond delay="0"/>
                                  </p:stCondLst>
                                  <p:childTnLst>
                                    <p:set>
                                      <p:cBhvr>
                                        <p:cTn id="79" dur="1" fill="hold">
                                          <p:stCondLst>
                                            <p:cond delay="0"/>
                                          </p:stCondLst>
                                        </p:cTn>
                                        <p:tgtEl>
                                          <p:spTgt spid="3">
                                            <p:txEl>
                                              <p:pRg st="10" end="10"/>
                                            </p:txEl>
                                          </p:spTgt>
                                        </p:tgtEl>
                                        <p:attrNameLst>
                                          <p:attrName>style.visibility</p:attrName>
                                        </p:attrNameLst>
                                      </p:cBhvr>
                                      <p:to>
                                        <p:strVal val="visible"/>
                                      </p:to>
                                    </p:set>
                                    <p:anim calcmode="lin" valueType="num">
                                      <p:cBhvr>
                                        <p:cTn id="80" dur="2000" fill="hold"/>
                                        <p:tgtEl>
                                          <p:spTgt spid="3">
                                            <p:txEl>
                                              <p:pRg st="10" end="10"/>
                                            </p:txEl>
                                          </p:spTgt>
                                        </p:tgtEl>
                                        <p:attrNameLst>
                                          <p:attrName>ppt_w</p:attrName>
                                        </p:attrNameLst>
                                      </p:cBhvr>
                                      <p:tavLst>
                                        <p:tav tm="0">
                                          <p:val>
                                            <p:strVal val="#ppt_w*0.05"/>
                                          </p:val>
                                        </p:tav>
                                        <p:tav tm="100000">
                                          <p:val>
                                            <p:strVal val="#ppt_w"/>
                                          </p:val>
                                        </p:tav>
                                      </p:tavLst>
                                    </p:anim>
                                    <p:anim calcmode="lin" valueType="num">
                                      <p:cBhvr>
                                        <p:cTn id="81" dur="20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82" dur="2000" fill="hold"/>
                                        <p:tgtEl>
                                          <p:spTgt spid="3">
                                            <p:txEl>
                                              <p:pRg st="10" end="10"/>
                                            </p:txEl>
                                          </p:spTgt>
                                        </p:tgtEl>
                                        <p:attrNameLst>
                                          <p:attrName>ppt_x</p:attrName>
                                        </p:attrNameLst>
                                      </p:cBhvr>
                                      <p:tavLst>
                                        <p:tav tm="0">
                                          <p:val>
                                            <p:strVal val="#ppt_x-.2"/>
                                          </p:val>
                                        </p:tav>
                                        <p:tav tm="100000">
                                          <p:val>
                                            <p:strVal val="#ppt_x"/>
                                          </p:val>
                                        </p:tav>
                                      </p:tavLst>
                                    </p:anim>
                                    <p:anim calcmode="lin" valueType="num">
                                      <p:cBhvr>
                                        <p:cTn id="83" dur="2000" fill="hold"/>
                                        <p:tgtEl>
                                          <p:spTgt spid="3">
                                            <p:txEl>
                                              <p:pRg st="10" end="10"/>
                                            </p:txEl>
                                          </p:spTgt>
                                        </p:tgtEl>
                                        <p:attrNameLst>
                                          <p:attrName>ppt_y</p:attrName>
                                        </p:attrNameLst>
                                      </p:cBhvr>
                                      <p:tavLst>
                                        <p:tav tm="0">
                                          <p:val>
                                            <p:strVal val="#ppt_y"/>
                                          </p:val>
                                        </p:tav>
                                        <p:tav tm="100000">
                                          <p:val>
                                            <p:strVal val="#ppt_y"/>
                                          </p:val>
                                        </p:tav>
                                      </p:tavLst>
                                    </p:anim>
                                    <p:animEffect transition="in" filter="fade">
                                      <p:cBhvr>
                                        <p:cTn id="84" dur="2000"/>
                                        <p:tgtEl>
                                          <p:spTgt spid="3">
                                            <p:txEl>
                                              <p:pRg st="10" end="1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54" presetClass="entr" presetSubtype="0" accel="100000" fill="hold" nodeType="clickEffect">
                                  <p:stCondLst>
                                    <p:cond delay="0"/>
                                  </p:stCondLst>
                                  <p:childTnLst>
                                    <p:set>
                                      <p:cBhvr>
                                        <p:cTn id="88" dur="1" fill="hold">
                                          <p:stCondLst>
                                            <p:cond delay="0"/>
                                          </p:stCondLst>
                                        </p:cTn>
                                        <p:tgtEl>
                                          <p:spTgt spid="9"/>
                                        </p:tgtEl>
                                        <p:attrNameLst>
                                          <p:attrName>style.visibility</p:attrName>
                                        </p:attrNameLst>
                                      </p:cBhvr>
                                      <p:to>
                                        <p:strVal val="visible"/>
                                      </p:to>
                                    </p:set>
                                    <p:anim calcmode="lin" valueType="num">
                                      <p:cBhvr>
                                        <p:cTn id="89" dur="2000" fill="hold"/>
                                        <p:tgtEl>
                                          <p:spTgt spid="9"/>
                                        </p:tgtEl>
                                        <p:attrNameLst>
                                          <p:attrName>ppt_w</p:attrName>
                                        </p:attrNameLst>
                                      </p:cBhvr>
                                      <p:tavLst>
                                        <p:tav tm="0">
                                          <p:val>
                                            <p:strVal val="#ppt_w*0.05"/>
                                          </p:val>
                                        </p:tav>
                                        <p:tav tm="100000">
                                          <p:val>
                                            <p:strVal val="#ppt_w"/>
                                          </p:val>
                                        </p:tav>
                                      </p:tavLst>
                                    </p:anim>
                                    <p:anim calcmode="lin" valueType="num">
                                      <p:cBhvr>
                                        <p:cTn id="90" dur="2000" fill="hold"/>
                                        <p:tgtEl>
                                          <p:spTgt spid="9"/>
                                        </p:tgtEl>
                                        <p:attrNameLst>
                                          <p:attrName>ppt_h</p:attrName>
                                        </p:attrNameLst>
                                      </p:cBhvr>
                                      <p:tavLst>
                                        <p:tav tm="0">
                                          <p:val>
                                            <p:strVal val="#ppt_h"/>
                                          </p:val>
                                        </p:tav>
                                        <p:tav tm="100000">
                                          <p:val>
                                            <p:strVal val="#ppt_h"/>
                                          </p:val>
                                        </p:tav>
                                      </p:tavLst>
                                    </p:anim>
                                    <p:anim calcmode="lin" valueType="num">
                                      <p:cBhvr>
                                        <p:cTn id="91" dur="2000" fill="hold"/>
                                        <p:tgtEl>
                                          <p:spTgt spid="9"/>
                                        </p:tgtEl>
                                        <p:attrNameLst>
                                          <p:attrName>ppt_x</p:attrName>
                                        </p:attrNameLst>
                                      </p:cBhvr>
                                      <p:tavLst>
                                        <p:tav tm="0">
                                          <p:val>
                                            <p:strVal val="#ppt_x-.2"/>
                                          </p:val>
                                        </p:tav>
                                        <p:tav tm="100000">
                                          <p:val>
                                            <p:strVal val="#ppt_x"/>
                                          </p:val>
                                        </p:tav>
                                      </p:tavLst>
                                    </p:anim>
                                    <p:anim calcmode="lin" valueType="num">
                                      <p:cBhvr>
                                        <p:cTn id="92" dur="2000" fill="hold"/>
                                        <p:tgtEl>
                                          <p:spTgt spid="9"/>
                                        </p:tgtEl>
                                        <p:attrNameLst>
                                          <p:attrName>ppt_y</p:attrName>
                                        </p:attrNameLst>
                                      </p:cBhvr>
                                      <p:tavLst>
                                        <p:tav tm="0">
                                          <p:val>
                                            <p:strVal val="#ppt_y"/>
                                          </p:val>
                                        </p:tav>
                                        <p:tav tm="100000">
                                          <p:val>
                                            <p:strVal val="#ppt_y"/>
                                          </p:val>
                                        </p:tav>
                                      </p:tavLst>
                                    </p:anim>
                                    <p:animEffect transition="in" filter="fade">
                                      <p:cBhvr>
                                        <p:cTn id="93" dur="2000"/>
                                        <p:tgtEl>
                                          <p:spTgt spid="9"/>
                                        </p:tgtEl>
                                      </p:cBhvr>
                                    </p:animEffect>
                                  </p:childTnLst>
                                </p:cTn>
                              </p:par>
                            </p:childTnLst>
                          </p:cTn>
                        </p:par>
                      </p:childTnLst>
                    </p:cTn>
                  </p:par>
                  <p:par>
                    <p:cTn id="94" fill="hold">
                      <p:stCondLst>
                        <p:cond delay="indefinite"/>
                      </p:stCondLst>
                      <p:childTnLst>
                        <p:par>
                          <p:cTn id="95" fill="hold">
                            <p:stCondLst>
                              <p:cond delay="0"/>
                            </p:stCondLst>
                            <p:childTnLst>
                              <p:par>
                                <p:cTn id="96" presetID="54" presetClass="entr" presetSubtype="0" accel="100000" fill="hold" nodeType="clickEffect">
                                  <p:stCondLst>
                                    <p:cond delay="0"/>
                                  </p:stCondLst>
                                  <p:childTnLst>
                                    <p:set>
                                      <p:cBhvr>
                                        <p:cTn id="97" dur="1" fill="hold">
                                          <p:stCondLst>
                                            <p:cond delay="0"/>
                                          </p:stCondLst>
                                        </p:cTn>
                                        <p:tgtEl>
                                          <p:spTgt spid="3">
                                            <p:txEl>
                                              <p:pRg st="12" end="12"/>
                                            </p:txEl>
                                          </p:spTgt>
                                        </p:tgtEl>
                                        <p:attrNameLst>
                                          <p:attrName>style.visibility</p:attrName>
                                        </p:attrNameLst>
                                      </p:cBhvr>
                                      <p:to>
                                        <p:strVal val="visible"/>
                                      </p:to>
                                    </p:set>
                                    <p:anim calcmode="lin" valueType="num">
                                      <p:cBhvr>
                                        <p:cTn id="98" dur="2000" fill="hold"/>
                                        <p:tgtEl>
                                          <p:spTgt spid="3">
                                            <p:txEl>
                                              <p:pRg st="12" end="12"/>
                                            </p:txEl>
                                          </p:spTgt>
                                        </p:tgtEl>
                                        <p:attrNameLst>
                                          <p:attrName>ppt_w</p:attrName>
                                        </p:attrNameLst>
                                      </p:cBhvr>
                                      <p:tavLst>
                                        <p:tav tm="0">
                                          <p:val>
                                            <p:strVal val="#ppt_w*0.05"/>
                                          </p:val>
                                        </p:tav>
                                        <p:tav tm="100000">
                                          <p:val>
                                            <p:strVal val="#ppt_w"/>
                                          </p:val>
                                        </p:tav>
                                      </p:tavLst>
                                    </p:anim>
                                    <p:anim calcmode="lin" valueType="num">
                                      <p:cBhvr>
                                        <p:cTn id="99" dur="2000" fill="hold"/>
                                        <p:tgtEl>
                                          <p:spTgt spid="3">
                                            <p:txEl>
                                              <p:pRg st="12" end="12"/>
                                            </p:txEl>
                                          </p:spTgt>
                                        </p:tgtEl>
                                        <p:attrNameLst>
                                          <p:attrName>ppt_h</p:attrName>
                                        </p:attrNameLst>
                                      </p:cBhvr>
                                      <p:tavLst>
                                        <p:tav tm="0">
                                          <p:val>
                                            <p:strVal val="#ppt_h"/>
                                          </p:val>
                                        </p:tav>
                                        <p:tav tm="100000">
                                          <p:val>
                                            <p:strVal val="#ppt_h"/>
                                          </p:val>
                                        </p:tav>
                                      </p:tavLst>
                                    </p:anim>
                                    <p:anim calcmode="lin" valueType="num">
                                      <p:cBhvr>
                                        <p:cTn id="100" dur="2000" fill="hold"/>
                                        <p:tgtEl>
                                          <p:spTgt spid="3">
                                            <p:txEl>
                                              <p:pRg st="12" end="12"/>
                                            </p:txEl>
                                          </p:spTgt>
                                        </p:tgtEl>
                                        <p:attrNameLst>
                                          <p:attrName>ppt_x</p:attrName>
                                        </p:attrNameLst>
                                      </p:cBhvr>
                                      <p:tavLst>
                                        <p:tav tm="0">
                                          <p:val>
                                            <p:strVal val="#ppt_x-.2"/>
                                          </p:val>
                                        </p:tav>
                                        <p:tav tm="100000">
                                          <p:val>
                                            <p:strVal val="#ppt_x"/>
                                          </p:val>
                                        </p:tav>
                                      </p:tavLst>
                                    </p:anim>
                                    <p:anim calcmode="lin" valueType="num">
                                      <p:cBhvr>
                                        <p:cTn id="101" dur="2000" fill="hold"/>
                                        <p:tgtEl>
                                          <p:spTgt spid="3">
                                            <p:txEl>
                                              <p:pRg st="12" end="12"/>
                                            </p:txEl>
                                          </p:spTgt>
                                        </p:tgtEl>
                                        <p:attrNameLst>
                                          <p:attrName>ppt_y</p:attrName>
                                        </p:attrNameLst>
                                      </p:cBhvr>
                                      <p:tavLst>
                                        <p:tav tm="0">
                                          <p:val>
                                            <p:strVal val="#ppt_y"/>
                                          </p:val>
                                        </p:tav>
                                        <p:tav tm="100000">
                                          <p:val>
                                            <p:strVal val="#ppt_y"/>
                                          </p:val>
                                        </p:tav>
                                      </p:tavLst>
                                    </p:anim>
                                    <p:animEffect transition="in" filter="fade">
                                      <p:cBhvr>
                                        <p:cTn id="102" dur="2000"/>
                                        <p:tgtEl>
                                          <p:spTgt spid="3">
                                            <p:txEl>
                                              <p:pRg st="12" end="12"/>
                                            </p:txEl>
                                          </p:spTgt>
                                        </p:tgtEl>
                                      </p:cBhvr>
                                    </p:animEffect>
                                  </p:childTnLst>
                                </p:cTn>
                              </p:par>
                              <p:par>
                                <p:cTn id="103" presetID="54" presetClass="entr" presetSubtype="0" accel="100000" fill="hold" nodeType="withEffect">
                                  <p:stCondLst>
                                    <p:cond delay="0"/>
                                  </p:stCondLst>
                                  <p:childTnLst>
                                    <p:set>
                                      <p:cBhvr>
                                        <p:cTn id="104" dur="1" fill="hold">
                                          <p:stCondLst>
                                            <p:cond delay="0"/>
                                          </p:stCondLst>
                                        </p:cTn>
                                        <p:tgtEl>
                                          <p:spTgt spid="3">
                                            <p:txEl>
                                              <p:pRg st="13" end="13"/>
                                            </p:txEl>
                                          </p:spTgt>
                                        </p:tgtEl>
                                        <p:attrNameLst>
                                          <p:attrName>style.visibility</p:attrName>
                                        </p:attrNameLst>
                                      </p:cBhvr>
                                      <p:to>
                                        <p:strVal val="visible"/>
                                      </p:to>
                                    </p:set>
                                    <p:anim calcmode="lin" valueType="num">
                                      <p:cBhvr>
                                        <p:cTn id="105" dur="2000" fill="hold"/>
                                        <p:tgtEl>
                                          <p:spTgt spid="3">
                                            <p:txEl>
                                              <p:pRg st="13" end="13"/>
                                            </p:txEl>
                                          </p:spTgt>
                                        </p:tgtEl>
                                        <p:attrNameLst>
                                          <p:attrName>ppt_w</p:attrName>
                                        </p:attrNameLst>
                                      </p:cBhvr>
                                      <p:tavLst>
                                        <p:tav tm="0">
                                          <p:val>
                                            <p:strVal val="#ppt_w*0.05"/>
                                          </p:val>
                                        </p:tav>
                                        <p:tav tm="100000">
                                          <p:val>
                                            <p:strVal val="#ppt_w"/>
                                          </p:val>
                                        </p:tav>
                                      </p:tavLst>
                                    </p:anim>
                                    <p:anim calcmode="lin" valueType="num">
                                      <p:cBhvr>
                                        <p:cTn id="106" dur="2000" fill="hold"/>
                                        <p:tgtEl>
                                          <p:spTgt spid="3">
                                            <p:txEl>
                                              <p:pRg st="13" end="13"/>
                                            </p:txEl>
                                          </p:spTgt>
                                        </p:tgtEl>
                                        <p:attrNameLst>
                                          <p:attrName>ppt_h</p:attrName>
                                        </p:attrNameLst>
                                      </p:cBhvr>
                                      <p:tavLst>
                                        <p:tav tm="0">
                                          <p:val>
                                            <p:strVal val="#ppt_h"/>
                                          </p:val>
                                        </p:tav>
                                        <p:tav tm="100000">
                                          <p:val>
                                            <p:strVal val="#ppt_h"/>
                                          </p:val>
                                        </p:tav>
                                      </p:tavLst>
                                    </p:anim>
                                    <p:anim calcmode="lin" valueType="num">
                                      <p:cBhvr>
                                        <p:cTn id="107" dur="2000" fill="hold"/>
                                        <p:tgtEl>
                                          <p:spTgt spid="3">
                                            <p:txEl>
                                              <p:pRg st="13" end="13"/>
                                            </p:txEl>
                                          </p:spTgt>
                                        </p:tgtEl>
                                        <p:attrNameLst>
                                          <p:attrName>ppt_x</p:attrName>
                                        </p:attrNameLst>
                                      </p:cBhvr>
                                      <p:tavLst>
                                        <p:tav tm="0">
                                          <p:val>
                                            <p:strVal val="#ppt_x-.2"/>
                                          </p:val>
                                        </p:tav>
                                        <p:tav tm="100000">
                                          <p:val>
                                            <p:strVal val="#ppt_x"/>
                                          </p:val>
                                        </p:tav>
                                      </p:tavLst>
                                    </p:anim>
                                    <p:anim calcmode="lin" valueType="num">
                                      <p:cBhvr>
                                        <p:cTn id="108" dur="2000" fill="hold"/>
                                        <p:tgtEl>
                                          <p:spTgt spid="3">
                                            <p:txEl>
                                              <p:pRg st="13" end="13"/>
                                            </p:txEl>
                                          </p:spTgt>
                                        </p:tgtEl>
                                        <p:attrNameLst>
                                          <p:attrName>ppt_y</p:attrName>
                                        </p:attrNameLst>
                                      </p:cBhvr>
                                      <p:tavLst>
                                        <p:tav tm="0">
                                          <p:val>
                                            <p:strVal val="#ppt_y"/>
                                          </p:val>
                                        </p:tav>
                                        <p:tav tm="100000">
                                          <p:val>
                                            <p:strVal val="#ppt_y"/>
                                          </p:val>
                                        </p:tav>
                                      </p:tavLst>
                                    </p:anim>
                                    <p:animEffect transition="in" filter="fade">
                                      <p:cBhvr>
                                        <p:cTn id="109"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Cloud Foundry Components</a:t>
            </a:r>
            <a:endParaRPr lang="en-US" sz="4400" dirty="0"/>
          </a:p>
        </p:txBody>
      </p:sp>
      <p:pic>
        <p:nvPicPr>
          <p:cNvPr id="4" name="Content Placeholder 3" descr="cf_architecture_block.png"/>
          <p:cNvPicPr>
            <a:picLocks noGrp="1" noChangeAspect="1"/>
          </p:cNvPicPr>
          <p:nvPr>
            <p:ph idx="1"/>
          </p:nvPr>
        </p:nvPicPr>
        <p:blipFill>
          <a:blip r:embed="rId2" cstate="print"/>
          <a:stretch>
            <a:fillRect/>
          </a:stretch>
        </p:blipFill>
        <p:spPr>
          <a:xfrm>
            <a:off x="808671" y="1935163"/>
            <a:ext cx="6612221" cy="438943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Routing</a:t>
            </a:r>
            <a:endParaRPr lang="en-US" sz="4400" dirty="0"/>
          </a:p>
        </p:txBody>
      </p:sp>
      <p:sp>
        <p:nvSpPr>
          <p:cNvPr id="3" name="Content Placeholder 2"/>
          <p:cNvSpPr>
            <a:spLocks noGrp="1"/>
          </p:cNvSpPr>
          <p:nvPr>
            <p:ph idx="1"/>
          </p:nvPr>
        </p:nvSpPr>
        <p:spPr>
          <a:xfrm>
            <a:off x="457200" y="1828800"/>
            <a:ext cx="8229600" cy="4389120"/>
          </a:xfrm>
        </p:spPr>
        <p:txBody>
          <a:bodyPr>
            <a:normAutofit/>
          </a:bodyPr>
          <a:lstStyle/>
          <a:p>
            <a:pPr>
              <a:buBlip>
                <a:blip r:embed="rId2"/>
              </a:buBlip>
            </a:pPr>
            <a:endParaRPr lang="en-US" sz="2000" b="1" dirty="0" smtClean="0"/>
          </a:p>
          <a:p>
            <a:pPr>
              <a:buBlip>
                <a:blip r:embed="rId2"/>
              </a:buBlip>
            </a:pPr>
            <a:r>
              <a:rPr lang="en-US" sz="2000" dirty="0" smtClean="0">
                <a:latin typeface="+mj-lt"/>
              </a:rPr>
              <a:t>Router intercepts the incoming traffic request, it will try to map to routing table that it updates periodically from BBS (Bulletin Board system)</a:t>
            </a:r>
          </a:p>
          <a:p>
            <a:pPr>
              <a:buBlip>
                <a:blip r:embed="rId2"/>
              </a:buBlip>
            </a:pPr>
            <a:endParaRPr lang="en-US" sz="2000" dirty="0" smtClean="0">
              <a:latin typeface="+mj-lt"/>
            </a:endParaRPr>
          </a:p>
          <a:p>
            <a:pPr>
              <a:buBlip>
                <a:blip r:embed="rId2"/>
              </a:buBlip>
            </a:pPr>
            <a:r>
              <a:rPr lang="en-US" sz="2000" dirty="0" smtClean="0">
                <a:latin typeface="+mj-lt"/>
              </a:rPr>
              <a:t>So after finding a match to the incoming traffic request from the table it decides to route to corresponding component [ </a:t>
            </a:r>
            <a:r>
              <a:rPr lang="en-US" sz="2000" dirty="0" err="1" smtClean="0">
                <a:latin typeface="+mj-lt"/>
              </a:rPr>
              <a:t>i.e</a:t>
            </a:r>
            <a:r>
              <a:rPr lang="en-US" sz="2000" dirty="0" smtClean="0">
                <a:latin typeface="+mj-lt"/>
              </a:rPr>
              <a:t> either to cloud controller or to the Diego cell running that particular application]</a:t>
            </a:r>
          </a:p>
          <a:p>
            <a:pPr>
              <a:buNone/>
            </a:pPr>
            <a:endParaRPr lang="en-US" sz="2000" dirty="0" smtClean="0">
              <a:latin typeface="+mj-lt"/>
            </a:endParaRPr>
          </a:p>
          <a:p>
            <a:pPr>
              <a:buBlip>
                <a:blip r:embed="rId2"/>
              </a:buBlip>
            </a:pPr>
            <a:r>
              <a:rPr lang="en-US" sz="2000" dirty="0" err="1" smtClean="0">
                <a:latin typeface="+mj-lt"/>
              </a:rPr>
              <a:t>Recomputation</a:t>
            </a:r>
            <a:r>
              <a:rPr lang="en-US" sz="2000" dirty="0" smtClean="0">
                <a:latin typeface="+mj-lt"/>
              </a:rPr>
              <a:t> for updating its routing table is performed by considering the IP address of each cell VM and the host side PORT number of the container in that cell.</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Routing</a:t>
            </a:r>
            <a:endParaRPr lang="en-US" sz="4400"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2446019" y="3596640"/>
            <a:ext cx="1146891" cy="441960"/>
          </a:xfrm>
          <a:prstGeom prst="rect">
            <a:avLst/>
          </a:prstGeom>
          <a:noFill/>
          <a:ln w="9525">
            <a:noFill/>
            <a:miter lim="800000"/>
            <a:headEnd/>
            <a:tailEnd/>
          </a:ln>
        </p:spPr>
      </p:pic>
      <p:sp>
        <p:nvSpPr>
          <p:cNvPr id="5" name="Snip Single Corner Rectangle 4"/>
          <p:cNvSpPr/>
          <p:nvPr/>
        </p:nvSpPr>
        <p:spPr>
          <a:xfrm>
            <a:off x="2667000" y="4648200"/>
            <a:ext cx="685800" cy="609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mj-lt"/>
              </a:rPr>
              <a:t>Routing Table</a:t>
            </a:r>
            <a:endParaRPr lang="en-US" sz="1000" dirty="0">
              <a:latin typeface="+mj-lt"/>
            </a:endParaRPr>
          </a:p>
        </p:txBody>
      </p:sp>
      <p:sp>
        <p:nvSpPr>
          <p:cNvPr id="8" name="Right Arrow 7"/>
          <p:cNvSpPr/>
          <p:nvPr/>
        </p:nvSpPr>
        <p:spPr>
          <a:xfrm>
            <a:off x="1752600" y="3733800"/>
            <a:ext cx="567265" cy="171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90600" y="3535680"/>
            <a:ext cx="726092" cy="523220"/>
          </a:xfrm>
          <a:prstGeom prst="rect">
            <a:avLst/>
          </a:prstGeom>
          <a:noFill/>
        </p:spPr>
        <p:txBody>
          <a:bodyPr wrap="square" lIns="91440" tIns="45720" rIns="91440" bIns="45720">
            <a:spAutoFit/>
          </a:bodyPr>
          <a:lstStyle/>
          <a:p>
            <a:pPr algn="ctr"/>
            <a:r>
              <a:rPr lang="en-US" sz="1400" b="1" cap="none" spc="0" dirty="0" smtClean="0">
                <a:ln w="3175" cmpd="sng">
                  <a:noFill/>
                  <a:prstDash val="solid"/>
                  <a:miter lim="800000"/>
                </a:ln>
                <a:solidFill>
                  <a:schemeClr val="accent1"/>
                </a:solidFill>
                <a:effectLst>
                  <a:outerShdw blurRad="50800" algn="tl" rotWithShape="0">
                    <a:srgbClr val="000000"/>
                  </a:outerShdw>
                </a:effectLst>
              </a:rPr>
              <a:t>HTTP</a:t>
            </a:r>
          </a:p>
          <a:p>
            <a:pPr algn="ctr"/>
            <a:r>
              <a:rPr lang="en-US" sz="1400" b="1" dirty="0" err="1" smtClean="0">
                <a:ln w="3175" cmpd="sng">
                  <a:noFill/>
                  <a:prstDash val="solid"/>
                  <a:miter lim="800000"/>
                </a:ln>
                <a:solidFill>
                  <a:schemeClr val="accent1"/>
                </a:solidFill>
                <a:effectLst>
                  <a:outerShdw blurRad="50800" algn="tl" rotWithShape="0">
                    <a:srgbClr val="000000"/>
                  </a:outerShdw>
                </a:effectLst>
              </a:rPr>
              <a:t>Req</a:t>
            </a:r>
            <a:endParaRPr lang="en-US" sz="1400" b="1" cap="none" spc="0" dirty="0">
              <a:ln w="3175" cmpd="sng">
                <a:noFill/>
                <a:prstDash val="solid"/>
                <a:miter lim="800000"/>
              </a:ln>
              <a:solidFill>
                <a:schemeClr val="accent1"/>
              </a:solidFill>
              <a:effectLst>
                <a:outerShdw blurRad="50800" algn="tl" rotWithShape="0">
                  <a:srgbClr val="000000"/>
                </a:outerShdw>
              </a:effectLst>
            </a:endParaRPr>
          </a:p>
        </p:txBody>
      </p:sp>
      <p:sp>
        <p:nvSpPr>
          <p:cNvPr id="12" name="Up Arrow 11"/>
          <p:cNvSpPr/>
          <p:nvPr/>
        </p:nvSpPr>
        <p:spPr>
          <a:xfrm rot="10800000">
            <a:off x="2895600" y="4038600"/>
            <a:ext cx="220980" cy="5943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rved Right Arrow 12"/>
          <p:cNvSpPr/>
          <p:nvPr/>
        </p:nvSpPr>
        <p:spPr>
          <a:xfrm rot="10800000">
            <a:off x="3429000" y="3962400"/>
            <a:ext cx="378454" cy="8045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lowchart: Magnetic Disk 14"/>
          <p:cNvSpPr/>
          <p:nvPr/>
        </p:nvSpPr>
        <p:spPr>
          <a:xfrm>
            <a:off x="4648200" y="4343400"/>
            <a:ext cx="762000" cy="990600"/>
          </a:xfrm>
          <a:prstGeom prst="flowChartMagneticDisk">
            <a:avLst/>
          </a:prstGeom>
          <a:scene3d>
            <a:camera prst="orthographicFront"/>
            <a:lightRig rig="twoPt" dir="t"/>
          </a:scene3d>
          <a:sp3d extrusionH="76200" contourW="12700">
            <a:extrusionClr>
              <a:schemeClr val="tx2">
                <a:lumMod val="20000"/>
                <a:lumOff val="80000"/>
              </a:schemeClr>
            </a:extrusionClr>
            <a:contourClr>
              <a:srgbClr val="007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mj-lt"/>
              </a:rPr>
              <a:t>BBS</a:t>
            </a:r>
            <a:endParaRPr lang="en-US" sz="1200" dirty="0">
              <a:latin typeface="+mj-lt"/>
            </a:endParaRPr>
          </a:p>
        </p:txBody>
      </p:sp>
      <p:sp>
        <p:nvSpPr>
          <p:cNvPr id="19" name="Left Arrow 18"/>
          <p:cNvSpPr/>
          <p:nvPr/>
        </p:nvSpPr>
        <p:spPr>
          <a:xfrm>
            <a:off x="3429000" y="4876800"/>
            <a:ext cx="1066800" cy="2133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86000" y="3352800"/>
            <a:ext cx="601980" cy="276999"/>
          </a:xfrm>
          <a:prstGeom prst="rect">
            <a:avLst/>
          </a:prstGeom>
          <a:noFill/>
        </p:spPr>
        <p:txBody>
          <a:bodyPr wrap="square" rtlCol="0">
            <a:spAutoFit/>
          </a:bodyPr>
          <a:lstStyle/>
          <a:p>
            <a:r>
              <a:rPr lang="en-US" sz="1200" dirty="0" smtClean="0">
                <a:solidFill>
                  <a:srgbClr val="0070C0"/>
                </a:solidFill>
                <a:latin typeface="+mj-lt"/>
              </a:rPr>
              <a:t>Router</a:t>
            </a:r>
            <a:endParaRPr lang="en-US" sz="1200" dirty="0">
              <a:solidFill>
                <a:srgbClr val="0070C0"/>
              </a:solidFill>
              <a:latin typeface="+mj-lt"/>
            </a:endParaRPr>
          </a:p>
        </p:txBody>
      </p:sp>
      <p:sp>
        <p:nvSpPr>
          <p:cNvPr id="21" name="TextBox 20"/>
          <p:cNvSpPr txBox="1"/>
          <p:nvPr/>
        </p:nvSpPr>
        <p:spPr>
          <a:xfrm>
            <a:off x="2286000" y="4114800"/>
            <a:ext cx="685800" cy="276999"/>
          </a:xfrm>
          <a:prstGeom prst="rect">
            <a:avLst/>
          </a:prstGeom>
          <a:noFill/>
        </p:spPr>
        <p:txBody>
          <a:bodyPr wrap="square" rtlCol="0">
            <a:spAutoFit/>
          </a:bodyPr>
          <a:lstStyle/>
          <a:p>
            <a:r>
              <a:rPr lang="en-US" sz="1200" dirty="0" smtClean="0">
                <a:solidFill>
                  <a:srgbClr val="0070C0"/>
                </a:solidFill>
                <a:latin typeface="+mj-lt"/>
              </a:rPr>
              <a:t>lookup</a:t>
            </a:r>
            <a:endParaRPr lang="en-US" sz="1200" dirty="0">
              <a:solidFill>
                <a:srgbClr val="0070C0"/>
              </a:solidFill>
              <a:latin typeface="+mj-lt"/>
            </a:endParaRPr>
          </a:p>
        </p:txBody>
      </p:sp>
      <p:sp>
        <p:nvSpPr>
          <p:cNvPr id="22" name="TextBox 21"/>
          <p:cNvSpPr txBox="1"/>
          <p:nvPr/>
        </p:nvSpPr>
        <p:spPr>
          <a:xfrm>
            <a:off x="3581400" y="5029200"/>
            <a:ext cx="990600" cy="461665"/>
          </a:xfrm>
          <a:prstGeom prst="rect">
            <a:avLst/>
          </a:prstGeom>
          <a:noFill/>
        </p:spPr>
        <p:txBody>
          <a:bodyPr wrap="square" rtlCol="0">
            <a:spAutoFit/>
          </a:bodyPr>
          <a:lstStyle/>
          <a:p>
            <a:r>
              <a:rPr lang="en-US" sz="1200" dirty="0" smtClean="0">
                <a:solidFill>
                  <a:srgbClr val="0070C0"/>
                </a:solidFill>
                <a:latin typeface="+mj-lt"/>
              </a:rPr>
              <a:t>updates periodically</a:t>
            </a:r>
            <a:endParaRPr lang="en-US" sz="1200" dirty="0">
              <a:solidFill>
                <a:srgbClr val="0070C0"/>
              </a:solidFill>
              <a:latin typeface="+mj-lt"/>
            </a:endParaRPr>
          </a:p>
        </p:txBody>
      </p:sp>
      <p:sp>
        <p:nvSpPr>
          <p:cNvPr id="23" name="TextBox 22"/>
          <p:cNvSpPr txBox="1"/>
          <p:nvPr/>
        </p:nvSpPr>
        <p:spPr>
          <a:xfrm>
            <a:off x="3810000" y="3810000"/>
            <a:ext cx="838200" cy="646331"/>
          </a:xfrm>
          <a:prstGeom prst="rect">
            <a:avLst/>
          </a:prstGeom>
          <a:noFill/>
        </p:spPr>
        <p:txBody>
          <a:bodyPr wrap="square" rtlCol="0">
            <a:spAutoFit/>
          </a:bodyPr>
          <a:lstStyle/>
          <a:p>
            <a:r>
              <a:rPr lang="en-US" sz="1200" dirty="0" smtClean="0">
                <a:solidFill>
                  <a:srgbClr val="0070C0"/>
                </a:solidFill>
                <a:latin typeface="+mj-lt"/>
              </a:rPr>
              <a:t>returns match route</a:t>
            </a:r>
            <a:endParaRPr lang="en-US" sz="1200" dirty="0">
              <a:solidFill>
                <a:srgbClr val="0070C0"/>
              </a:solidFill>
              <a:latin typeface="+mj-lt"/>
            </a:endParaRPr>
          </a:p>
        </p:txBody>
      </p:sp>
      <p:grpSp>
        <p:nvGrpSpPr>
          <p:cNvPr id="26" name="Group 25"/>
          <p:cNvGrpSpPr/>
          <p:nvPr/>
        </p:nvGrpSpPr>
        <p:grpSpPr>
          <a:xfrm>
            <a:off x="2362200" y="1981200"/>
            <a:ext cx="1600200" cy="685800"/>
            <a:chOff x="3505200" y="1981200"/>
            <a:chExt cx="1600200" cy="685800"/>
          </a:xfrm>
          <a:solidFill>
            <a:srgbClr val="0070C0"/>
          </a:solidFill>
          <a:effectLst>
            <a:outerShdw sx="1000" sy="1000" algn="ctr" rotWithShape="0">
              <a:schemeClr val="tx2">
                <a:lumMod val="60000"/>
                <a:lumOff val="40000"/>
              </a:schemeClr>
            </a:outerShdw>
          </a:effectLst>
        </p:grpSpPr>
        <p:sp>
          <p:nvSpPr>
            <p:cNvPr id="24" name="Rectangle 23"/>
            <p:cNvSpPr/>
            <p:nvPr/>
          </p:nvSpPr>
          <p:spPr>
            <a:xfrm>
              <a:off x="3505200" y="2133600"/>
              <a:ext cx="1447800" cy="533400"/>
            </a:xfrm>
            <a:prstGeom prst="rect">
              <a:avLst/>
            </a:prstGeom>
            <a:grpFill/>
            <a:ln w="25400">
              <a:noFill/>
            </a:ln>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flatTx/>
            </a:bodyPr>
            <a:lstStyle/>
            <a:p>
              <a:pPr algn="ctr"/>
              <a:endParaRPr lang="en-US" sz="1200" dirty="0" smtClean="0">
                <a:latin typeface="+mj-lt"/>
              </a:endParaRPr>
            </a:p>
          </p:txBody>
        </p:sp>
        <p:sp>
          <p:nvSpPr>
            <p:cNvPr id="25" name="Rectangle 24"/>
            <p:cNvSpPr/>
            <p:nvPr/>
          </p:nvSpPr>
          <p:spPr>
            <a:xfrm>
              <a:off x="3657600" y="1981200"/>
              <a:ext cx="1447800" cy="533400"/>
            </a:xfrm>
            <a:prstGeom prst="rect">
              <a:avLst/>
            </a:prstGeom>
            <a:grpFill/>
            <a:ln w="25400">
              <a:noFill/>
            </a:ln>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flatTx/>
            </a:bodyPr>
            <a:lstStyle/>
            <a:p>
              <a:pPr algn="ctr"/>
              <a:r>
                <a:rPr lang="en-US" sz="1200" dirty="0" smtClean="0">
                  <a:latin typeface="+mj-lt"/>
                </a:rPr>
                <a:t>Cloud controller</a:t>
              </a:r>
            </a:p>
          </p:txBody>
        </p:sp>
      </p:grpSp>
      <p:sp>
        <p:nvSpPr>
          <p:cNvPr id="27" name="Rectangle 26"/>
          <p:cNvSpPr/>
          <p:nvPr/>
        </p:nvSpPr>
        <p:spPr>
          <a:xfrm>
            <a:off x="4724400" y="2667000"/>
            <a:ext cx="1371600" cy="685800"/>
          </a:xfrm>
          <a:prstGeom prst="rect">
            <a:avLst/>
          </a:prstGeom>
          <a:effectLst>
            <a:outerShdw blurRad="50800" dist="50800" dir="5400000" algn="ctr" rotWithShape="0">
              <a:schemeClr val="bg2">
                <a:lumMod val="75000"/>
              </a:schemeClr>
            </a:outerShdw>
          </a:effectLst>
          <a:scene3d>
            <a:camera prst="orthographicFront"/>
            <a:lightRig rig="threePt" dir="t"/>
          </a:scene3d>
          <a:sp3d extrusionH="76200" prstMaterial="clear">
            <a:extrusionClr>
              <a:schemeClr val="bg2">
                <a:lumMod val="9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latin typeface="+mj-lt"/>
              </a:rPr>
              <a:t>Diego cell</a:t>
            </a:r>
            <a:endParaRPr lang="en-US" sz="1200" dirty="0">
              <a:latin typeface="+mj-lt"/>
            </a:endParaRPr>
          </a:p>
        </p:txBody>
      </p:sp>
      <p:sp>
        <p:nvSpPr>
          <p:cNvPr id="28" name="Rounded Rectangle 27"/>
          <p:cNvSpPr/>
          <p:nvPr/>
        </p:nvSpPr>
        <p:spPr>
          <a:xfrm>
            <a:off x="5029200" y="2971800"/>
            <a:ext cx="762000" cy="381000"/>
          </a:xfrm>
          <a:prstGeom prst="roundRect">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50800" dir="5400000" algn="ctr" rotWithShape="0">
              <a:schemeClr val="bg2">
                <a:lumMod val="75000"/>
              </a:schemeClr>
            </a:outerShdw>
          </a:effectLst>
          <a:scene3d>
            <a:camera prst="orthographicFront"/>
            <a:lightRig rig="fla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mj-lt"/>
              </a:rPr>
              <a:t>Garden</a:t>
            </a:r>
            <a:endParaRPr lang="en-US" sz="1200" dirty="0">
              <a:latin typeface="+mj-lt"/>
            </a:endParaRPr>
          </a:p>
        </p:txBody>
      </p:sp>
      <p:sp>
        <p:nvSpPr>
          <p:cNvPr id="30" name="Up Arrow 29"/>
          <p:cNvSpPr/>
          <p:nvPr/>
        </p:nvSpPr>
        <p:spPr>
          <a:xfrm rot="4389839">
            <a:off x="3979550" y="2755647"/>
            <a:ext cx="194299" cy="12807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 Arrow 31"/>
          <p:cNvSpPr/>
          <p:nvPr/>
        </p:nvSpPr>
        <p:spPr>
          <a:xfrm>
            <a:off x="2895600" y="2743200"/>
            <a:ext cx="228600" cy="7955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0" fill="hold"/>
                                        <p:tgtEl>
                                          <p:spTgt spid="21"/>
                                        </p:tgtEl>
                                        <p:attrNameLst>
                                          <p:attrName>ppt_w</p:attrName>
                                        </p:attrNameLst>
                                      </p:cBhvr>
                                      <p:tavLst>
                                        <p:tav tm="0" fmla="#ppt_w*sin(2.5*pi*$)">
                                          <p:val>
                                            <p:fltVal val="0"/>
                                          </p:val>
                                        </p:tav>
                                        <p:tav tm="100000">
                                          <p:val>
                                            <p:fltVal val="1"/>
                                          </p:val>
                                        </p:tav>
                                      </p:tavLst>
                                    </p:anim>
                                    <p:anim calcmode="lin" valueType="num">
                                      <p:cBhvr>
                                        <p:cTn id="25" dur="50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grpId="0" nodeType="clickEffect">
                                  <p:stCondLst>
                                    <p:cond delay="0"/>
                                  </p:stCondLst>
                                  <p:childTnLst>
                                    <p:animEffect transition="out" filter="fade">
                                      <p:cBhvr>
                                        <p:cTn id="29" dur="1000" tmFilter="0, 0; .2, .5; .8, .5; 1, 0"/>
                                        <p:tgtEl>
                                          <p:spTgt spid="23"/>
                                        </p:tgtEl>
                                      </p:cBhvr>
                                    </p:animEffect>
                                    <p:animScale>
                                      <p:cBhvr>
                                        <p:cTn id="30" dur="500" autoRev="1" fill="hold"/>
                                        <p:tgtEl>
                                          <p:spTgt spid="23"/>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1000" fill="hold"/>
                                        <p:tgtEl>
                                          <p:spTgt spid="22"/>
                                        </p:tgtEl>
                                        <p:attrNameLst>
                                          <p:attrName>ppt_w</p:attrName>
                                        </p:attrNameLst>
                                      </p:cBhvr>
                                      <p:tavLst>
                                        <p:tav tm="0">
                                          <p:val>
                                            <p:strVal val="#ppt_w*0.70"/>
                                          </p:val>
                                        </p:tav>
                                        <p:tav tm="100000">
                                          <p:val>
                                            <p:strVal val="#ppt_w"/>
                                          </p:val>
                                        </p:tav>
                                      </p:tavLst>
                                    </p:anim>
                                    <p:anim calcmode="lin" valueType="num">
                                      <p:cBhvr>
                                        <p:cTn id="50" dur="1000" fill="hold"/>
                                        <p:tgtEl>
                                          <p:spTgt spid="22"/>
                                        </p:tgtEl>
                                        <p:attrNameLst>
                                          <p:attrName>ppt_h</p:attrName>
                                        </p:attrNameLst>
                                      </p:cBhvr>
                                      <p:tavLst>
                                        <p:tav tm="0">
                                          <p:val>
                                            <p:strVal val="#ppt_h"/>
                                          </p:val>
                                        </p:tav>
                                        <p:tav tm="100000">
                                          <p:val>
                                            <p:strVal val="#ppt_h"/>
                                          </p:val>
                                        </p:tav>
                                      </p:tavLst>
                                    </p:anim>
                                    <p:animEffect transition="in" filter="fade">
                                      <p:cBhvr>
                                        <p:cTn id="51" dur="1000"/>
                                        <p:tgtEl>
                                          <p:spTgt spid="22"/>
                                        </p:tgtEl>
                                      </p:cBhvr>
                                    </p:animEffect>
                                  </p:childTnLst>
                                </p:cTn>
                              </p:par>
                              <p:par>
                                <p:cTn id="52" presetID="55"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1000" fill="hold"/>
                                        <p:tgtEl>
                                          <p:spTgt spid="19"/>
                                        </p:tgtEl>
                                        <p:attrNameLst>
                                          <p:attrName>ppt_w</p:attrName>
                                        </p:attrNameLst>
                                      </p:cBhvr>
                                      <p:tavLst>
                                        <p:tav tm="0">
                                          <p:val>
                                            <p:strVal val="#ppt_w*0.70"/>
                                          </p:val>
                                        </p:tav>
                                        <p:tav tm="100000">
                                          <p:val>
                                            <p:strVal val="#ppt_w"/>
                                          </p:val>
                                        </p:tav>
                                      </p:tavLst>
                                    </p:anim>
                                    <p:anim calcmode="lin" valueType="num">
                                      <p:cBhvr>
                                        <p:cTn id="55" dur="1000" fill="hold"/>
                                        <p:tgtEl>
                                          <p:spTgt spid="19"/>
                                        </p:tgtEl>
                                        <p:attrNameLst>
                                          <p:attrName>ppt_h</p:attrName>
                                        </p:attrNameLst>
                                      </p:cBhvr>
                                      <p:tavLst>
                                        <p:tav tm="0">
                                          <p:val>
                                            <p:strVal val="#ppt_h"/>
                                          </p:val>
                                        </p:tav>
                                        <p:tav tm="100000">
                                          <p:val>
                                            <p:strVal val="#ppt_h"/>
                                          </p:val>
                                        </p:tav>
                                      </p:tavLst>
                                    </p:anim>
                                    <p:animEffect transition="in" filter="fade">
                                      <p:cBhvr>
                                        <p:cTn id="56" dur="10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9"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1000" fill="hold"/>
                                        <p:tgtEl>
                                          <p:spTgt spid="30"/>
                                        </p:tgtEl>
                                        <p:attrNameLst>
                                          <p:attrName>ppt_x</p:attrName>
                                        </p:attrNameLst>
                                      </p:cBhvr>
                                      <p:tavLst>
                                        <p:tav tm="0">
                                          <p:val>
                                            <p:strVal val="#ppt_x-.2"/>
                                          </p:val>
                                        </p:tav>
                                        <p:tav tm="100000">
                                          <p:val>
                                            <p:strVal val="#ppt_x"/>
                                          </p:val>
                                        </p:tav>
                                      </p:tavLst>
                                    </p:anim>
                                    <p:anim calcmode="lin" valueType="num">
                                      <p:cBhvr>
                                        <p:cTn id="62"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63"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P spid="13" grpId="0" animBg="1"/>
      <p:bldP spid="19" grpId="0" animBg="1"/>
      <p:bldP spid="21" grpId="0"/>
      <p:bldP spid="22" grpId="0"/>
      <p:bldP spid="23" grpId="0"/>
      <p:bldP spid="30" grpId="0" animBg="1"/>
      <p:bldP spid="3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2600</TotalTime>
  <Words>1991</Words>
  <Application>Microsoft Office PowerPoint</Application>
  <PresentationFormat>On-screen Show (4:3)</PresentationFormat>
  <Paragraphs>366</Paragraphs>
  <Slides>36</Slides>
  <Notes>11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Pivotal Cloud Foundary </vt:lpstr>
      <vt:lpstr>Agenda</vt:lpstr>
      <vt:lpstr>What is Cloud</vt:lpstr>
      <vt:lpstr>Key aspects of PCF</vt:lpstr>
      <vt:lpstr>What is CF</vt:lpstr>
      <vt:lpstr>CF Concepts</vt:lpstr>
      <vt:lpstr>Cloud Foundry Components</vt:lpstr>
      <vt:lpstr>Routing</vt:lpstr>
      <vt:lpstr>Routing</vt:lpstr>
      <vt:lpstr>Authentication</vt:lpstr>
      <vt:lpstr>App Lifecycle - Cloud Controller and Diego Brain</vt:lpstr>
      <vt:lpstr>App Lifecycle - Cloud Controller and Diego Brain</vt:lpstr>
      <vt:lpstr>App Lifecycle - Cloud Controller and Diego Brain</vt:lpstr>
      <vt:lpstr>App Lifecycle - Cloud Controller and Diego Brain</vt:lpstr>
      <vt:lpstr>App Lifecycle - nsync, BBS, and Cell Reps</vt:lpstr>
      <vt:lpstr>App Storage and Execution</vt:lpstr>
      <vt:lpstr>Messaging</vt:lpstr>
      <vt:lpstr>CF CLI commands</vt:lpstr>
      <vt:lpstr>Commands – CF CLI </vt:lpstr>
      <vt:lpstr>App Deployment</vt:lpstr>
      <vt:lpstr>App Deployment</vt:lpstr>
      <vt:lpstr>App Deployment</vt:lpstr>
      <vt:lpstr>Blue-Green Deployment</vt:lpstr>
      <vt:lpstr>Blue-Green Deployment</vt:lpstr>
      <vt:lpstr>Blue-Green Deployment</vt:lpstr>
      <vt:lpstr>Scaling an Application</vt:lpstr>
      <vt:lpstr>Services</vt:lpstr>
      <vt:lpstr>Manage Service Instances with the CLI</vt:lpstr>
      <vt:lpstr>Manage Service Instances with the CLI</vt:lpstr>
      <vt:lpstr>Manage Service Instances with the CLI</vt:lpstr>
      <vt:lpstr>Buildpack</vt:lpstr>
      <vt:lpstr>Cloud Foundry Environment Variables</vt:lpstr>
      <vt:lpstr>Example-</vt:lpstr>
      <vt:lpstr>Cloud Foundry Environment Variables</vt:lpstr>
      <vt:lpstr>Cloud Foundry Environment Variables</vt:lpstr>
      <vt:lpstr>Slide 36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Yh, Mageshbalaji</dc:creator>
  <cp:lastModifiedBy>mageyh</cp:lastModifiedBy>
  <cp:revision>293</cp:revision>
  <dcterms:created xsi:type="dcterms:W3CDTF">2006-08-16T00:00:00Z</dcterms:created>
  <dcterms:modified xsi:type="dcterms:W3CDTF">2017-01-19T07:33:00Z</dcterms:modified>
</cp:coreProperties>
</file>