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57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583" autoAdjust="0"/>
  </p:normalViewPr>
  <p:slideViewPr>
    <p:cSldViewPr>
      <p:cViewPr varScale="1">
        <p:scale>
          <a:sx n="88" d="100"/>
          <a:sy n="88" d="100"/>
        </p:scale>
        <p:origin x="-12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83680-A617-4308-B489-208F52920B2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B9EA-5141-4404-96EB-59A924B1B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B9EA-5141-4404-96EB-59A924B1B1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Spring-Boot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sz="1600" b="1" dirty="0" smtClean="0"/>
              <a:t>	</a:t>
            </a:r>
          </a:p>
          <a:p>
            <a:r>
              <a:rPr lang="en-US" sz="2400" b="1" dirty="0" smtClean="0"/>
              <a:t>Using the </a:t>
            </a:r>
            <a:r>
              <a:rPr lang="en-US" sz="2400" b="1" dirty="0" err="1" smtClean="0"/>
              <a:t>ApplicationRunner</a:t>
            </a:r>
            <a:r>
              <a:rPr lang="en-US" sz="2400" b="1" dirty="0" smtClean="0"/>
              <a:t> or </a:t>
            </a:r>
            <a:r>
              <a:rPr lang="en-US" sz="2400" b="1" dirty="0" err="1" smtClean="0"/>
              <a:t>CommandLineRunner</a:t>
            </a:r>
            <a:endParaRPr lang="en-US" sz="2400" b="1" dirty="0" smtClean="0"/>
          </a:p>
          <a:p>
            <a:pPr lvl="2">
              <a:buNone/>
            </a:pPr>
            <a:endParaRPr lang="en-US" sz="1600" dirty="0" smtClean="0"/>
          </a:p>
          <a:p>
            <a:endParaRPr lang="en-US" dirty="0"/>
          </a:p>
        </p:txBody>
      </p:sp>
      <p:pic>
        <p:nvPicPr>
          <p:cNvPr id="7" name="Picture 6" descr="CL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95600"/>
            <a:ext cx="4519052" cy="2408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would go over a few of the more interesting configuration options in Boot.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b="1" dirty="0" smtClean="0"/>
              <a:t>The Port Number</a:t>
            </a:r>
          </a:p>
          <a:p>
            <a:pPr lvl="2"/>
            <a:r>
              <a:rPr lang="en-US" b="1" dirty="0" smtClean="0"/>
              <a:t>we can easily configure Boot to use a different port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server.port</a:t>
            </a:r>
            <a:r>
              <a:rPr lang="en-US" dirty="0" smtClean="0"/>
              <a:t>=8082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u="sng" dirty="0" err="1" smtClean="0"/>
              <a:t>Programatically</a:t>
            </a:r>
            <a:r>
              <a:rPr lang="en-US" u="sng" dirty="0" smtClean="0"/>
              <a:t>:- </a:t>
            </a:r>
          </a:p>
          <a:p>
            <a:pPr fontAlgn="base">
              <a:buNone/>
            </a:pPr>
            <a:endParaRPr lang="en-US" dirty="0" smtClean="0"/>
          </a:p>
          <a:p>
            <a:pPr lvl="2" fontAlgn="base">
              <a:buNone/>
            </a:pPr>
            <a:r>
              <a:rPr lang="en-US" dirty="0" smtClean="0"/>
              <a:t>@Component</a:t>
            </a:r>
          </a:p>
          <a:p>
            <a:pPr lvl="2" fontAlgn="base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CustomizationBean</a:t>
            </a:r>
            <a:r>
              <a:rPr lang="en-US" dirty="0" smtClean="0"/>
              <a:t> implements </a:t>
            </a:r>
            <a:r>
              <a:rPr lang="en-US" dirty="0" err="1" smtClean="0"/>
              <a:t>EmbeddedServletContainerCustomizer</a:t>
            </a:r>
            <a:r>
              <a:rPr lang="en-US" dirty="0" smtClean="0"/>
              <a:t> {</a:t>
            </a:r>
          </a:p>
          <a:p>
            <a:pPr lvl="2" fontAlgn="base">
              <a:buNone/>
            </a:pPr>
            <a:r>
              <a:rPr lang="en-US" dirty="0" smtClean="0"/>
              <a:t>    @Override</a:t>
            </a:r>
          </a:p>
          <a:p>
            <a:pPr lvl="2" fontAlgn="base">
              <a:buNone/>
            </a:pPr>
            <a:r>
              <a:rPr lang="en-US" dirty="0" smtClean="0"/>
              <a:t>    public void customize(</a:t>
            </a:r>
            <a:r>
              <a:rPr lang="en-US" dirty="0" err="1" smtClean="0"/>
              <a:t>ConfigurableEmbeddedServletContainer</a:t>
            </a:r>
            <a:r>
              <a:rPr lang="en-US" dirty="0" smtClean="0"/>
              <a:t> container) {</a:t>
            </a:r>
          </a:p>
          <a:p>
            <a:pPr lvl="2"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container.setPort</a:t>
            </a:r>
            <a:r>
              <a:rPr lang="en-US" dirty="0" smtClean="0"/>
              <a:t>(8083);</a:t>
            </a:r>
          </a:p>
          <a:p>
            <a:pPr lvl="2" fontAlgn="base">
              <a:buNone/>
            </a:pPr>
            <a:r>
              <a:rPr lang="en-US" dirty="0" smtClean="0"/>
              <a:t>    }</a:t>
            </a:r>
          </a:p>
          <a:p>
            <a:pPr lvl="2" fontAlgn="base">
              <a:buNone/>
            </a:pPr>
            <a:r>
              <a:rPr lang="en-US" dirty="0" smtClean="0"/>
              <a:t>}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2. The Context Path</a:t>
            </a:r>
          </a:p>
          <a:p>
            <a:pPr lvl="2"/>
            <a:r>
              <a:rPr lang="en-US" dirty="0" smtClean="0"/>
              <a:t>By default, the context path is “/”. You can also change it – to something like /</a:t>
            </a:r>
            <a:r>
              <a:rPr lang="en-US" i="1" dirty="0" err="1" smtClean="0"/>
              <a:t>app_name</a:t>
            </a:r>
            <a:r>
              <a:rPr lang="en-US" dirty="0" smtClean="0"/>
              <a:t>, here’s the quick and simple way to do it via properties:</a:t>
            </a:r>
          </a:p>
          <a:p>
            <a:pPr lvl="2"/>
            <a:r>
              <a:rPr lang="en-US" dirty="0" err="1" smtClean="0"/>
              <a:t>server.contextPath</a:t>
            </a:r>
            <a:r>
              <a:rPr lang="en-US" dirty="0" smtClean="0"/>
              <a:t>=/</a:t>
            </a:r>
            <a:r>
              <a:rPr lang="en-US" dirty="0" err="1" smtClean="0"/>
              <a:t>springbootapp</a:t>
            </a:r>
            <a:endParaRPr lang="en-US" dirty="0" smtClean="0"/>
          </a:p>
          <a:p>
            <a:r>
              <a:rPr lang="en-US" b="1" dirty="0" smtClean="0"/>
              <a:t>3. Logging levels</a:t>
            </a:r>
          </a:p>
          <a:p>
            <a:pPr lvl="2"/>
            <a:r>
              <a:rPr lang="en-US" b="1" dirty="0" smtClean="0"/>
              <a:t>Configure the Logging Levels</a:t>
            </a:r>
          </a:p>
          <a:p>
            <a:pPr lvl="2"/>
            <a:r>
              <a:rPr lang="en-US" dirty="0" smtClean="0"/>
              <a:t>You can easily </a:t>
            </a:r>
            <a:r>
              <a:rPr lang="en-US" b="1" dirty="0" smtClean="0"/>
              <a:t>tune the logging levels in a Boot application</a:t>
            </a:r>
            <a:r>
              <a:rPr lang="en-US" dirty="0" smtClean="0"/>
              <a:t>; Starting with version 1.2.0 onwards, you can configure the log level in the main properties file:</a:t>
            </a:r>
          </a:p>
          <a:p>
            <a:pPr lvl="4" fontAlgn="base"/>
            <a:r>
              <a:rPr lang="en-US" dirty="0" err="1" smtClean="0"/>
              <a:t>logging.level.org.springframework.web</a:t>
            </a:r>
            <a:r>
              <a:rPr lang="en-US" dirty="0" smtClean="0"/>
              <a:t>: DEBUG</a:t>
            </a:r>
          </a:p>
          <a:p>
            <a:pPr lvl="4" fontAlgn="base"/>
            <a:r>
              <a:rPr lang="en-US" dirty="0" err="1" smtClean="0"/>
              <a:t>logging.level.org.hibernate</a:t>
            </a:r>
            <a:r>
              <a:rPr lang="en-US" dirty="0" smtClean="0"/>
              <a:t>: ERROR</a:t>
            </a:r>
          </a:p>
          <a:p>
            <a:pPr lvl="4" fontAlgn="base">
              <a:buNone/>
            </a:pPr>
            <a:endParaRPr lang="en-US" dirty="0" smtClean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Register a New </a:t>
            </a:r>
            <a:r>
              <a:rPr lang="en-US" b="1" dirty="0" err="1" smtClean="0"/>
              <a:t>Servlet</a:t>
            </a:r>
            <a:endParaRPr lang="en-US" b="1" dirty="0" smtClean="0"/>
          </a:p>
          <a:p>
            <a:pPr lvl="2"/>
            <a:r>
              <a:rPr lang="en-US" dirty="0" smtClean="0"/>
              <a:t>If you’re deploying the application with the help of the embedded server, you can register new </a:t>
            </a:r>
            <a:r>
              <a:rPr lang="en-US" dirty="0" err="1" smtClean="0"/>
              <a:t>Servlets</a:t>
            </a:r>
            <a:r>
              <a:rPr lang="en-US" dirty="0" smtClean="0"/>
              <a:t> in a Boot application </a:t>
            </a:r>
            <a:r>
              <a:rPr lang="en-US" b="1" dirty="0" smtClean="0"/>
              <a:t>by exposing them as beans</a:t>
            </a:r>
            <a:r>
              <a:rPr lang="en-US" dirty="0" smtClean="0"/>
              <a:t> from conventional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/>
            <a:endParaRPr lang="en-US" b="1" dirty="0" smtClean="0"/>
          </a:p>
          <a:p>
            <a:pPr lvl="4">
              <a:buNone/>
            </a:pPr>
            <a:r>
              <a:rPr lang="en-US" dirty="0" smtClean="0"/>
              <a:t>@Bean</a:t>
            </a:r>
          </a:p>
          <a:p>
            <a:pPr lvl="4"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ServletRegistrationBean</a:t>
            </a:r>
            <a:r>
              <a:rPr lang="en-US" b="1" dirty="0" smtClean="0"/>
              <a:t> h2servletRegistration() {</a:t>
            </a:r>
          </a:p>
          <a:p>
            <a:pPr lvl="4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ServletRegistrationBean</a:t>
            </a:r>
            <a:r>
              <a:rPr lang="en-US" dirty="0" smtClean="0"/>
              <a:t> registration = </a:t>
            </a:r>
            <a:r>
              <a:rPr lang="en-US" b="1" dirty="0" smtClean="0"/>
              <a:t>new </a:t>
            </a:r>
            <a:r>
              <a:rPr lang="en-US" b="1" dirty="0" err="1" smtClean="0"/>
              <a:t>ServletRegistrationBean</a:t>
            </a:r>
            <a:r>
              <a:rPr lang="en-US" b="1" dirty="0" smtClean="0"/>
              <a:t>(new </a:t>
            </a:r>
            <a:r>
              <a:rPr lang="en-US" b="1" dirty="0" err="1" smtClean="0"/>
              <a:t>WebServlet</a:t>
            </a:r>
            <a:r>
              <a:rPr lang="en-US" b="1" dirty="0" smtClean="0"/>
              <a:t>());</a:t>
            </a:r>
          </a:p>
          <a:p>
            <a:pPr lvl="4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registration.addUrlMappings</a:t>
            </a:r>
            <a:r>
              <a:rPr lang="en-US" dirty="0" smtClean="0"/>
              <a:t>("/console/*");</a:t>
            </a:r>
          </a:p>
          <a:p>
            <a:pPr lvl="4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return registration;</a:t>
            </a:r>
          </a:p>
          <a:p>
            <a:pPr lvl="4">
              <a:buNone/>
            </a:pPr>
            <a:r>
              <a:rPr lang="en-US" dirty="0" smtClean="0"/>
              <a:t>}</a:t>
            </a:r>
            <a:endParaRPr lang="en-US" b="1" dirty="0" smtClean="0"/>
          </a:p>
          <a:p>
            <a:pPr lvl="4" fontAlgn="base">
              <a:buNone/>
            </a:pPr>
            <a:endParaRPr lang="en-US" dirty="0" smtClean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Spring Boot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Spring Boot it can provide a way for Java applications quickly and simply deploy through an embedded server – by default it used an embedded version of Tomcat – thus eliminating the need of Java EE containers. </a:t>
            </a:r>
          </a:p>
          <a:p>
            <a:endParaRPr lang="en-US" dirty="0" smtClean="0"/>
          </a:p>
          <a:p>
            <a:r>
              <a:rPr lang="en-US" dirty="0" smtClean="0"/>
              <a:t>With Spring Boot, we can expose components such as REST services independently, exactly as proposed in 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architecture, so that in any maintenance of the components, we no longer make the redeploy of all its consumers.</a:t>
            </a:r>
          </a:p>
          <a:p>
            <a:endParaRPr lang="en-US" dirty="0" smtClean="0"/>
          </a:p>
          <a:p>
            <a:r>
              <a:rPr lang="en-US" dirty="0" smtClean="0"/>
              <a:t>Actuators enable production-ready features to a Spring Boot application – </a:t>
            </a:r>
            <a:r>
              <a:rPr lang="en-US" b="1" dirty="0" smtClean="0"/>
              <a:t>without having to actually implement these things yourself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Here’s some of the most common endpoints Boot provides out of the box:</a:t>
            </a:r>
          </a:p>
          <a:p>
            <a:pPr lvl="1"/>
            <a:r>
              <a:rPr lang="en-US" i="1" dirty="0" smtClean="0"/>
              <a:t>/health </a:t>
            </a:r>
            <a:r>
              <a:rPr lang="en-US" dirty="0" smtClean="0"/>
              <a:t>– Shows application health information (a simple </a:t>
            </a:r>
            <a:r>
              <a:rPr lang="en-US" i="1" dirty="0" smtClean="0"/>
              <a:t>‘status’</a:t>
            </a:r>
            <a:r>
              <a:rPr lang="en-US" dirty="0" smtClean="0"/>
              <a:t> when accessed over an unauthenticated connection or full message details when authenticated). It is sensitive by default.</a:t>
            </a:r>
          </a:p>
          <a:p>
            <a:pPr lvl="1"/>
            <a:r>
              <a:rPr lang="en-US" i="1" dirty="0" smtClean="0"/>
              <a:t>/info –</a:t>
            </a:r>
            <a:r>
              <a:rPr lang="en-US" dirty="0" smtClean="0"/>
              <a:t> Displays arbitrary application info. Not sensitive by default.</a:t>
            </a:r>
          </a:p>
          <a:p>
            <a:pPr lvl="1"/>
            <a:r>
              <a:rPr lang="en-US" i="1" dirty="0" smtClean="0"/>
              <a:t>/metrics – </a:t>
            </a:r>
            <a:r>
              <a:rPr lang="en-US" dirty="0" smtClean="0"/>
              <a:t>Shows ‘metrics’ information for the current application. It is also sensitive by default.</a:t>
            </a:r>
          </a:p>
          <a:p>
            <a:pPr lvl="1"/>
            <a:r>
              <a:rPr lang="en-US" i="1" dirty="0" smtClean="0"/>
              <a:t>/trace – </a:t>
            </a:r>
            <a:r>
              <a:rPr lang="en-US" dirty="0" smtClean="0"/>
              <a:t>Displays trace information (by default the last few HTTP requests).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Spring Boot allows you to externalize your configuration so you can work with the same application code in different environments.</a:t>
            </a:r>
          </a:p>
          <a:p>
            <a:r>
              <a:rPr lang="en-US" dirty="0" smtClean="0"/>
              <a:t>You can use properties files, YAML files, environment variables and command-line arguments to externalize configuration.</a:t>
            </a:r>
          </a:p>
          <a:p>
            <a:pPr lvl="2"/>
            <a:r>
              <a:rPr lang="en-US" dirty="0" err="1" smtClean="0"/>
              <a:t>Devtools</a:t>
            </a:r>
            <a:r>
              <a:rPr lang="en-US" dirty="0" smtClean="0"/>
              <a:t> global settings properties on your home directory (~/.spring-boot-</a:t>
            </a:r>
            <a:r>
              <a:rPr lang="en-US" dirty="0" err="1" smtClean="0"/>
              <a:t>devtools.properties</a:t>
            </a:r>
            <a:r>
              <a:rPr lang="en-US" dirty="0" smtClean="0"/>
              <a:t> when </a:t>
            </a:r>
            <a:r>
              <a:rPr lang="en-US" dirty="0" err="1" smtClean="0"/>
              <a:t>devtools</a:t>
            </a:r>
            <a:r>
              <a:rPr lang="en-US" dirty="0" smtClean="0"/>
              <a:t> is active).</a:t>
            </a:r>
          </a:p>
          <a:p>
            <a:pPr lvl="2"/>
            <a:r>
              <a:rPr lang="en-US" dirty="0" smtClean="0"/>
              <a:t>Command line arguments.</a:t>
            </a:r>
          </a:p>
          <a:p>
            <a:pPr lvl="2"/>
            <a:r>
              <a:rPr lang="en-US" dirty="0" smtClean="0"/>
              <a:t>Java System properties (</a:t>
            </a:r>
            <a:r>
              <a:rPr lang="en-US" dirty="0" err="1" smtClean="0"/>
              <a:t>System.getProperties</a:t>
            </a:r>
            <a:r>
              <a:rPr lang="en-US" dirty="0" smtClean="0"/>
              <a:t>()).</a:t>
            </a:r>
          </a:p>
          <a:p>
            <a:pPr lvl="2"/>
            <a:r>
              <a:rPr lang="en-US" dirty="0" smtClean="0"/>
              <a:t>A </a:t>
            </a:r>
            <a:r>
              <a:rPr lang="en-US" dirty="0" err="1" smtClean="0"/>
              <a:t>RandomValuePropertySource</a:t>
            </a:r>
            <a:r>
              <a:rPr lang="en-US" dirty="0" smtClean="0"/>
              <a:t> that only has properties in random.*.</a:t>
            </a:r>
          </a:p>
          <a:p>
            <a:pPr lvl="2"/>
            <a:r>
              <a:rPr lang="en-US" dirty="0" smtClean="0"/>
              <a:t>Profile-specific application properties outside of your packaged jar (application-{profile}.properties and YAML variants)</a:t>
            </a:r>
          </a:p>
          <a:p>
            <a:r>
              <a:rPr lang="en-US" sz="1900" b="1" u="sng" dirty="0" smtClean="0"/>
              <a:t>Note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smtClean="0"/>
              <a:t>To resolve ${} in @Values, you must register a static </a:t>
            </a:r>
            <a:r>
              <a:rPr lang="en-US" sz="1900" dirty="0" err="1" smtClean="0"/>
              <a:t>PropertySourcesPlaceholderConfigurer</a:t>
            </a:r>
            <a:r>
              <a:rPr lang="en-US" sz="1900" dirty="0" smtClean="0"/>
              <a:t> in either XML or annotation configuration file.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boot - Auto-configuration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Boot auto-configuration attempts to automatically configure your Spring application based on the jar dependencies that you have added. </a:t>
            </a:r>
          </a:p>
          <a:p>
            <a:pPr lvl="1"/>
            <a:r>
              <a:rPr lang="en-US" dirty="0" smtClean="0"/>
              <a:t>For example:-</a:t>
            </a:r>
          </a:p>
          <a:p>
            <a:pPr lvl="1">
              <a:buNone/>
            </a:pPr>
            <a:r>
              <a:rPr lang="en-US" dirty="0" smtClean="0"/>
              <a:t>	 If</a:t>
            </a:r>
            <a:r>
              <a:rPr lang="en-US" smtClean="0"/>
              <a:t> HSQLDB is </a:t>
            </a:r>
            <a:r>
              <a:rPr lang="en-US" dirty="0" smtClean="0"/>
              <a:t>on your </a:t>
            </a:r>
            <a:r>
              <a:rPr lang="en-US" dirty="0" err="1" smtClean="0"/>
              <a:t>classpath</a:t>
            </a:r>
            <a:r>
              <a:rPr lang="en-US" dirty="0" smtClean="0"/>
              <a:t>, and you have not manually configured any database connection beans, then we will auto-configure an in-memory database.</a:t>
            </a:r>
            <a:endParaRPr lang="en-US" b="1" dirty="0" smtClean="0"/>
          </a:p>
          <a:p>
            <a:r>
              <a:rPr lang="en-US" b="1" dirty="0" smtClean="0"/>
              <a:t>Gradually replacing auto-configuration</a:t>
            </a:r>
          </a:p>
          <a:p>
            <a:pPr lvl="2"/>
            <a:r>
              <a:rPr lang="en-US" dirty="0" smtClean="0"/>
              <a:t> at any point you can start to define your own configuration to replace specific parts of the auto-configuration. For example, if you add your own </a:t>
            </a:r>
            <a:r>
              <a:rPr lang="en-US" dirty="0" err="1" smtClean="0"/>
              <a:t>DataSource</a:t>
            </a:r>
            <a:r>
              <a:rPr lang="en-US" dirty="0" smtClean="0"/>
              <a:t> bean, the default embedded database support will back away.</a:t>
            </a:r>
          </a:p>
          <a:p>
            <a:r>
              <a:rPr lang="en-US" b="1" dirty="0" smtClean="0"/>
              <a:t>Disabling specific auto-configuration</a:t>
            </a:r>
          </a:p>
          <a:p>
            <a:pPr lvl="2"/>
            <a:r>
              <a:rPr lang="en-US" dirty="0" smtClean="0"/>
              <a:t>For Example:- </a:t>
            </a:r>
          </a:p>
          <a:p>
            <a:pPr lvl="2">
              <a:buNone/>
            </a:pPr>
            <a:r>
              <a:rPr lang="en-US" i="1" dirty="0" smtClean="0"/>
              <a:t>	@</a:t>
            </a:r>
            <a:r>
              <a:rPr lang="en-US" i="1" dirty="0" err="1" smtClean="0"/>
              <a:t>EnableAutoConfiguration</a:t>
            </a:r>
            <a:r>
              <a:rPr lang="en-US" i="1" dirty="0" smtClean="0"/>
              <a:t>(exclude={</a:t>
            </a:r>
            <a:r>
              <a:rPr lang="en-US" i="1" dirty="0" err="1" smtClean="0"/>
              <a:t>DataSourceAutoConfiguration.class</a:t>
            </a:r>
            <a:r>
              <a:rPr lang="en-US" i="1" dirty="0" smtClean="0"/>
              <a:t>})</a:t>
            </a:r>
            <a:endParaRPr lang="en-US" b="1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Among the new features in version 4.0 of the Spring Framework, a new project that has arisen is the Spring Boot. </a:t>
            </a:r>
          </a:p>
          <a:p>
            <a:endParaRPr lang="en-US" sz="2400" dirty="0" smtClean="0"/>
          </a:p>
          <a:p>
            <a:r>
              <a:rPr lang="en-US" sz="2400" dirty="0" smtClean="0"/>
              <a:t>Spring boot is an opinionated library that allows to create executable Spring applications with a convention over configuration approach.</a:t>
            </a:r>
          </a:p>
          <a:p>
            <a:endParaRPr lang="en-US" sz="2400" dirty="0" smtClean="0"/>
          </a:p>
          <a:p>
            <a:r>
              <a:rPr lang="en-US" sz="2400" dirty="0" smtClean="0"/>
              <a:t>Although there is nothing particularly special about Spring Boot (it is just another library that you can consume), there are a few recommendations that, when followed, will make your development </a:t>
            </a:r>
            <a:r>
              <a:rPr lang="en-US" sz="2400" smtClean="0"/>
              <a:t>process more easier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magic behind this framework lies in the @</a:t>
            </a:r>
            <a:r>
              <a:rPr lang="en-US" sz="2400" dirty="0" err="1" smtClean="0"/>
              <a:t>EnableAutoConfiguration</a:t>
            </a:r>
            <a:r>
              <a:rPr lang="en-US" sz="2400" dirty="0" smtClean="0"/>
              <a:t> annotation, which will automatically load all the beans the application requires depending on what Spring Boot finds in the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fire up an embedded container such as Jetty, Tomcat 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the @</a:t>
            </a:r>
            <a:r>
              <a:rPr lang="en-US" b="1" dirty="0" err="1" smtClean="0"/>
              <a:t>SpringBootApplication</a:t>
            </a:r>
            <a:r>
              <a:rPr lang="en-US" b="1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section goes into more detail about how you should use Spring Boot.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 lvl="3">
              <a:buNone/>
            </a:pPr>
            <a:r>
              <a:rPr lang="en-US" sz="1600" i="1" dirty="0" smtClean="0"/>
              <a:t>@Configuration</a:t>
            </a:r>
            <a:endParaRPr lang="en-US" sz="1600" dirty="0" smtClean="0"/>
          </a:p>
          <a:p>
            <a:pPr lvl="3" fontAlgn="t">
              <a:buNone/>
            </a:pPr>
            <a:r>
              <a:rPr lang="en-US" sz="1600" i="1" dirty="0" smtClean="0"/>
              <a:t>@</a:t>
            </a:r>
            <a:r>
              <a:rPr lang="en-US" sz="1600" i="1" dirty="0" err="1" smtClean="0"/>
              <a:t>ComponentScan</a:t>
            </a:r>
            <a:endParaRPr lang="en-US" sz="1600" dirty="0" smtClean="0"/>
          </a:p>
          <a:p>
            <a:pPr lvl="3" fontAlgn="t">
              <a:buNone/>
            </a:pPr>
            <a:r>
              <a:rPr lang="en-US" sz="1600" i="1" dirty="0" smtClean="0"/>
              <a:t>@</a:t>
            </a:r>
            <a:r>
              <a:rPr lang="en-US" sz="1600" i="1" dirty="0" err="1" smtClean="0"/>
              <a:t>EnableAutoConfiguration</a:t>
            </a:r>
            <a:endParaRPr lang="en-US" sz="1600" dirty="0" smtClean="0"/>
          </a:p>
          <a:p>
            <a:endParaRPr lang="en-US" sz="2800" dirty="0" smtClean="0"/>
          </a:p>
          <a:p>
            <a:r>
              <a:rPr lang="en-US" sz="2400" dirty="0" smtClean="0"/>
              <a:t>The equivalent of the above all 3 annotations put together is an called @</a:t>
            </a:r>
            <a:r>
              <a:rPr lang="en-US" sz="2400" dirty="0" err="1" smtClean="0"/>
              <a:t>SpringBootApplication</a:t>
            </a:r>
            <a:r>
              <a:rPr lang="en-US" sz="2400" dirty="0" smtClean="0"/>
              <a:t>. Which is a convenient alternative.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Using the Maven </a:t>
            </a:r>
            <a:r>
              <a:rPr lang="en-US" b="1" dirty="0" err="1" smtClean="0"/>
              <a:t>plugin</a:t>
            </a:r>
            <a:endParaRPr lang="en-US" b="1" dirty="0" smtClean="0"/>
          </a:p>
          <a:p>
            <a:r>
              <a:rPr lang="en-US" sz="2000" dirty="0" smtClean="0"/>
              <a:t>The Spring Boot Maven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includes a run goal which can be used to quickly compile and run your application. Applications run in an exploded form just like in your IDE.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mvn</a:t>
            </a:r>
            <a:r>
              <a:rPr lang="en-US" dirty="0" smtClean="0"/>
              <a:t> spring-</a:t>
            </a:r>
            <a:r>
              <a:rPr lang="en-US" dirty="0" err="1" smtClean="0"/>
              <a:t>boot:run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Using the </a:t>
            </a:r>
            <a:r>
              <a:rPr lang="en-US" b="1" dirty="0" err="1" smtClean="0"/>
              <a:t>Gradle</a:t>
            </a:r>
            <a:r>
              <a:rPr lang="en-US" b="1" dirty="0" smtClean="0"/>
              <a:t> </a:t>
            </a:r>
            <a:r>
              <a:rPr lang="en-US" b="1" dirty="0" err="1" smtClean="0"/>
              <a:t>plugin</a:t>
            </a:r>
            <a:endParaRPr lang="en-US" b="1" dirty="0" smtClean="0"/>
          </a:p>
          <a:p>
            <a:r>
              <a:rPr lang="en-US" sz="2000" dirty="0" smtClean="0"/>
              <a:t>The Spring Boot </a:t>
            </a:r>
            <a:r>
              <a:rPr lang="en-US" sz="2000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also includes a </a:t>
            </a:r>
            <a:r>
              <a:rPr lang="en-US" sz="2000" dirty="0" err="1" smtClean="0"/>
              <a:t>bootRun</a:t>
            </a:r>
            <a:r>
              <a:rPr lang="en-US" sz="2000" dirty="0" smtClean="0"/>
              <a:t> task which can be used to run your application in an exploded form. The </a:t>
            </a:r>
            <a:r>
              <a:rPr lang="en-US" sz="2000" dirty="0" err="1" smtClean="0"/>
              <a:t>bootRun</a:t>
            </a:r>
            <a:r>
              <a:rPr lang="en-US" sz="2000" dirty="0" smtClean="0"/>
              <a:t> task is added whenever you import the spring-boot-</a:t>
            </a:r>
            <a:r>
              <a:rPr lang="en-US" sz="2000" dirty="0" err="1" smtClean="0"/>
              <a:t>gradle</a:t>
            </a:r>
            <a:r>
              <a:rPr lang="en-US" sz="2000" dirty="0" smtClean="0"/>
              <a:t>-</a:t>
            </a:r>
            <a:r>
              <a:rPr lang="en-US" sz="2000" dirty="0" err="1" smtClean="0"/>
              <a:t>plugin</a:t>
            </a:r>
            <a:r>
              <a:rPr lang="en-US" sz="2000" dirty="0" smtClean="0"/>
              <a:t>: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bootRun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700" dirty="0" smtClean="0"/>
              <a:t>Spring Boot includes an additional set of tools that can make the application development experience a little more pleasant. The spring-boot-</a:t>
            </a:r>
            <a:r>
              <a:rPr lang="en-US" sz="1700" dirty="0" err="1" smtClean="0"/>
              <a:t>devtools</a:t>
            </a:r>
            <a:r>
              <a:rPr lang="en-US" sz="1700" dirty="0" smtClean="0"/>
              <a:t> module can be included in any project to provide additional development-time features.</a:t>
            </a:r>
          </a:p>
          <a:p>
            <a:pPr lvl="1"/>
            <a:r>
              <a:rPr lang="en-US" sz="1400" dirty="0" smtClean="0"/>
              <a:t>dependencies 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 err="1" smtClean="0"/>
              <a:t>org.springframework.boot:spring</a:t>
            </a:r>
            <a:r>
              <a:rPr lang="en-US" sz="1400" dirty="0" smtClean="0"/>
              <a:t>-boot-</a:t>
            </a:r>
            <a:r>
              <a:rPr lang="en-US" sz="1400" dirty="0" err="1" smtClean="0"/>
              <a:t>devtools</a:t>
            </a:r>
            <a:r>
              <a:rPr lang="en-US" sz="1400" dirty="0" smtClean="0"/>
              <a:t>“</a:t>
            </a:r>
          </a:p>
          <a:p>
            <a:pPr lvl="2"/>
            <a:endParaRPr lang="en-US" sz="1400" dirty="0" smtClean="0"/>
          </a:p>
          <a:p>
            <a:r>
              <a:rPr lang="en-US" sz="1400" dirty="0" smtClean="0"/>
              <a:t>Note:- </a:t>
            </a:r>
          </a:p>
          <a:p>
            <a:pPr>
              <a:buNone/>
            </a:pPr>
            <a:r>
              <a:rPr lang="en-US" sz="1400" dirty="0" smtClean="0"/>
              <a:t>	If you don’t want </a:t>
            </a:r>
            <a:r>
              <a:rPr lang="en-US" sz="1400" dirty="0" err="1" smtClean="0"/>
              <a:t>devtools</a:t>
            </a:r>
            <a:r>
              <a:rPr lang="en-US" sz="1400" dirty="0" smtClean="0"/>
              <a:t> to be included in a production build, you can use the </a:t>
            </a:r>
            <a:r>
              <a:rPr lang="en-US" sz="1400" b="1" dirty="0" err="1" smtClean="0"/>
              <a:t>excludeDevtools</a:t>
            </a:r>
            <a:r>
              <a:rPr lang="en-US" sz="1400" dirty="0" smtClean="0"/>
              <a:t> build property to completely remove the JAR. </a:t>
            </a:r>
          </a:p>
          <a:p>
            <a:pPr>
              <a:buNone/>
            </a:pPr>
            <a:r>
              <a:rPr lang="en-US" sz="1400" dirty="0" smtClean="0"/>
              <a:t>	This property is supported with both the Maven and </a:t>
            </a:r>
            <a:r>
              <a:rPr lang="en-US" sz="1400" dirty="0" err="1" smtClean="0"/>
              <a:t>Gradle</a:t>
            </a:r>
            <a:r>
              <a:rPr lang="en-US" sz="1400" dirty="0" smtClean="0"/>
              <a:t> </a:t>
            </a:r>
            <a:r>
              <a:rPr lang="en-US" sz="1400" dirty="0" err="1" smtClean="0"/>
              <a:t>plugins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2200" b="1" dirty="0" smtClean="0"/>
              <a:t>Automatic restart</a:t>
            </a:r>
          </a:p>
          <a:p>
            <a:pPr lvl="1"/>
            <a:r>
              <a:rPr lang="en-US" sz="1700" dirty="0" smtClean="0"/>
              <a:t>Applications that use spring-boot-</a:t>
            </a:r>
            <a:r>
              <a:rPr lang="en-US" sz="1700" dirty="0" err="1" smtClean="0"/>
              <a:t>devtools</a:t>
            </a:r>
            <a:r>
              <a:rPr lang="en-US" sz="1700" dirty="0" smtClean="0"/>
              <a:t> will automatically restart whenever files on the </a:t>
            </a:r>
            <a:r>
              <a:rPr lang="en-US" sz="1700" dirty="0" err="1" smtClean="0"/>
              <a:t>classpath</a:t>
            </a:r>
            <a:r>
              <a:rPr lang="en-US" sz="1700" dirty="0" smtClean="0"/>
              <a:t> change. This can be a useful feature when working in an IDE as it gives a very fast feedback loop for code changes.</a:t>
            </a:r>
          </a:p>
          <a:p>
            <a:pPr lvl="1"/>
            <a:r>
              <a:rPr lang="en-US" sz="1700" dirty="0" smtClean="0"/>
              <a:t>Spring boot has 2 </a:t>
            </a:r>
            <a:r>
              <a:rPr lang="en-US" sz="1700" dirty="0" err="1" smtClean="0"/>
              <a:t>classloaders</a:t>
            </a:r>
            <a:endParaRPr lang="en-US" sz="1700" dirty="0" smtClean="0"/>
          </a:p>
          <a:p>
            <a:pPr lvl="2"/>
            <a:r>
              <a:rPr lang="en-US" sz="1700" dirty="0" smtClean="0"/>
              <a:t>Base </a:t>
            </a:r>
            <a:r>
              <a:rPr lang="en-US" sz="1700" dirty="0" err="1" smtClean="0"/>
              <a:t>classloader</a:t>
            </a:r>
            <a:r>
              <a:rPr lang="en-US" sz="1700" dirty="0" smtClean="0"/>
              <a:t>(3 party jars -&gt; which is don’t change)</a:t>
            </a:r>
          </a:p>
          <a:p>
            <a:pPr lvl="2"/>
            <a:r>
              <a:rPr lang="en-US" sz="1700" dirty="0" smtClean="0"/>
              <a:t>Restart </a:t>
            </a:r>
            <a:r>
              <a:rPr lang="en-US" sz="1700" dirty="0" err="1" smtClean="0"/>
              <a:t>classloader</a:t>
            </a:r>
            <a:r>
              <a:rPr lang="en-US" sz="1700" dirty="0" smtClean="0"/>
              <a:t>( class that are under development.)</a:t>
            </a:r>
          </a:p>
          <a:p>
            <a:pPr lvl="2"/>
            <a:r>
              <a:rPr lang="en-US" sz="1700" dirty="0" smtClean="0"/>
              <a:t>So, this means less time to restart the app.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Reload technologies by using </a:t>
            </a:r>
            <a:r>
              <a:rPr lang="en-US" sz="2400" dirty="0" err="1" smtClean="0"/>
              <a:t>JRebel</a:t>
            </a:r>
            <a:r>
              <a:rPr lang="en-US" sz="2400" dirty="0" smtClean="0"/>
              <a:t> for </a:t>
            </a:r>
            <a:r>
              <a:rPr lang="en-US" sz="2400" dirty="0" err="1" smtClean="0"/>
              <a:t>ZeroTurnaround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b="1" dirty="0" smtClean="0"/>
              <a:t>Excluding resources</a:t>
            </a:r>
          </a:p>
          <a:p>
            <a:pPr lvl="1"/>
            <a:r>
              <a:rPr lang="en-US" sz="1900" dirty="0" smtClean="0"/>
              <a:t>Certain resources don’t necessarily need to trigger a restart when they are changed. For example, </a:t>
            </a:r>
            <a:r>
              <a:rPr lang="en-US" sz="1900" dirty="0" err="1" smtClean="0"/>
              <a:t>Thymeleaf</a:t>
            </a:r>
            <a:r>
              <a:rPr lang="en-US" sz="1900" dirty="0" smtClean="0"/>
              <a:t> templates can just be edited in-place. </a:t>
            </a:r>
          </a:p>
          <a:p>
            <a:pPr lvl="1"/>
            <a:r>
              <a:rPr lang="en-US" sz="1900" dirty="0" smtClean="0"/>
              <a:t>By default changing resources in /META-INF/maven, /META-INF/resources ,/resources ,/static ,/public or /templates </a:t>
            </a:r>
          </a:p>
          <a:p>
            <a:pPr lvl="1">
              <a:buNone/>
            </a:pPr>
            <a:r>
              <a:rPr lang="en-US" sz="1900" dirty="0" smtClean="0"/>
              <a:t>	will not trigger a restart but will trigger a live reload.</a:t>
            </a:r>
          </a:p>
          <a:p>
            <a:pPr lvl="1"/>
            <a:r>
              <a:rPr lang="en-US" sz="1900" dirty="0" smtClean="0"/>
              <a:t>For example, to exclude only /static and /public you would set the following:</a:t>
            </a:r>
          </a:p>
          <a:p>
            <a:pPr lvl="2"/>
            <a:r>
              <a:rPr lang="en-US" dirty="0" err="1" smtClean="0"/>
              <a:t>spring.devtools.restart.exclude</a:t>
            </a:r>
            <a:r>
              <a:rPr lang="en-US" dirty="0" smtClean="0"/>
              <a:t>=static/**,public/**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Disabling restart</a:t>
            </a:r>
          </a:p>
          <a:p>
            <a:r>
              <a:rPr lang="en-US" dirty="0" smtClean="0"/>
              <a:t>If you don’t want to use the restart feature you can disable it using the </a:t>
            </a:r>
            <a:r>
              <a:rPr lang="en-US" dirty="0" err="1" smtClean="0"/>
              <a:t>spring.devtools.restart.enabled</a:t>
            </a:r>
            <a:r>
              <a:rPr lang="en-US" dirty="0" smtClean="0"/>
              <a:t> property.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You can set this in </a:t>
            </a:r>
            <a:r>
              <a:rPr lang="en-US" dirty="0" err="1" smtClean="0"/>
              <a:t>yourapplication.properties</a:t>
            </a:r>
            <a:r>
              <a:rPr lang="en-US" dirty="0" smtClean="0"/>
              <a:t> (this will still initialize the restart </a:t>
            </a:r>
            <a:r>
              <a:rPr lang="en-US" dirty="0" err="1" smtClean="0"/>
              <a:t>classloader</a:t>
            </a:r>
            <a:r>
              <a:rPr lang="en-US" dirty="0" smtClean="0"/>
              <a:t> but it won’t watch for file changes).</a:t>
            </a:r>
          </a:p>
          <a:p>
            <a:pPr lvl="1"/>
            <a:r>
              <a:rPr lang="en-US" dirty="0" smtClean="0"/>
              <a:t>2. To completely disable restart support, for example, because it doesn’t work with a specific library, you need to set a </a:t>
            </a:r>
            <a:r>
              <a:rPr lang="en-US" i="1" dirty="0" smtClean="0"/>
              <a:t>System</a:t>
            </a:r>
            <a:r>
              <a:rPr lang="en-US" dirty="0" smtClean="0"/>
              <a:t> property before calling </a:t>
            </a:r>
            <a:r>
              <a:rPr lang="en-US" dirty="0" err="1" smtClean="0"/>
              <a:t>SpringApplication.run</a:t>
            </a:r>
            <a:r>
              <a:rPr lang="en-US" dirty="0" smtClean="0"/>
              <a:t>(…​). For example:</a:t>
            </a:r>
          </a:p>
          <a:p>
            <a:pPr lvl="2">
              <a:buNone/>
            </a:pPr>
            <a:r>
              <a:rPr lang="en-US" b="1" dirty="0" smtClean="0"/>
              <a:t>	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 			 	    </a:t>
            </a:r>
            <a:r>
              <a:rPr lang="en-US" sz="1600" dirty="0" err="1" smtClean="0"/>
              <a:t>System.setProperty</a:t>
            </a:r>
            <a:r>
              <a:rPr lang="en-US" sz="1600" dirty="0" smtClean="0"/>
              <a:t>("</a:t>
            </a:r>
            <a:r>
              <a:rPr lang="en-US" sz="1600" dirty="0" err="1" smtClean="0"/>
              <a:t>spring.devtools.restart.enabled</a:t>
            </a:r>
            <a:r>
              <a:rPr lang="en-US" sz="1600" dirty="0" smtClean="0"/>
              <a:t>", "false");</a:t>
            </a:r>
          </a:p>
          <a:p>
            <a:pPr lvl="3">
              <a:buNone/>
            </a:pPr>
            <a:r>
              <a:rPr lang="en-US" sz="1700" dirty="0" smtClean="0"/>
              <a:t>	 </a:t>
            </a:r>
            <a:r>
              <a:rPr lang="en-US" sz="1700" dirty="0" err="1" smtClean="0"/>
              <a:t>SpringApplication.run</a:t>
            </a:r>
            <a:r>
              <a:rPr lang="en-US" sz="1700" dirty="0" smtClean="0"/>
              <a:t>(</a:t>
            </a:r>
            <a:r>
              <a:rPr lang="en-US" sz="1700" dirty="0" err="1" smtClean="0"/>
              <a:t>MyApp.</a:t>
            </a:r>
            <a:r>
              <a:rPr lang="en-US" sz="1700" b="1" dirty="0" err="1" smtClean="0"/>
              <a:t>class</a:t>
            </a:r>
            <a:r>
              <a:rPr lang="en-US" sz="1700" dirty="0" smtClean="0"/>
              <a:t>, </a:t>
            </a:r>
            <a:r>
              <a:rPr lang="en-US" sz="1700" dirty="0" err="1" smtClean="0"/>
              <a:t>args</a:t>
            </a:r>
            <a:r>
              <a:rPr lang="en-US" sz="1700" dirty="0" smtClean="0"/>
              <a:t>); </a:t>
            </a:r>
          </a:p>
          <a:p>
            <a:pPr lvl="2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Remote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Boot developer tools are not just limited to local development. You can also use several features when running applications remotely. </a:t>
            </a:r>
          </a:p>
          <a:p>
            <a:endParaRPr lang="en-US" dirty="0" smtClean="0"/>
          </a:p>
          <a:p>
            <a:r>
              <a:rPr lang="en-US" dirty="0" smtClean="0"/>
              <a:t>Remote support is opt-in, to enable it you need to set a </a:t>
            </a:r>
            <a:r>
              <a:rPr lang="en-US" dirty="0" err="1" smtClean="0"/>
              <a:t>spring.devtools.remote.secret</a:t>
            </a:r>
            <a:r>
              <a:rPr lang="en-US" dirty="0" smtClean="0"/>
              <a:t> property. </a:t>
            </a:r>
          </a:p>
          <a:p>
            <a:pPr lvl="2"/>
            <a:r>
              <a:rPr lang="en-US" dirty="0" smtClean="0"/>
              <a:t>For example:</a:t>
            </a:r>
          </a:p>
          <a:p>
            <a:pPr lvl="2"/>
            <a:r>
              <a:rPr lang="en-US" dirty="0" err="1" smtClean="0"/>
              <a:t>spring.devtools.remote.secret</a:t>
            </a:r>
            <a:r>
              <a:rPr lang="en-US" dirty="0" smtClean="0"/>
              <a:t>=</a:t>
            </a:r>
            <a:r>
              <a:rPr lang="en-US" dirty="0" err="1" smtClean="0"/>
              <a:t>mysecret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Note:- Enabling spring-boot-</a:t>
            </a:r>
            <a:r>
              <a:rPr lang="en-US" dirty="0" err="1" smtClean="0"/>
              <a:t>devtools</a:t>
            </a:r>
            <a:r>
              <a:rPr lang="en-US" dirty="0" smtClean="0"/>
              <a:t> on a remote application is a security risk. You should never enable support on a production deployment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SpringApplication</a:t>
            </a:r>
            <a:endParaRPr lang="en-US" b="1" dirty="0" smtClean="0"/>
          </a:p>
          <a:p>
            <a:pPr lvl="1"/>
            <a:r>
              <a:rPr lang="en-US" sz="2100" dirty="0" smtClean="0"/>
              <a:t>The </a:t>
            </a:r>
            <a:r>
              <a:rPr lang="en-US" sz="2100" dirty="0" err="1" smtClean="0"/>
              <a:t>SpringApplication</a:t>
            </a:r>
            <a:r>
              <a:rPr lang="en-US" sz="2100" dirty="0" smtClean="0"/>
              <a:t> class provides </a:t>
            </a:r>
            <a:r>
              <a:rPr lang="en-US" sz="2100" u="sng" dirty="0" smtClean="0">
                <a:solidFill>
                  <a:srgbClr val="00B0F0"/>
                </a:solidFill>
              </a:rPr>
              <a:t>a convenient way to bootstrap a Spring application</a:t>
            </a:r>
            <a:r>
              <a:rPr lang="en-US" sz="2100" dirty="0" smtClean="0"/>
              <a:t> that will be started from a main() method. In many situations you can just delegate to the static </a:t>
            </a:r>
            <a:r>
              <a:rPr lang="en-US" sz="2100" dirty="0" err="1" smtClean="0"/>
              <a:t>SpringApplication.run</a:t>
            </a:r>
            <a:r>
              <a:rPr lang="en-US" sz="2100" dirty="0" smtClean="0"/>
              <a:t> method: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sz="1600" b="1" dirty="0" smtClean="0"/>
              <a:t>public</a:t>
            </a:r>
            <a:r>
              <a:rPr lang="en-US" sz="1600" dirty="0" smtClean="0"/>
              <a:t> </a:t>
            </a:r>
            <a:r>
              <a:rPr lang="en-US" sz="1600" b="1" dirty="0" smtClean="0"/>
              <a:t>static</a:t>
            </a:r>
            <a:r>
              <a:rPr lang="en-US" sz="1600" dirty="0" smtClean="0"/>
              <a:t> </a:t>
            </a:r>
            <a:r>
              <a:rPr lang="en-US" sz="1600" b="1" dirty="0" smtClean="0"/>
              <a:t>void</a:t>
            </a:r>
            <a:r>
              <a:rPr lang="en-US" sz="1600" dirty="0" smtClean="0"/>
              <a:t>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 			   		</a:t>
            </a:r>
            <a:r>
              <a:rPr lang="en-US" sz="1600" dirty="0" err="1" smtClean="0"/>
              <a:t>SpringApplication.run</a:t>
            </a:r>
            <a:r>
              <a:rPr lang="en-US" sz="1600" dirty="0" smtClean="0"/>
              <a:t>(</a:t>
            </a:r>
            <a:r>
              <a:rPr lang="en-US" sz="1600" dirty="0" err="1" smtClean="0"/>
              <a:t>MySpringConfiguration.</a:t>
            </a:r>
            <a:r>
              <a:rPr lang="en-US" sz="1600" b="1" dirty="0" err="1" smtClean="0"/>
              <a:t>class</a:t>
            </a:r>
            <a:r>
              <a:rPr lang="en-US" sz="1600" dirty="0" smtClean="0"/>
              <a:t>, </a:t>
            </a:r>
            <a:r>
              <a:rPr lang="en-US" sz="1600" dirty="0" err="1" smtClean="0"/>
              <a:t>args</a:t>
            </a:r>
            <a:r>
              <a:rPr lang="en-US" sz="1600" dirty="0" smtClean="0"/>
              <a:t>); </a:t>
            </a:r>
          </a:p>
          <a:p>
            <a:pPr lvl="2">
              <a:buNone/>
            </a:pPr>
            <a:r>
              <a:rPr lang="en-US" sz="1600" dirty="0" smtClean="0"/>
              <a:t>	}</a:t>
            </a:r>
          </a:p>
          <a:p>
            <a:pPr lvl="2">
              <a:buNone/>
            </a:pPr>
            <a:r>
              <a:rPr lang="en-US" sz="1600" b="1" dirty="0" smtClean="0"/>
              <a:t>	</a:t>
            </a:r>
          </a:p>
          <a:p>
            <a:r>
              <a:rPr lang="en-US" sz="2400" b="1" dirty="0" smtClean="0"/>
              <a:t>Using the </a:t>
            </a:r>
            <a:r>
              <a:rPr lang="en-US" sz="2400" b="1" dirty="0" err="1" smtClean="0"/>
              <a:t>ApplicationRunner</a:t>
            </a:r>
            <a:r>
              <a:rPr lang="en-US" sz="2400" b="1" dirty="0" smtClean="0"/>
              <a:t> or </a:t>
            </a:r>
            <a:r>
              <a:rPr lang="en-US" sz="2400" b="1" dirty="0" err="1" smtClean="0"/>
              <a:t>CommandLineRunner</a:t>
            </a:r>
            <a:endParaRPr lang="en-US" sz="2400" b="1" dirty="0" smtClean="0"/>
          </a:p>
          <a:p>
            <a:r>
              <a:rPr lang="en-US" sz="2000" dirty="0" err="1" smtClean="0"/>
              <a:t>CommandLineRunner</a:t>
            </a:r>
            <a:r>
              <a:rPr lang="en-US" sz="2000" dirty="0" smtClean="0"/>
              <a:t> </a:t>
            </a:r>
            <a:r>
              <a:rPr lang="en-US" sz="2000" b="1" dirty="0" smtClean="0"/>
              <a:t>is a hook to run application-specific code after the</a:t>
            </a:r>
          </a:p>
          <a:p>
            <a:r>
              <a:rPr lang="en-US" sz="2000" b="1" smtClean="0"/>
              <a:t>context </a:t>
            </a:r>
            <a:r>
              <a:rPr lang="en-US" sz="2000" b="1" smtClean="0"/>
              <a:t>is </a:t>
            </a:r>
            <a:r>
              <a:rPr lang="en-US" sz="2000" b="1" smtClean="0"/>
              <a:t>created.</a:t>
            </a:r>
            <a:endParaRPr lang="en-US" sz="2400" b="1" dirty="0" smtClean="0"/>
          </a:p>
          <a:p>
            <a:pPr lvl="1"/>
            <a:r>
              <a:rPr lang="en-US" sz="2000" dirty="0" smtClean="0"/>
              <a:t>To run some specific code once the </a:t>
            </a:r>
            <a:r>
              <a:rPr lang="en-US" sz="2000" dirty="0" err="1" smtClean="0"/>
              <a:t>SpringApplication</a:t>
            </a:r>
            <a:r>
              <a:rPr lang="en-US" sz="2000" dirty="0" smtClean="0"/>
              <a:t> has started, you can implement the </a:t>
            </a:r>
            <a:r>
              <a:rPr lang="en-US" sz="2000" dirty="0" err="1" smtClean="0"/>
              <a:t>ApplicationRunner</a:t>
            </a:r>
            <a:r>
              <a:rPr lang="en-US" sz="2000" dirty="0" smtClean="0"/>
              <a:t> or </a:t>
            </a:r>
            <a:r>
              <a:rPr lang="en-US" sz="2000" dirty="0" err="1" smtClean="0"/>
              <a:t>CommandLineRunner</a:t>
            </a:r>
            <a:r>
              <a:rPr lang="en-US" sz="2000" dirty="0" smtClean="0"/>
              <a:t> interfaces. </a:t>
            </a:r>
          </a:p>
          <a:p>
            <a:pPr lvl="1"/>
            <a:r>
              <a:rPr lang="en-US" sz="2000" dirty="0" smtClean="0"/>
              <a:t>Both interfaces work in the same way and offer a single run method which will be called just before </a:t>
            </a:r>
            <a:r>
              <a:rPr lang="en-US" sz="2000" dirty="0" err="1" smtClean="0"/>
              <a:t>SpringApplication.run</a:t>
            </a:r>
            <a:r>
              <a:rPr lang="en-US" sz="2000" dirty="0" smtClean="0"/>
              <a:t>(…​) completes.</a:t>
            </a:r>
          </a:p>
          <a:p>
            <a:pPr lvl="1"/>
            <a:r>
              <a:rPr lang="en-US" sz="2000" dirty="0" smtClean="0"/>
              <a:t>use the </a:t>
            </a:r>
            <a:r>
              <a:rPr lang="en-US" sz="2000" dirty="0" err="1" smtClean="0"/>
              <a:t>org.springframework.core.annotation.Order</a:t>
            </a:r>
            <a:r>
              <a:rPr lang="en-US" sz="2000" dirty="0" smtClean="0"/>
              <a:t> annotation if several </a:t>
            </a:r>
            <a:r>
              <a:rPr lang="en-US" sz="2000" dirty="0" err="1" smtClean="0"/>
              <a:t>CommandLineRunner</a:t>
            </a:r>
            <a:r>
              <a:rPr lang="en-US" sz="2000" dirty="0" smtClean="0"/>
              <a:t> or </a:t>
            </a:r>
            <a:r>
              <a:rPr lang="en-US" sz="2000" dirty="0" err="1" smtClean="0"/>
              <a:t>ApplicationRunner</a:t>
            </a:r>
            <a:r>
              <a:rPr lang="en-US" sz="2000" dirty="0" smtClean="0"/>
              <a:t> beans are defined that must be called in a specific order.</a:t>
            </a:r>
            <a:endParaRPr lang="en-US" sz="2100" b="1" dirty="0" smtClean="0"/>
          </a:p>
          <a:p>
            <a:pPr lvl="2">
              <a:buNone/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1772</TotalTime>
  <Words>456</Words>
  <Application>Microsoft Office PowerPoint</Application>
  <PresentationFormat>On-screen Show (4:3)</PresentationFormat>
  <Paragraphs>158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Spring-Boot</vt:lpstr>
      <vt:lpstr>What is Spring Boot</vt:lpstr>
      <vt:lpstr>Using the @SpringBootApplication annotation</vt:lpstr>
      <vt:lpstr>Running your application</vt:lpstr>
      <vt:lpstr>Using Spring Boot -Developer tools</vt:lpstr>
      <vt:lpstr>Using Spring Boot -Developer tools</vt:lpstr>
      <vt:lpstr>Using Spring Boot -Developer tools</vt:lpstr>
      <vt:lpstr>Remote applications</vt:lpstr>
      <vt:lpstr>Spring Boot features</vt:lpstr>
      <vt:lpstr>Spring Boot features</vt:lpstr>
      <vt:lpstr>Spring Boot features</vt:lpstr>
      <vt:lpstr>Spring Boot features</vt:lpstr>
      <vt:lpstr>Spring Boot features</vt:lpstr>
      <vt:lpstr>Spring Boot features</vt:lpstr>
      <vt:lpstr>Externalized Configuration</vt:lpstr>
      <vt:lpstr>Spring boot - Auto-configuration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Yh, Mageshbalaji</dc:creator>
  <cp:lastModifiedBy>mageyh</cp:lastModifiedBy>
  <cp:revision>132</cp:revision>
  <dcterms:created xsi:type="dcterms:W3CDTF">2006-08-16T00:00:00Z</dcterms:created>
  <dcterms:modified xsi:type="dcterms:W3CDTF">2017-01-11T09:44:08Z</dcterms:modified>
</cp:coreProperties>
</file>