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00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3" r:id="rId3"/>
    <p:sldId id="288" r:id="rId4"/>
    <p:sldId id="294" r:id="rId5"/>
    <p:sldId id="305" r:id="rId6"/>
    <p:sldId id="306" r:id="rId7"/>
    <p:sldId id="304" r:id="rId8"/>
    <p:sldId id="289" r:id="rId9"/>
    <p:sldId id="295" r:id="rId10"/>
    <p:sldId id="307" r:id="rId11"/>
    <p:sldId id="308" r:id="rId12"/>
    <p:sldId id="302" r:id="rId13"/>
    <p:sldId id="315" r:id="rId14"/>
    <p:sldId id="317" r:id="rId15"/>
    <p:sldId id="339" r:id="rId16"/>
    <p:sldId id="290" r:id="rId17"/>
    <p:sldId id="296" r:id="rId18"/>
    <p:sldId id="318" r:id="rId19"/>
    <p:sldId id="319" r:id="rId20"/>
    <p:sldId id="320" r:id="rId21"/>
    <p:sldId id="291" r:id="rId22"/>
    <p:sldId id="325" r:id="rId23"/>
    <p:sldId id="326" r:id="rId24"/>
    <p:sldId id="328" r:id="rId25"/>
    <p:sldId id="329" r:id="rId26"/>
    <p:sldId id="330" r:id="rId27"/>
    <p:sldId id="321" r:id="rId28"/>
    <p:sldId id="322" r:id="rId29"/>
    <p:sldId id="323" r:id="rId30"/>
    <p:sldId id="324" r:id="rId31"/>
    <p:sldId id="292" r:id="rId32"/>
    <p:sldId id="298" r:id="rId33"/>
    <p:sldId id="331" r:id="rId34"/>
    <p:sldId id="332" r:id="rId35"/>
    <p:sldId id="334" r:id="rId36"/>
    <p:sldId id="333" r:id="rId37"/>
    <p:sldId id="335" r:id="rId38"/>
    <p:sldId id="336" r:id="rId39"/>
    <p:sldId id="338" r:id="rId40"/>
    <p:sldId id="343" r:id="rId41"/>
    <p:sldId id="342" r:id="rId42"/>
    <p:sldId id="337" r:id="rId43"/>
    <p:sldId id="313" r:id="rId44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orient="horz" pos="804">
          <p15:clr>
            <a:srgbClr val="A4A3A4"/>
          </p15:clr>
        </p15:guide>
        <p15:guide id="3" orient="horz" pos="193">
          <p15:clr>
            <a:srgbClr val="A4A3A4"/>
          </p15:clr>
        </p15:guide>
        <p15:guide id="4" orient="horz" pos="4128">
          <p15:clr>
            <a:srgbClr val="A4A3A4"/>
          </p15:clr>
        </p15:guide>
        <p15:guide id="5" orient="horz" pos="1483">
          <p15:clr>
            <a:srgbClr val="A4A3A4"/>
          </p15:clr>
        </p15:guide>
        <p15:guide id="6" orient="horz" pos="3514">
          <p15:clr>
            <a:srgbClr val="A4A3A4"/>
          </p15:clr>
        </p15:guide>
        <p15:guide id="7" orient="horz" pos="2833">
          <p15:clr>
            <a:srgbClr val="A4A3A4"/>
          </p15:clr>
        </p15:guide>
        <p15:guide id="8" pos="2880">
          <p15:clr>
            <a:srgbClr val="A4A3A4"/>
          </p15:clr>
        </p15:guide>
        <p15:guide id="9" pos="4734">
          <p15:clr>
            <a:srgbClr val="A4A3A4"/>
          </p15:clr>
        </p15:guide>
        <p15:guide id="10" pos="1959">
          <p15:clr>
            <a:srgbClr val="A4A3A4"/>
          </p15:clr>
        </p15:guide>
        <p15:guide id="11" pos="3808">
          <p15:clr>
            <a:srgbClr val="A4A3A4"/>
          </p15:clr>
        </p15:guide>
        <p15:guide id="12" pos="5566">
          <p15:clr>
            <a:srgbClr val="A4A3A4"/>
          </p15:clr>
        </p15:guide>
        <p15:guide id="13" pos="1026">
          <p15:clr>
            <a:srgbClr val="A4A3A4"/>
          </p15:clr>
        </p15:guide>
        <p15:guide id="14" pos="1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C6DBA"/>
    <a:srgbClr val="0D94D2"/>
    <a:srgbClr val="FFFFFF"/>
    <a:srgbClr val="4294D6"/>
    <a:srgbClr val="1A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9F069-0238-4D67-918F-5EEBEEA17128}" v="1" dt="2020-07-31T11:52:56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2" autoAdjust="0"/>
  </p:normalViewPr>
  <p:slideViewPr>
    <p:cSldViewPr snapToGrid="0">
      <p:cViewPr varScale="1">
        <p:scale>
          <a:sx n="90" d="100"/>
          <a:sy n="90" d="100"/>
        </p:scale>
        <p:origin x="1026" y="96"/>
      </p:cViewPr>
      <p:guideLst>
        <p:guide orient="horz" pos="2162"/>
        <p:guide orient="horz" pos="804"/>
        <p:guide orient="horz" pos="193"/>
        <p:guide orient="horz" pos="4128"/>
        <p:guide orient="horz" pos="1483"/>
        <p:guide orient="horz" pos="3514"/>
        <p:guide orient="horz" pos="2833"/>
        <p:guide pos="2880"/>
        <p:guide pos="4734"/>
        <p:guide pos="1959"/>
        <p:guide pos="3808"/>
        <p:guide pos="5566"/>
        <p:guide pos="1026"/>
        <p:guide pos="1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nerman,Pat" userId="d00bee34-1b51-4b9f-9d2f-97d992b59f5f" providerId="ADAL" clId="{B049F069-0238-4D67-918F-5EEBEEA17128}"/>
    <pc:docChg chg="custSel modSld">
      <pc:chgData name="Bannerman,Pat" userId="d00bee34-1b51-4b9f-9d2f-97d992b59f5f" providerId="ADAL" clId="{B049F069-0238-4D67-918F-5EEBEEA17128}" dt="2020-07-31T11:53:53.219" v="71" actId="20577"/>
      <pc:docMkLst>
        <pc:docMk/>
      </pc:docMkLst>
      <pc:sldChg chg="modSp">
        <pc:chgData name="Bannerman,Pat" userId="d00bee34-1b51-4b9f-9d2f-97d992b59f5f" providerId="ADAL" clId="{B049F069-0238-4D67-918F-5EEBEEA17128}" dt="2020-07-31T11:53:53.219" v="71" actId="20577"/>
        <pc:sldMkLst>
          <pc:docMk/>
          <pc:sldMk cId="4008694025" sldId="256"/>
        </pc:sldMkLst>
        <pc:spChg chg="mod">
          <ac:chgData name="Bannerman,Pat" userId="d00bee34-1b51-4b9f-9d2f-97d992b59f5f" providerId="ADAL" clId="{B049F069-0238-4D67-918F-5EEBEEA17128}" dt="2020-07-31T11:53:24.405" v="22" actId="20577"/>
          <ac:spMkLst>
            <pc:docMk/>
            <pc:sldMk cId="4008694025" sldId="256"/>
            <ac:spMk id="2" creationId="{00000000-0000-0000-0000-000000000000}"/>
          </ac:spMkLst>
        </pc:spChg>
        <pc:spChg chg="mod">
          <ac:chgData name="Bannerman,Pat" userId="d00bee34-1b51-4b9f-9d2f-97d992b59f5f" providerId="ADAL" clId="{B049F069-0238-4D67-918F-5EEBEEA17128}" dt="2020-07-31T11:53:42.060" v="54" actId="20577"/>
          <ac:spMkLst>
            <pc:docMk/>
            <pc:sldMk cId="4008694025" sldId="256"/>
            <ac:spMk id="3" creationId="{00000000-0000-0000-0000-000000000000}"/>
          </ac:spMkLst>
        </pc:spChg>
        <pc:spChg chg="mod">
          <ac:chgData name="Bannerman,Pat" userId="d00bee34-1b51-4b9f-9d2f-97d992b59f5f" providerId="ADAL" clId="{B049F069-0238-4D67-918F-5EEBEEA17128}" dt="2020-07-31T11:53:53.219" v="71" actId="20577"/>
          <ac:spMkLst>
            <pc:docMk/>
            <pc:sldMk cId="4008694025" sldId="256"/>
            <ac:spMk id="4" creationId="{00000000-0000-0000-0000-000000000000}"/>
          </ac:spMkLst>
        </pc:spChg>
        <pc:spChg chg="mod">
          <ac:chgData name="Bannerman,Pat" userId="d00bee34-1b51-4b9f-9d2f-97d992b59f5f" providerId="ADAL" clId="{B049F069-0238-4D67-918F-5EEBEEA17128}" dt="2020-07-31T11:53:14.646" v="9" actId="6549"/>
          <ac:spMkLst>
            <pc:docMk/>
            <pc:sldMk cId="4008694025" sldId="256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AA56D-6859-4EF7-83F5-F26517F8F86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06CE-DD56-44EB-9C7F-FE3574A5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93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7A732-E016-4A82-A589-F6E10816C5C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D62D3-BB65-47B7-B482-3500296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192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3"/>
            <a:ext cx="9144000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11150" y="5300253"/>
            <a:ext cx="5548313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1150" y="5728918"/>
            <a:ext cx="5548313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11150" y="6359333"/>
            <a:ext cx="5548313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July 21, 2014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4016" y="2250764"/>
            <a:ext cx="9148017" cy="2367666"/>
            <a:chOff x="-4016" y="2250764"/>
            <a:chExt cx="9148017" cy="2367666"/>
          </a:xfrm>
        </p:grpSpPr>
        <p:sp>
          <p:nvSpPr>
            <p:cNvPr id="3" name="Rectangle 7"/>
            <p:cNvSpPr>
              <a:spLocks/>
            </p:cNvSpPr>
            <p:nvPr/>
          </p:nvSpPr>
          <p:spPr bwMode="auto">
            <a:xfrm>
              <a:off x="1" y="2252755"/>
              <a:ext cx="9144000" cy="2365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3608" tIns="21804" rIns="43608" bIns="21804" anchor="ctr"/>
            <a:lstStyle/>
            <a:p>
              <a:pPr algn="ctr" defTabSz="215900"/>
              <a:endParaRPr lang="en-US" sz="1800" dirty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791" y="3143707"/>
              <a:ext cx="2420233" cy="594530"/>
            </a:xfrm>
            <a:prstGeom prst="rect">
              <a:avLst/>
            </a:prstGeom>
          </p:spPr>
        </p:pic>
        <p:sp>
          <p:nvSpPr>
            <p:cNvPr id="12" name="Parallelogram 11"/>
            <p:cNvSpPr/>
            <p:nvPr userDrawn="1"/>
          </p:nvSpPr>
          <p:spPr bwMode="auto">
            <a:xfrm>
              <a:off x="-4016" y="2250764"/>
              <a:ext cx="6291434" cy="2367666"/>
            </a:xfrm>
            <a:custGeom>
              <a:avLst/>
              <a:gdLst>
                <a:gd name="connsiteX0" fmla="*/ 0 w 7110584"/>
                <a:gd name="connsiteY0" fmla="*/ 2367666 h 2367666"/>
                <a:gd name="connsiteX1" fmla="*/ 775198 w 7110584"/>
                <a:gd name="connsiteY1" fmla="*/ 0 h 2367666"/>
                <a:gd name="connsiteX2" fmla="*/ 7110584 w 7110584"/>
                <a:gd name="connsiteY2" fmla="*/ 0 h 2367666"/>
                <a:gd name="connsiteX3" fmla="*/ 6335386 w 7110584"/>
                <a:gd name="connsiteY3" fmla="*/ 2367666 h 2367666"/>
                <a:gd name="connsiteX4" fmla="*/ 0 w 7110584"/>
                <a:gd name="connsiteY4" fmla="*/ 2367666 h 2367666"/>
                <a:gd name="connsiteX0" fmla="*/ 0 w 7110584"/>
                <a:gd name="connsiteY0" fmla="*/ 2367666 h 2367666"/>
                <a:gd name="connsiteX1" fmla="*/ 820442 w 7110584"/>
                <a:gd name="connsiteY1" fmla="*/ 0 h 2367666"/>
                <a:gd name="connsiteX2" fmla="*/ 7110584 w 7110584"/>
                <a:gd name="connsiteY2" fmla="*/ 0 h 2367666"/>
                <a:gd name="connsiteX3" fmla="*/ 6335386 w 7110584"/>
                <a:gd name="connsiteY3" fmla="*/ 2367666 h 2367666"/>
                <a:gd name="connsiteX4" fmla="*/ 0 w 7110584"/>
                <a:gd name="connsiteY4" fmla="*/ 2367666 h 2367666"/>
                <a:gd name="connsiteX0" fmla="*/ 0 w 6291434"/>
                <a:gd name="connsiteY0" fmla="*/ 2367666 h 2367666"/>
                <a:gd name="connsiteX1" fmla="*/ 1292 w 6291434"/>
                <a:gd name="connsiteY1" fmla="*/ 0 h 2367666"/>
                <a:gd name="connsiteX2" fmla="*/ 6291434 w 6291434"/>
                <a:gd name="connsiteY2" fmla="*/ 0 h 2367666"/>
                <a:gd name="connsiteX3" fmla="*/ 5516236 w 6291434"/>
                <a:gd name="connsiteY3" fmla="*/ 2367666 h 2367666"/>
                <a:gd name="connsiteX4" fmla="*/ 0 w 6291434"/>
                <a:gd name="connsiteY4" fmla="*/ 2367666 h 236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1434" h="2367666">
                  <a:moveTo>
                    <a:pt x="0" y="2367666"/>
                  </a:moveTo>
                  <a:cubicBezTo>
                    <a:pt x="431" y="1578444"/>
                    <a:pt x="861" y="789222"/>
                    <a:pt x="1292" y="0"/>
                  </a:cubicBezTo>
                  <a:lnTo>
                    <a:pt x="6291434" y="0"/>
                  </a:lnTo>
                  <a:lnTo>
                    <a:pt x="5516236" y="2367666"/>
                  </a:lnTo>
                  <a:lnTo>
                    <a:pt x="0" y="236766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150" y="2259016"/>
            <a:ext cx="4835779" cy="237066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8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11150" y="1280160"/>
            <a:ext cx="3941762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474278" y="1279525"/>
            <a:ext cx="3734993" cy="4772025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11150" y="3718934"/>
            <a:ext cx="3941762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7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7599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01919" y="2845967"/>
            <a:ext cx="1498372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075" y="947414"/>
            <a:ext cx="1473200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7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1754186" y="1969705"/>
            <a:ext cx="5635625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70618" y="4419881"/>
            <a:ext cx="3519193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77638" y="5080517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73321" y="4774552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50840" y="6426952"/>
            <a:ext cx="4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881FCEE-8B8D-471D-B2CD-8B20A04D8A95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‹#›</a:t>
            </a:fld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261" y="6647649"/>
            <a:ext cx="8979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" b="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1310231341_Standard</a:t>
            </a:r>
            <a:r>
              <a:rPr lang="en-US" sz="500" b="0" kern="1200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- </a:t>
            </a:r>
            <a:r>
              <a:rPr lang="en-US" sz="500" b="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Cerner PPT template_v2.2 updated: 0115</a:t>
            </a:r>
            <a:r>
              <a:rPr lang="en-US" sz="500" b="0" kern="1200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  </a:t>
            </a:r>
            <a:r>
              <a:rPr lang="en-US" sz="500" b="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© </a:t>
            </a:r>
            <a:r>
              <a:rPr lang="en-US" sz="5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Cerner Corporation.  All rights reserved.  </a:t>
            </a:r>
          </a:p>
          <a:p>
            <a:pPr algn="l"/>
            <a:r>
              <a:rPr lang="en-US" sz="5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document contains Cerner confidential and/or proprietary information belonging to Cerner Corporation and/or its related affiliates which may not be reproduced or transmitted in any form or by any means without the express written consent of Cerner</a:t>
            </a:r>
          </a:p>
        </p:txBody>
      </p:sp>
    </p:spTree>
    <p:extLst>
      <p:ext uri="{BB962C8B-B14F-4D97-AF65-F5344CB8AC3E}">
        <p14:creationId xmlns:p14="http://schemas.microsoft.com/office/powerpoint/2010/main" val="3957270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4000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301919" y="2845967"/>
            <a:ext cx="1498372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35075" y="947414"/>
            <a:ext cx="1473200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1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1754186" y="1969705"/>
            <a:ext cx="5635625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70618" y="4419881"/>
            <a:ext cx="3519193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77638" y="5080517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73321" y="4774552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650840" y="6426952"/>
            <a:ext cx="4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881FCEE-8B8D-471D-B2CD-8B20A04D8A95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‹#›</a:t>
            </a:fld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984" y="6641870"/>
            <a:ext cx="8979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500" b="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1310231341_Standard - Cerner PPT template_v2.2 updated: 0115   © Cerner Corporation.  All rights reserved.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500" b="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This document contains Cerner confidential and/or proprietary </a:t>
            </a:r>
            <a:r>
              <a:rPr lang="en-US" sz="500" b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information belonging to Cerner Corporation and/or its related affiliates which may not be reproduced or transmitted in any form or by any means without the express written consent of Cerner</a:t>
            </a:r>
          </a:p>
        </p:txBody>
      </p:sp>
    </p:spTree>
    <p:extLst>
      <p:ext uri="{BB962C8B-B14F-4D97-AF65-F5344CB8AC3E}">
        <p14:creationId xmlns:p14="http://schemas.microsoft.com/office/powerpoint/2010/main" val="3376911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0" y="4343400"/>
            <a:ext cx="5259388" cy="2087563"/>
            <a:chOff x="-422728" y="4800600"/>
            <a:chExt cx="5805606" cy="1695965"/>
          </a:xfrm>
        </p:grpSpPr>
        <p:pic>
          <p:nvPicPr>
            <p:cNvPr id="4" name="Picture 15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2728" y="480060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6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4032" y="480199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7301919" y="2845967"/>
            <a:ext cx="1498372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35075" y="947414"/>
            <a:ext cx="1473200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6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1754186" y="1969705"/>
            <a:ext cx="5635625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70618" y="4419881"/>
            <a:ext cx="3519193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77638" y="5080517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73321" y="4774552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650840" y="6426952"/>
            <a:ext cx="4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881FCEE-8B8D-471D-B2CD-8B20A04D8A95}" type="slidenum"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261" y="6607544"/>
            <a:ext cx="8979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" b="0" kern="120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1310231341_Standard</a:t>
            </a:r>
            <a:r>
              <a:rPr lang="en-US" sz="500" b="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lang="en-US" sz="500" b="0" kern="120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-</a:t>
            </a:r>
            <a:r>
              <a:rPr lang="en-US" sz="500" b="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lang="en-US" sz="500" b="0" kern="120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Cerner PPT template_v2.2</a:t>
            </a:r>
            <a:r>
              <a:rPr lang="en-US" sz="500" b="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lang="en-US" sz="500" b="0" kern="120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updated: 0115</a:t>
            </a:r>
            <a:r>
              <a:rPr lang="en-US" sz="500" b="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  </a:t>
            </a:r>
            <a:r>
              <a:rPr lang="en-US" sz="500" b="0" dirty="0"/>
              <a:t>© Cerner Corporation.  All rights reserved.  </a:t>
            </a:r>
          </a:p>
          <a:p>
            <a:pPr algn="l"/>
            <a:r>
              <a:rPr lang="en-US" sz="500" b="0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</a:t>
            </a:r>
          </a:p>
        </p:txBody>
      </p:sp>
    </p:spTree>
    <p:extLst>
      <p:ext uri="{BB962C8B-B14F-4D97-AF65-F5344CB8AC3E}">
        <p14:creationId xmlns:p14="http://schemas.microsoft.com/office/powerpoint/2010/main" val="4154787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1261" y="6607544"/>
            <a:ext cx="8979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" b="0" kern="120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1310231341_Standard - Cerner PPT template_v2.2</a:t>
            </a:r>
            <a:r>
              <a:rPr lang="en-US" sz="500" b="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lang="en-US" sz="500" b="0" kern="120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updated: 0115</a:t>
            </a:r>
            <a:r>
              <a:rPr lang="en-US" sz="500" b="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  </a:t>
            </a:r>
            <a:r>
              <a:rPr lang="en-US" sz="500" b="0" kern="120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© </a:t>
            </a:r>
            <a:r>
              <a:rPr lang="en-US" sz="500" b="0" dirty="0"/>
              <a:t>Cerner Corporation.  All rights reserved.  </a:t>
            </a:r>
          </a:p>
          <a:p>
            <a:pPr algn="l"/>
            <a:r>
              <a:rPr lang="en-US" sz="500" b="0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650840" y="6426952"/>
            <a:ext cx="4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881FCEE-8B8D-471D-B2CD-8B20A04D8A95}" type="slidenum"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7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9524" y="1426872"/>
            <a:ext cx="9153524" cy="3070517"/>
            <a:chOff x="-9524" y="1426872"/>
            <a:chExt cx="9153524" cy="3070517"/>
          </a:xfrm>
        </p:grpSpPr>
        <p:pic>
          <p:nvPicPr>
            <p:cNvPr id="2" name="Picture 1" descr="FAN9016905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41711" y="1466071"/>
              <a:ext cx="4102289" cy="2734859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-8597" y="1426872"/>
              <a:ext cx="6234000" cy="2853743"/>
              <a:chOff x="-8597" y="1426872"/>
              <a:chExt cx="6234000" cy="2853743"/>
            </a:xfrm>
          </p:grpSpPr>
          <p:sp>
            <p:nvSpPr>
              <p:cNvPr id="23" name="Parallelogram 22"/>
              <p:cNvSpPr/>
              <p:nvPr userDrawn="1"/>
            </p:nvSpPr>
            <p:spPr bwMode="auto">
              <a:xfrm>
                <a:off x="-8597" y="1426872"/>
                <a:ext cx="6234000" cy="2853743"/>
              </a:xfrm>
              <a:custGeom>
                <a:avLst/>
                <a:gdLst>
                  <a:gd name="connsiteX0" fmla="*/ 0 w 7305563"/>
                  <a:gd name="connsiteY0" fmla="*/ 2853743 h 2853743"/>
                  <a:gd name="connsiteX1" fmla="*/ 934344 w 7305563"/>
                  <a:gd name="connsiteY1" fmla="*/ 0 h 2853743"/>
                  <a:gd name="connsiteX2" fmla="*/ 7305563 w 7305563"/>
                  <a:gd name="connsiteY2" fmla="*/ 0 h 2853743"/>
                  <a:gd name="connsiteX3" fmla="*/ 6371219 w 7305563"/>
                  <a:gd name="connsiteY3" fmla="*/ 2853743 h 2853743"/>
                  <a:gd name="connsiteX4" fmla="*/ 0 w 7305563"/>
                  <a:gd name="connsiteY4" fmla="*/ 2853743 h 2853743"/>
                  <a:gd name="connsiteX0" fmla="*/ 137219 w 6371219"/>
                  <a:gd name="connsiteY0" fmla="*/ 2853743 h 2853743"/>
                  <a:gd name="connsiteX1" fmla="*/ 0 w 6371219"/>
                  <a:gd name="connsiteY1" fmla="*/ 0 h 2853743"/>
                  <a:gd name="connsiteX2" fmla="*/ 6371219 w 6371219"/>
                  <a:gd name="connsiteY2" fmla="*/ 0 h 2853743"/>
                  <a:gd name="connsiteX3" fmla="*/ 5436875 w 6371219"/>
                  <a:gd name="connsiteY3" fmla="*/ 2853743 h 2853743"/>
                  <a:gd name="connsiteX4" fmla="*/ 137219 w 6371219"/>
                  <a:gd name="connsiteY4" fmla="*/ 2853743 h 2853743"/>
                  <a:gd name="connsiteX0" fmla="*/ 0 w 6234000"/>
                  <a:gd name="connsiteY0" fmla="*/ 2853743 h 2853743"/>
                  <a:gd name="connsiteX1" fmla="*/ 3275 w 6234000"/>
                  <a:gd name="connsiteY1" fmla="*/ 0 h 2853743"/>
                  <a:gd name="connsiteX2" fmla="*/ 6234000 w 6234000"/>
                  <a:gd name="connsiteY2" fmla="*/ 0 h 2853743"/>
                  <a:gd name="connsiteX3" fmla="*/ 5299656 w 6234000"/>
                  <a:gd name="connsiteY3" fmla="*/ 2853743 h 2853743"/>
                  <a:gd name="connsiteX4" fmla="*/ 0 w 6234000"/>
                  <a:gd name="connsiteY4" fmla="*/ 2853743 h 285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4000" h="2853743">
                    <a:moveTo>
                      <a:pt x="0" y="2853743"/>
                    </a:moveTo>
                    <a:cubicBezTo>
                      <a:pt x="1092" y="1902495"/>
                      <a:pt x="2183" y="951248"/>
                      <a:pt x="3275" y="0"/>
                    </a:cubicBezTo>
                    <a:lnTo>
                      <a:pt x="6234000" y="0"/>
                    </a:lnTo>
                    <a:lnTo>
                      <a:pt x="5299656" y="2853743"/>
                    </a:lnTo>
                    <a:lnTo>
                      <a:pt x="0" y="285374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66713" marR="0" indent="-366713" algn="ctr" defTabSz="97631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40000"/>
                  <a:buFontTx/>
                  <a:buNone/>
                  <a:tabLst/>
                </a:pPr>
                <a:endParaRPr lang="en-US"/>
              </a:p>
            </p:txBody>
          </p:sp>
          <p:sp>
            <p:nvSpPr>
              <p:cNvPr id="22" name="Parallelogram 21"/>
              <p:cNvSpPr/>
              <p:nvPr userDrawn="1"/>
            </p:nvSpPr>
            <p:spPr bwMode="auto">
              <a:xfrm>
                <a:off x="-7316" y="1469926"/>
                <a:ext cx="6052516" cy="2724249"/>
              </a:xfrm>
              <a:custGeom>
                <a:avLst/>
                <a:gdLst>
                  <a:gd name="connsiteX0" fmla="*/ 0 w 6974060"/>
                  <a:gd name="connsiteY0" fmla="*/ 2724249 h 2724249"/>
                  <a:gd name="connsiteX1" fmla="*/ 891946 w 6974060"/>
                  <a:gd name="connsiteY1" fmla="*/ 0 h 2724249"/>
                  <a:gd name="connsiteX2" fmla="*/ 6974060 w 6974060"/>
                  <a:gd name="connsiteY2" fmla="*/ 0 h 2724249"/>
                  <a:gd name="connsiteX3" fmla="*/ 6082114 w 6974060"/>
                  <a:gd name="connsiteY3" fmla="*/ 2724249 h 2724249"/>
                  <a:gd name="connsiteX4" fmla="*/ 0 w 6974060"/>
                  <a:gd name="connsiteY4" fmla="*/ 2724249 h 2724249"/>
                  <a:gd name="connsiteX0" fmla="*/ 0 w 6974060"/>
                  <a:gd name="connsiteY0" fmla="*/ 2724249 h 2724249"/>
                  <a:gd name="connsiteX1" fmla="*/ 922902 w 6974060"/>
                  <a:gd name="connsiteY1" fmla="*/ 0 h 2724249"/>
                  <a:gd name="connsiteX2" fmla="*/ 6974060 w 6974060"/>
                  <a:gd name="connsiteY2" fmla="*/ 0 h 2724249"/>
                  <a:gd name="connsiteX3" fmla="*/ 6082114 w 6974060"/>
                  <a:gd name="connsiteY3" fmla="*/ 2724249 h 2724249"/>
                  <a:gd name="connsiteX4" fmla="*/ 0 w 6974060"/>
                  <a:gd name="connsiteY4" fmla="*/ 2724249 h 2724249"/>
                  <a:gd name="connsiteX0" fmla="*/ 0 w 6052516"/>
                  <a:gd name="connsiteY0" fmla="*/ 2724249 h 2724249"/>
                  <a:gd name="connsiteX1" fmla="*/ 1358 w 6052516"/>
                  <a:gd name="connsiteY1" fmla="*/ 0 h 2724249"/>
                  <a:gd name="connsiteX2" fmla="*/ 6052516 w 6052516"/>
                  <a:gd name="connsiteY2" fmla="*/ 0 h 2724249"/>
                  <a:gd name="connsiteX3" fmla="*/ 5160570 w 6052516"/>
                  <a:gd name="connsiteY3" fmla="*/ 2724249 h 2724249"/>
                  <a:gd name="connsiteX4" fmla="*/ 0 w 6052516"/>
                  <a:gd name="connsiteY4" fmla="*/ 2724249 h 2724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2516" h="2724249">
                    <a:moveTo>
                      <a:pt x="0" y="2724249"/>
                    </a:moveTo>
                    <a:cubicBezTo>
                      <a:pt x="453" y="1816166"/>
                      <a:pt x="905" y="908083"/>
                      <a:pt x="1358" y="0"/>
                    </a:cubicBezTo>
                    <a:lnTo>
                      <a:pt x="6052516" y="0"/>
                    </a:lnTo>
                    <a:lnTo>
                      <a:pt x="5160570" y="2724249"/>
                    </a:lnTo>
                    <a:lnTo>
                      <a:pt x="0" y="2724249"/>
                    </a:lnTo>
                    <a:close/>
                  </a:path>
                </a:pathLst>
              </a:custGeom>
              <a:solidFill>
                <a:srgbClr val="0D94D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66713" marR="0" indent="-366713" algn="ctr" defTabSz="97631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40000"/>
                  <a:buFontTx/>
                  <a:buNone/>
                  <a:tabLst/>
                </a:pPr>
                <a:endParaRPr kumimoji="0" lang="en-US" sz="3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5" name="Parallelogram 24"/>
            <p:cNvSpPr/>
            <p:nvPr userDrawn="1"/>
          </p:nvSpPr>
          <p:spPr bwMode="auto">
            <a:xfrm>
              <a:off x="-9524" y="3808793"/>
              <a:ext cx="4579143" cy="688596"/>
            </a:xfrm>
            <a:custGeom>
              <a:avLst/>
              <a:gdLst>
                <a:gd name="connsiteX0" fmla="*/ 0 w 4800600"/>
                <a:gd name="connsiteY0" fmla="*/ 688596 h 688596"/>
                <a:gd name="connsiteX1" fmla="*/ 225453 w 4800600"/>
                <a:gd name="connsiteY1" fmla="*/ 0 h 688596"/>
                <a:gd name="connsiteX2" fmla="*/ 4800600 w 4800600"/>
                <a:gd name="connsiteY2" fmla="*/ 0 h 688596"/>
                <a:gd name="connsiteX3" fmla="*/ 4575147 w 4800600"/>
                <a:gd name="connsiteY3" fmla="*/ 688596 h 688596"/>
                <a:gd name="connsiteX4" fmla="*/ 0 w 4800600"/>
                <a:gd name="connsiteY4" fmla="*/ 688596 h 688596"/>
                <a:gd name="connsiteX0" fmla="*/ 0 w 4583906"/>
                <a:gd name="connsiteY0" fmla="*/ 688596 h 688596"/>
                <a:gd name="connsiteX1" fmla="*/ 8759 w 4583906"/>
                <a:gd name="connsiteY1" fmla="*/ 0 h 688596"/>
                <a:gd name="connsiteX2" fmla="*/ 4583906 w 4583906"/>
                <a:gd name="connsiteY2" fmla="*/ 0 h 688596"/>
                <a:gd name="connsiteX3" fmla="*/ 4358453 w 4583906"/>
                <a:gd name="connsiteY3" fmla="*/ 688596 h 688596"/>
                <a:gd name="connsiteX4" fmla="*/ 0 w 4583906"/>
                <a:gd name="connsiteY4" fmla="*/ 688596 h 688596"/>
                <a:gd name="connsiteX0" fmla="*/ 0 w 4579143"/>
                <a:gd name="connsiteY0" fmla="*/ 688596 h 688596"/>
                <a:gd name="connsiteX1" fmla="*/ 3996 w 4579143"/>
                <a:gd name="connsiteY1" fmla="*/ 0 h 688596"/>
                <a:gd name="connsiteX2" fmla="*/ 4579143 w 4579143"/>
                <a:gd name="connsiteY2" fmla="*/ 0 h 688596"/>
                <a:gd name="connsiteX3" fmla="*/ 4353690 w 4579143"/>
                <a:gd name="connsiteY3" fmla="*/ 688596 h 688596"/>
                <a:gd name="connsiteX4" fmla="*/ 0 w 4579143"/>
                <a:gd name="connsiteY4" fmla="*/ 688596 h 68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143" h="688596">
                  <a:moveTo>
                    <a:pt x="0" y="688596"/>
                  </a:moveTo>
                  <a:lnTo>
                    <a:pt x="3996" y="0"/>
                  </a:lnTo>
                  <a:lnTo>
                    <a:pt x="4579143" y="0"/>
                  </a:lnTo>
                  <a:lnTo>
                    <a:pt x="4353690" y="688596"/>
                  </a:lnTo>
                  <a:lnTo>
                    <a:pt x="0" y="68859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11150" y="4943092"/>
            <a:ext cx="4260849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1150" y="5369613"/>
            <a:ext cx="3765549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8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1150" y="6361809"/>
            <a:ext cx="2166187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fld id="{B584F102-AF6B-4EC2-9F2D-C2961294974C}" type="datetime4">
              <a:rPr lang="en-US" smtClean="0"/>
              <a:t>July 21, 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311149" y="1481751"/>
            <a:ext cx="4840203" cy="232062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51" y="6133731"/>
            <a:ext cx="2076915" cy="510194"/>
          </a:xfrm>
          <a:prstGeom prst="rect">
            <a:avLst/>
          </a:prstGeom>
        </p:spPr>
      </p:pic>
      <p:sp>
        <p:nvSpPr>
          <p:cNvPr id="16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11150" y="3810219"/>
            <a:ext cx="4002584" cy="68716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2944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0196" y="2354263"/>
            <a:ext cx="7525421" cy="1881002"/>
            <a:chOff x="-10196" y="2354263"/>
            <a:chExt cx="7525421" cy="1881002"/>
          </a:xfrm>
        </p:grpSpPr>
        <p:sp>
          <p:nvSpPr>
            <p:cNvPr id="16" name="Parallelogram 15"/>
            <p:cNvSpPr/>
            <p:nvPr userDrawn="1"/>
          </p:nvSpPr>
          <p:spPr bwMode="auto">
            <a:xfrm>
              <a:off x="-10196" y="2354263"/>
              <a:ext cx="7525421" cy="1671727"/>
            </a:xfrm>
            <a:custGeom>
              <a:avLst/>
              <a:gdLst>
                <a:gd name="connsiteX0" fmla="*/ 0 w 8100837"/>
                <a:gd name="connsiteY0" fmla="*/ 1671727 h 1671727"/>
                <a:gd name="connsiteX1" fmla="*/ 547340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8100837"/>
                <a:gd name="connsiteY0" fmla="*/ 1671727 h 1671727"/>
                <a:gd name="connsiteX1" fmla="*/ 584372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7536815"/>
                <a:gd name="connsiteY0" fmla="*/ 1671727 h 1671727"/>
                <a:gd name="connsiteX1" fmla="*/ 20350 w 7536815"/>
                <a:gd name="connsiteY1" fmla="*/ 0 h 1671727"/>
                <a:gd name="connsiteX2" fmla="*/ 7536815 w 7536815"/>
                <a:gd name="connsiteY2" fmla="*/ 0 h 1671727"/>
                <a:gd name="connsiteX3" fmla="*/ 6989475 w 7536815"/>
                <a:gd name="connsiteY3" fmla="*/ 1671727 h 1671727"/>
                <a:gd name="connsiteX4" fmla="*/ 0 w 7536815"/>
                <a:gd name="connsiteY4" fmla="*/ 1671727 h 1671727"/>
                <a:gd name="connsiteX0" fmla="*/ 0 w 7525421"/>
                <a:gd name="connsiteY0" fmla="*/ 1671727 h 1671727"/>
                <a:gd name="connsiteX1" fmla="*/ 8956 w 7525421"/>
                <a:gd name="connsiteY1" fmla="*/ 0 h 1671727"/>
                <a:gd name="connsiteX2" fmla="*/ 7525421 w 7525421"/>
                <a:gd name="connsiteY2" fmla="*/ 0 h 1671727"/>
                <a:gd name="connsiteX3" fmla="*/ 6978081 w 7525421"/>
                <a:gd name="connsiteY3" fmla="*/ 1671727 h 1671727"/>
                <a:gd name="connsiteX4" fmla="*/ 0 w 7525421"/>
                <a:gd name="connsiteY4" fmla="*/ 1671727 h 167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5421" h="1671727">
                  <a:moveTo>
                    <a:pt x="0" y="1671727"/>
                  </a:moveTo>
                  <a:cubicBezTo>
                    <a:pt x="2985" y="1114485"/>
                    <a:pt x="5971" y="557242"/>
                    <a:pt x="8956" y="0"/>
                  </a:cubicBezTo>
                  <a:lnTo>
                    <a:pt x="7525421" y="0"/>
                  </a:lnTo>
                  <a:lnTo>
                    <a:pt x="6978081" y="1671727"/>
                  </a:lnTo>
                  <a:lnTo>
                    <a:pt x="0" y="1671727"/>
                  </a:lnTo>
                  <a:close/>
                </a:path>
              </a:pathLst>
            </a:custGeom>
            <a:solidFill>
              <a:srgbClr val="0D9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Parallelogram 17"/>
            <p:cNvSpPr/>
            <p:nvPr userDrawn="1"/>
          </p:nvSpPr>
          <p:spPr bwMode="auto">
            <a:xfrm>
              <a:off x="-9162" y="3821821"/>
              <a:ext cx="6064971" cy="413444"/>
            </a:xfrm>
            <a:custGeom>
              <a:avLst/>
              <a:gdLst>
                <a:gd name="connsiteX0" fmla="*/ 0 w 6254461"/>
                <a:gd name="connsiteY0" fmla="*/ 413444 h 413444"/>
                <a:gd name="connsiteX1" fmla="*/ 135366 w 6254461"/>
                <a:gd name="connsiteY1" fmla="*/ 0 h 413444"/>
                <a:gd name="connsiteX2" fmla="*/ 6254461 w 6254461"/>
                <a:gd name="connsiteY2" fmla="*/ 0 h 413444"/>
                <a:gd name="connsiteX3" fmla="*/ 6119095 w 6254461"/>
                <a:gd name="connsiteY3" fmla="*/ 413444 h 413444"/>
                <a:gd name="connsiteX4" fmla="*/ 0 w 6254461"/>
                <a:gd name="connsiteY4" fmla="*/ 413444 h 413444"/>
                <a:gd name="connsiteX0" fmla="*/ 61187 w 6119095"/>
                <a:gd name="connsiteY0" fmla="*/ 413444 h 413444"/>
                <a:gd name="connsiteX1" fmla="*/ 0 w 6119095"/>
                <a:gd name="connsiteY1" fmla="*/ 0 h 413444"/>
                <a:gd name="connsiteX2" fmla="*/ 6119095 w 6119095"/>
                <a:gd name="connsiteY2" fmla="*/ 0 h 413444"/>
                <a:gd name="connsiteX3" fmla="*/ 5983729 w 6119095"/>
                <a:gd name="connsiteY3" fmla="*/ 413444 h 413444"/>
                <a:gd name="connsiteX4" fmla="*/ 61187 w 6119095"/>
                <a:gd name="connsiteY4" fmla="*/ 413444 h 413444"/>
                <a:gd name="connsiteX0" fmla="*/ 7063 w 6064971"/>
                <a:gd name="connsiteY0" fmla="*/ 413444 h 413444"/>
                <a:gd name="connsiteX1" fmla="*/ 0 w 6064971"/>
                <a:gd name="connsiteY1" fmla="*/ 0 h 413444"/>
                <a:gd name="connsiteX2" fmla="*/ 6064971 w 6064971"/>
                <a:gd name="connsiteY2" fmla="*/ 0 h 413444"/>
                <a:gd name="connsiteX3" fmla="*/ 5929605 w 6064971"/>
                <a:gd name="connsiteY3" fmla="*/ 413444 h 413444"/>
                <a:gd name="connsiteX4" fmla="*/ 7063 w 6064971"/>
                <a:gd name="connsiteY4" fmla="*/ 413444 h 41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4971" h="413444">
                  <a:moveTo>
                    <a:pt x="7063" y="413444"/>
                  </a:moveTo>
                  <a:lnTo>
                    <a:pt x="0" y="0"/>
                  </a:lnTo>
                  <a:lnTo>
                    <a:pt x="6064971" y="0"/>
                  </a:lnTo>
                  <a:lnTo>
                    <a:pt x="5929605" y="413444"/>
                  </a:lnTo>
                  <a:lnTo>
                    <a:pt x="7063" y="41344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2913" y="2367665"/>
            <a:ext cx="6591979" cy="1461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11151" y="4943092"/>
            <a:ext cx="4260849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1151" y="5369613"/>
            <a:ext cx="3765549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11150" y="6361809"/>
            <a:ext cx="2166187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8241DAF-D3D1-4C65-9DAB-493DE76CC6E3}" type="datetime4">
              <a:rPr lang="en-US" smtClean="0"/>
              <a:t>July 21, 2014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51" y="6133731"/>
            <a:ext cx="2076915" cy="51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3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7599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791975" y="2614623"/>
            <a:ext cx="7542328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5688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4000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791974" y="2621603"/>
            <a:ext cx="7549307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53291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7886700" cy="4528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 noChangeAspect="1"/>
          </p:cNvSpPr>
          <p:nvPr>
            <p:ph type="body" sz="quarter" idx="12"/>
          </p:nvPr>
        </p:nvSpPr>
        <p:spPr>
          <a:xfrm>
            <a:off x="322580" y="1280160"/>
            <a:ext cx="8224520" cy="4331746"/>
          </a:xfrm>
        </p:spPr>
        <p:txBody>
          <a:bodyPr anchor="ctr" anchorCtr="1"/>
          <a:lstStyle>
            <a:lvl1pPr marL="320040" indent="-32004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5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21787" y="1280160"/>
            <a:ext cx="3868737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80160"/>
            <a:ext cx="3887788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11150" y="2194560"/>
            <a:ext cx="3870325" cy="3883511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4587875" y="2194560"/>
            <a:ext cx="3870325" cy="3883511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11150" y="1280160"/>
            <a:ext cx="3584575" cy="478894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474278" y="1280160"/>
            <a:ext cx="4038541" cy="4788946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8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/>
        </p:nvSpPr>
        <p:spPr bwMode="auto">
          <a:xfrm>
            <a:off x="-7144" y="813351"/>
            <a:ext cx="8562705" cy="234399"/>
          </a:xfrm>
          <a:custGeom>
            <a:avLst/>
            <a:gdLst>
              <a:gd name="connsiteX0" fmla="*/ 0 w 8650811"/>
              <a:gd name="connsiteY0" fmla="*/ 234399 h 234399"/>
              <a:gd name="connsiteX1" fmla="*/ 76745 w 8650811"/>
              <a:gd name="connsiteY1" fmla="*/ 0 h 234399"/>
              <a:gd name="connsiteX2" fmla="*/ 8650811 w 8650811"/>
              <a:gd name="connsiteY2" fmla="*/ 0 h 234399"/>
              <a:gd name="connsiteX3" fmla="*/ 8574066 w 8650811"/>
              <a:gd name="connsiteY3" fmla="*/ 234399 h 234399"/>
              <a:gd name="connsiteX4" fmla="*/ 0 w 8650811"/>
              <a:gd name="connsiteY4" fmla="*/ 234399 h 234399"/>
              <a:gd name="connsiteX0" fmla="*/ 0 w 8650811"/>
              <a:gd name="connsiteY0" fmla="*/ 234399 h 234399"/>
              <a:gd name="connsiteX1" fmla="*/ 91032 w 8650811"/>
              <a:gd name="connsiteY1" fmla="*/ 2381 h 234399"/>
              <a:gd name="connsiteX2" fmla="*/ 8650811 w 8650811"/>
              <a:gd name="connsiteY2" fmla="*/ 0 h 234399"/>
              <a:gd name="connsiteX3" fmla="*/ 8574066 w 8650811"/>
              <a:gd name="connsiteY3" fmla="*/ 234399 h 234399"/>
              <a:gd name="connsiteX4" fmla="*/ 0 w 8650811"/>
              <a:gd name="connsiteY4" fmla="*/ 234399 h 234399"/>
              <a:gd name="connsiteX0" fmla="*/ 0 w 8562705"/>
              <a:gd name="connsiteY0" fmla="*/ 234399 h 234399"/>
              <a:gd name="connsiteX1" fmla="*/ 2926 w 8562705"/>
              <a:gd name="connsiteY1" fmla="*/ 2381 h 234399"/>
              <a:gd name="connsiteX2" fmla="*/ 8562705 w 8562705"/>
              <a:gd name="connsiteY2" fmla="*/ 0 h 234399"/>
              <a:gd name="connsiteX3" fmla="*/ 8485960 w 8562705"/>
              <a:gd name="connsiteY3" fmla="*/ 234399 h 234399"/>
              <a:gd name="connsiteX4" fmla="*/ 0 w 8562705"/>
              <a:gd name="connsiteY4" fmla="*/ 234399 h 23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62705" h="234399">
                <a:moveTo>
                  <a:pt x="0" y="234399"/>
                </a:moveTo>
                <a:cubicBezTo>
                  <a:pt x="975" y="157060"/>
                  <a:pt x="1951" y="79720"/>
                  <a:pt x="2926" y="2381"/>
                </a:cubicBezTo>
                <a:lnTo>
                  <a:pt x="8562705" y="0"/>
                </a:lnTo>
                <a:lnTo>
                  <a:pt x="8485960" y="234399"/>
                </a:lnTo>
                <a:lnTo>
                  <a:pt x="0" y="23439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311150" y="1"/>
            <a:ext cx="8241866" cy="860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1280160"/>
            <a:ext cx="7886700" cy="4609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61" y="6615565"/>
            <a:ext cx="8979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" b="0" kern="120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1310231341_Standard - Cerner PPT template_v2.2 updated: 0115  ©</a:t>
            </a:r>
            <a:r>
              <a:rPr lang="en-US" sz="500" b="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lang="en-US" sz="500" b="0" dirty="0"/>
              <a:t>Cerner Corporation.  All rights reserved.  </a:t>
            </a:r>
          </a:p>
          <a:p>
            <a:pPr algn="l"/>
            <a:r>
              <a:rPr lang="en-US" sz="500" b="0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50840" y="6426952"/>
            <a:ext cx="4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881FCEE-8B8D-471D-B2CD-8B20A04D8A95}" type="slidenum"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2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4" r:id="rId2"/>
    <p:sldLayoutId id="2147484007" r:id="rId3"/>
    <p:sldLayoutId id="2147484008" r:id="rId4"/>
    <p:sldLayoutId id="214748401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27432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2.xml"/><Relationship Id="rId9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.cerner.com/styleguide/?powerchart" TargetMode="External"/><Relationship Id="rId2" Type="http://schemas.openxmlformats.org/officeDocument/2006/relationships/hyperlink" Target="https://wiki.ucern.com/display/public/reference/MPages+Overview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nnect.ucern.com/groups/mpages-technical-development" TargetMode="External"/><Relationship Id="rId4" Type="http://schemas.openxmlformats.org/officeDocument/2006/relationships/hyperlink" Target="https://wiki.ucern.com/display/public/MPDEVWIKI/MPages+Development+Wiki+Home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Pat Bannerman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Sr Mpages Developer/Instructor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August 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1150" y="2259016"/>
            <a:ext cx="5706878" cy="2370667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 Component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Architecture Review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Antelope Valley Hospital</a:t>
            </a:r>
          </a:p>
        </p:txBody>
      </p:sp>
    </p:spTree>
    <p:extLst>
      <p:ext uri="{BB962C8B-B14F-4D97-AF65-F5344CB8AC3E}">
        <p14:creationId xmlns:p14="http://schemas.microsoft.com/office/powerpoint/2010/main" val="400869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(Rules)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Determine a mnemonic to begin all strings for classes, element names, etc.  (</a:t>
            </a:r>
            <a:r>
              <a:rPr lang="en-US" sz="2400" dirty="0" err="1"/>
              <a:t>ie</a:t>
            </a:r>
            <a:r>
              <a:rPr lang="en-US" sz="2400" dirty="0"/>
              <a:t> CERN_KC) </a:t>
            </a:r>
          </a:p>
          <a:p>
            <a:r>
              <a:rPr lang="en-US" sz="2400" dirty="0"/>
              <a:t>If you must create an element id, consider using the following to pull the component unique identifier and attaching it with some other text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eleId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this.getComponentUid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()+"_ele_1";</a:t>
            </a:r>
          </a:p>
          <a:p>
            <a:r>
              <a:rPr lang="en-US" sz="2400" dirty="0"/>
              <a:t>NEVER define a class at the element level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{border:1px solid #00000;}</a:t>
            </a:r>
          </a:p>
        </p:txBody>
      </p:sp>
    </p:spTree>
    <p:extLst>
      <p:ext uri="{BB962C8B-B14F-4D97-AF65-F5344CB8AC3E}">
        <p14:creationId xmlns:p14="http://schemas.microsoft.com/office/powerpoint/2010/main" val="23086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(Exceptions)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class name is supported by an external library, we have no control over it so leave it as is (</a:t>
            </a:r>
            <a:r>
              <a:rPr lang="en-US" sz="2400" dirty="0" err="1"/>
              <a:t>ie</a:t>
            </a:r>
            <a:r>
              <a:rPr lang="en-US" sz="2400" dirty="0"/>
              <a:t> jQuery plugins)</a:t>
            </a:r>
          </a:p>
          <a:p>
            <a:r>
              <a:rPr lang="en-US" sz="2400" dirty="0"/>
              <a:t>If the class name is “Common CSS” name supplied with the framework you are working in, you can use it without restriction.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Note</a:t>
            </a:r>
            <a:r>
              <a:rPr lang="en-US" sz="2400" b="1" dirty="0"/>
              <a:t>: </a:t>
            </a:r>
            <a:r>
              <a:rPr lang="en-US" sz="2400" dirty="0"/>
              <a:t>Be careful using these as implementation of newer browsers, </a:t>
            </a:r>
            <a:r>
              <a:rPr lang="en-US" sz="2400" dirty="0" err="1"/>
              <a:t>MPage</a:t>
            </a:r>
            <a:r>
              <a:rPr lang="en-US" sz="2400" dirty="0"/>
              <a:t> versions, jQuery versions, </a:t>
            </a:r>
            <a:r>
              <a:rPr lang="en-US" sz="2400" dirty="0" err="1"/>
              <a:t>etc</a:t>
            </a:r>
            <a:r>
              <a:rPr lang="en-US" sz="2400" dirty="0"/>
              <a:t> will require regression testing.</a:t>
            </a:r>
          </a:p>
        </p:txBody>
      </p:sp>
    </p:spTree>
    <p:extLst>
      <p:ext uri="{BB962C8B-B14F-4D97-AF65-F5344CB8AC3E}">
        <p14:creationId xmlns:p14="http://schemas.microsoft.com/office/powerpoint/2010/main" val="118521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Standards</a:t>
            </a:r>
          </a:p>
        </p:txBody>
      </p:sp>
    </p:spTree>
    <p:extLst>
      <p:ext uri="{BB962C8B-B14F-4D97-AF65-F5344CB8AC3E}">
        <p14:creationId xmlns:p14="http://schemas.microsoft.com/office/powerpoint/2010/main" val="388760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49" y="1280160"/>
            <a:ext cx="8764485" cy="4915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Your code will ALWAYS begin with the following: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.prototype.constructor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.prototype.base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MPage.Component.prototype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.prototype.name = "</a:t>
            </a: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This allows for inheritance of the </a:t>
            </a:r>
            <a:r>
              <a:rPr lang="en-US" sz="2400" dirty="0" err="1"/>
              <a:t>MPage</a:t>
            </a:r>
            <a:r>
              <a:rPr lang="en-US" sz="2400" dirty="0"/>
              <a:t> Component base class which allows access to the properties mentioned previously as well as helper functions to launch your 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6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49" y="1280160"/>
            <a:ext cx="8764485" cy="4915541"/>
          </a:xfrm>
        </p:spPr>
        <p:txBody>
          <a:bodyPr>
            <a:normAutofit/>
          </a:bodyPr>
          <a:lstStyle/>
          <a:p>
            <a:r>
              <a:rPr lang="en-US" sz="2400" dirty="0"/>
              <a:t>Base-class built as part of the framework you are using</a:t>
            </a:r>
          </a:p>
          <a:p>
            <a:r>
              <a:rPr lang="en-US" sz="2400" dirty="0"/>
              <a:t>Internal logic and programming may differ framework to framework</a:t>
            </a:r>
          </a:p>
          <a:p>
            <a:r>
              <a:rPr lang="en-US" sz="2400" dirty="0"/>
              <a:t>Functionality exposed for your component to use will always be the same</a:t>
            </a:r>
          </a:p>
        </p:txBody>
      </p:sp>
      <p:pic>
        <p:nvPicPr>
          <p:cNvPr id="1026" name="Picture 2" descr="Image result for cartoon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38" y="5424311"/>
            <a:ext cx="2536777" cy="77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toon c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9" y="5215304"/>
            <a:ext cx="2192769" cy="110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artoon car en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36" y="4496962"/>
            <a:ext cx="1247683" cy="93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1032" idx="1"/>
            <a:endCxn id="1028" idx="3"/>
          </p:cNvCxnSpPr>
          <p:nvPr/>
        </p:nvCxnSpPr>
        <p:spPr>
          <a:xfrm flipH="1">
            <a:off x="2503918" y="4964844"/>
            <a:ext cx="1132318" cy="800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32" idx="3"/>
            <a:endCxn id="1026" idx="1"/>
          </p:cNvCxnSpPr>
          <p:nvPr/>
        </p:nvCxnSpPr>
        <p:spPr>
          <a:xfrm>
            <a:off x="4883919" y="4964844"/>
            <a:ext cx="1132319" cy="845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8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49" y="1280160"/>
            <a:ext cx="8764485" cy="4915541"/>
          </a:xfrm>
        </p:spPr>
        <p:txBody>
          <a:bodyPr>
            <a:normAutofit/>
          </a:bodyPr>
          <a:lstStyle/>
          <a:p>
            <a:r>
              <a:rPr lang="en-US" dirty="0"/>
              <a:t>No direct DOM injection outside of the component container unless with identified exceptions (hovers)</a:t>
            </a:r>
          </a:p>
          <a:p>
            <a:r>
              <a:rPr lang="en-US" dirty="0"/>
              <a:t>External libraries should only be included directly into custom-components.js.  Dynamic script requests could block entire page.</a:t>
            </a:r>
          </a:p>
          <a:p>
            <a:r>
              <a:rPr lang="en-US" dirty="0"/>
              <a:t>Avoid using global static references to store state values.  Instead use variables prototyped as part of the object instance.</a:t>
            </a:r>
          </a:p>
          <a:p>
            <a:pPr lvl="1"/>
            <a:r>
              <a:rPr lang="en-US" dirty="0"/>
              <a:t>You can also use the “</a:t>
            </a:r>
            <a:r>
              <a:rPr lang="en-US" dirty="0" err="1"/>
              <a:t>userPreferences</a:t>
            </a:r>
            <a:r>
              <a:rPr lang="en-US" dirty="0"/>
              <a:t>” property to store user preferences string as of 1.1 (MPages V6.x)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userPreferences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",'</a:t>
            </a:r>
            <a:r>
              <a:rPr lang="en-US" sz="1800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800" dirty="0" err="1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":"hello"}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8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Text Components</a:t>
            </a:r>
          </a:p>
        </p:txBody>
      </p:sp>
    </p:spTree>
    <p:extLst>
      <p:ext uri="{BB962C8B-B14F-4D97-AF65-F5344CB8AC3E}">
        <p14:creationId xmlns:p14="http://schemas.microsoft.com/office/powerpoint/2010/main" val="173148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Text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.prototype.constructor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.prototype.base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MPage.Component.prototype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.prototype.name = "</a:t>
            </a: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.prototype.render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 World!";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2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Text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.prototype.render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"Hello World!";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dirty="0"/>
              <a:t>The render function is used to display HTML to the component container.  </a:t>
            </a:r>
          </a:p>
          <a:p>
            <a:r>
              <a:rPr lang="en-US" sz="2400" dirty="0"/>
              <a:t>If you do not override, the default behavior will be to do nothing.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57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Text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"Hello World!";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dirty="0" err="1"/>
              <a:t>getTarget</a:t>
            </a:r>
            <a:r>
              <a:rPr lang="en-US" sz="2400" dirty="0"/>
              <a:t> function returns the DOM (document object model) object of the component container</a:t>
            </a:r>
          </a:p>
          <a:p>
            <a:r>
              <a:rPr lang="en-US" sz="2400" dirty="0"/>
              <a:t>This function SHOULD NOT be used/called anywhere but the render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8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 action="ppaction://hlinksldjump"/>
              </a:rPr>
              <a:t>What is a Component?</a:t>
            </a:r>
            <a:endParaRPr lang="en-US" sz="2400" dirty="0"/>
          </a:p>
          <a:p>
            <a:r>
              <a:rPr lang="en-US" sz="2400" dirty="0">
                <a:hlinkClick r:id="rId3" action="ppaction://hlinksldjump"/>
              </a:rPr>
              <a:t>Naming Conventions</a:t>
            </a:r>
            <a:endParaRPr lang="en-US" sz="2400" dirty="0"/>
          </a:p>
          <a:p>
            <a:r>
              <a:rPr lang="en-US" sz="2400" dirty="0">
                <a:hlinkClick r:id="rId4" action="ppaction://hlinksldjump"/>
              </a:rPr>
              <a:t>General Standards</a:t>
            </a:r>
            <a:endParaRPr lang="en-US" sz="2400" dirty="0"/>
          </a:p>
          <a:p>
            <a:r>
              <a:rPr lang="en-US" sz="2400" dirty="0">
                <a:hlinkClick r:id="rId5" action="ppaction://hlinksldjump"/>
              </a:rPr>
              <a:t>Static Text Components</a:t>
            </a:r>
            <a:endParaRPr lang="en-US" sz="2400" dirty="0"/>
          </a:p>
          <a:p>
            <a:r>
              <a:rPr lang="en-US" sz="2400" dirty="0">
                <a:hlinkClick r:id="rId6" action="ppaction://hlinksldjump"/>
              </a:rPr>
              <a:t>Components Utilizing AJAX</a:t>
            </a:r>
            <a:endParaRPr lang="en-US" sz="2400" dirty="0"/>
          </a:p>
          <a:p>
            <a:r>
              <a:rPr lang="en-US" sz="2400" dirty="0">
                <a:hlinkClick r:id="rId7" action="ppaction://hlinksldjump"/>
              </a:rPr>
              <a:t>Component Properties</a:t>
            </a:r>
            <a:endParaRPr lang="en-US" sz="2400" dirty="0"/>
          </a:p>
          <a:p>
            <a:r>
              <a:rPr lang="en-US" sz="2400" dirty="0">
                <a:hlinkClick r:id="rId8" action="ppaction://hlinksldjump"/>
              </a:rPr>
              <a:t>Component Options</a:t>
            </a:r>
            <a:endParaRPr lang="en-US" sz="2400" dirty="0"/>
          </a:p>
          <a:p>
            <a:r>
              <a:rPr lang="en-US" sz="2400" dirty="0">
                <a:hlinkClick r:id="rId9" action="ppaction://hlinksldjump"/>
              </a:rPr>
              <a:t>Appendix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21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Text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 World!";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 dirty="0"/>
          </a:p>
          <a:p>
            <a:r>
              <a:rPr lang="en-US" sz="2400" dirty="0" err="1"/>
              <a:t>innerHTML</a:t>
            </a:r>
            <a:r>
              <a:rPr lang="en-US" sz="2400" dirty="0"/>
              <a:t> is a DOM property of an element to insert content to an element.</a:t>
            </a:r>
          </a:p>
          <a:p>
            <a:r>
              <a:rPr lang="en-US" sz="2400" dirty="0"/>
              <a:t>You must assume that the target element being used will always be a DOM object.</a:t>
            </a:r>
          </a:p>
          <a:p>
            <a:r>
              <a:rPr lang="en-US" sz="2400" dirty="0"/>
              <a:t>You should NEVER render content outside of the DOM target object without using exposed methods to do so!!!</a:t>
            </a:r>
          </a:p>
        </p:txBody>
      </p:sp>
    </p:spTree>
    <p:extLst>
      <p:ext uri="{BB962C8B-B14F-4D97-AF65-F5344CB8AC3E}">
        <p14:creationId xmlns:p14="http://schemas.microsoft.com/office/powerpoint/2010/main" val="242377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Utilizing AJAX</a:t>
            </a:r>
          </a:p>
        </p:txBody>
      </p:sp>
    </p:spTree>
    <p:extLst>
      <p:ext uri="{BB962C8B-B14F-4D97-AF65-F5344CB8AC3E}">
        <p14:creationId xmlns:p14="http://schemas.microsoft.com/office/powerpoint/2010/main" val="37579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Utilizing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.prototype.constructor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.prototype.base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MPage.Component.prototype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.prototype.name = "</a:t>
            </a: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.prototype.init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[2] = "LABORATORY";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.prototype.render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2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Utilizing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.prototype.init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"LABORATORY";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dirty="0" err="1"/>
              <a:t>Init</a:t>
            </a:r>
            <a:r>
              <a:rPr lang="en-US" sz="2400" dirty="0"/>
              <a:t> function should be overridden to set-up a CCL call.</a:t>
            </a:r>
          </a:p>
          <a:p>
            <a:r>
              <a:rPr lang="en-US" sz="2400" dirty="0"/>
              <a:t>If you do not override, the default behavior will be to do nothing.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16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Utilizing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228216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my.namespace.prototype.init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"LABORATORY";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cclProgram</a:t>
            </a:r>
            <a:r>
              <a:rPr lang="en-US" sz="2400" dirty="0"/>
              <a:t> property defines what CCL program will be called</a:t>
            </a:r>
          </a:p>
          <a:p>
            <a:r>
              <a:rPr lang="en-US" sz="2400" dirty="0"/>
              <a:t>If not defined, the component framework will assume this is a static component and not call anything.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31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Utilizing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371652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my.namespace.prototype.init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[2] = "LABORATORY";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dirty="0"/>
              <a:t>Property of </a:t>
            </a:r>
            <a:r>
              <a:rPr lang="en-US" sz="2400" dirty="0" err="1"/>
              <a:t>cclParams</a:t>
            </a:r>
            <a:r>
              <a:rPr lang="en-US" sz="2400" dirty="0"/>
              <a:t> is an array used to define the prompts for the CCL program</a:t>
            </a:r>
          </a:p>
          <a:p>
            <a:r>
              <a:rPr lang="en-US" sz="2400" dirty="0"/>
              <a:t>All strings will have “^” wrapped around them, and all numbers will be created as floats.</a:t>
            </a:r>
          </a:p>
          <a:p>
            <a:r>
              <a:rPr lang="en-US" sz="2400" dirty="0"/>
              <a:t>We will discuss function </a:t>
            </a:r>
            <a:r>
              <a:rPr lang="en-US" sz="2400" dirty="0" err="1"/>
              <a:t>getProperty</a:t>
            </a:r>
            <a:r>
              <a:rPr lang="en-US" sz="2400" dirty="0"/>
              <a:t>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24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Utilizing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my.namespace.prototype.init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"LABORATORY";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dirty="0"/>
              <a:t>Property of </a:t>
            </a:r>
            <a:r>
              <a:rPr lang="en-US" sz="2400" dirty="0" err="1"/>
              <a:t>cclDataType</a:t>
            </a:r>
            <a:r>
              <a:rPr lang="en-US" sz="2400" dirty="0"/>
              <a:t> in </a:t>
            </a:r>
            <a:r>
              <a:rPr lang="en-US" sz="2400" dirty="0" err="1"/>
              <a:t>init</a:t>
            </a:r>
            <a:r>
              <a:rPr lang="en-US" sz="2400" dirty="0"/>
              <a:t> determines the data type for the data property in render.</a:t>
            </a:r>
          </a:p>
          <a:p>
            <a:r>
              <a:rPr lang="en-US" sz="2400" dirty="0" err="1"/>
              <a:t>cclDataType</a:t>
            </a:r>
            <a:r>
              <a:rPr lang="en-US" sz="2400" dirty="0"/>
              <a:t> can be “TEXT”, “XML”, or “JSON” (default).  The framework will take the string from the response and parse accordingly.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06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Properties</a:t>
            </a:r>
          </a:p>
        </p:txBody>
      </p:sp>
    </p:spTree>
    <p:extLst>
      <p:ext uri="{BB962C8B-B14F-4D97-AF65-F5344CB8AC3E}">
        <p14:creationId xmlns:p14="http://schemas.microsoft.com/office/powerpoint/2010/main" val="4285114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Properties (Required)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Patient ID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PERSON.PERSON_ID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400" dirty="0"/>
              <a:t>Encounter ID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ENCOUNTER.ENCNTR_ID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encounterId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400" dirty="0"/>
              <a:t>User ID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PRSNL.PERSON_ID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76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Properties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49" y="1280160"/>
            <a:ext cx="8392903" cy="4528969"/>
          </a:xfrm>
        </p:spPr>
        <p:txBody>
          <a:bodyPr/>
          <a:lstStyle/>
          <a:p>
            <a:r>
              <a:rPr lang="en-US" sz="2400" dirty="0"/>
              <a:t>PPR Code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PERSON_PRSNL_RELTN.PERSON_PRSNL_R_CD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400" dirty="0"/>
              <a:t>Position Code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PRSNL.POSITION_CD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positionCd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400" dirty="0"/>
              <a:t>Static Content Location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determined by prompt passed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staticContent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u="sng" dirty="0">
                <a:cs typeface="Courier New" panose="02070309020205020404" pitchFamily="49" charset="0"/>
              </a:rPr>
              <a:t>Note: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If property is not found with optional properties, function will return the string “undefined”</a:t>
            </a:r>
          </a:p>
        </p:txBody>
      </p:sp>
    </p:spTree>
    <p:extLst>
      <p:ext uri="{BB962C8B-B14F-4D97-AF65-F5344CB8AC3E}">
        <p14:creationId xmlns:p14="http://schemas.microsoft.com/office/powerpoint/2010/main" val="22935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What is a Component?</a:t>
            </a:r>
          </a:p>
        </p:txBody>
      </p:sp>
    </p:spTree>
    <p:extLst>
      <p:ext uri="{BB962C8B-B14F-4D97-AF65-F5344CB8AC3E}">
        <p14:creationId xmlns:p14="http://schemas.microsoft.com/office/powerpoint/2010/main" val="101132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Properties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49" y="1280160"/>
            <a:ext cx="8392903" cy="5138569"/>
          </a:xfrm>
        </p:spPr>
        <p:txBody>
          <a:bodyPr/>
          <a:lstStyle/>
          <a:p>
            <a:r>
              <a:rPr lang="en-US" sz="2400" dirty="0"/>
              <a:t>Component Header Title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can use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setProperty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also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400" dirty="0"/>
              <a:t>Component Sub Header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can use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setProperty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also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headerSubTitle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400" dirty="0"/>
              <a:t>Component Collapse/Expand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can use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setProperty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also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	</a:t>
            </a:r>
            <a:endParaRPr lang="en-US" sz="2000" dirty="0">
              <a:solidFill>
                <a:schemeClr val="bg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headerShowHideState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>
                <a:sym typeface="Wingdings" panose="05000000000000000000" pitchFamily="2" charset="2"/>
              </a:rPr>
              <a:t>DON’T USE COLLAPSE/EXPAND PROPERTY WITH WORKFLOW COMPONENTS!!  It will throw an error.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77" y="1733522"/>
            <a:ext cx="4581525" cy="29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76" y="3057855"/>
            <a:ext cx="4581525" cy="29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75" y="4316654"/>
            <a:ext cx="45815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Options</a:t>
            </a:r>
          </a:p>
        </p:txBody>
      </p:sp>
    </p:spTree>
    <p:extLst>
      <p:ext uri="{BB962C8B-B14F-4D97-AF65-F5344CB8AC3E}">
        <p14:creationId xmlns:p14="http://schemas.microsoft.com/office/powerpoint/2010/main" val="3176052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7886700" cy="48516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Previous examples were meant to do one thing and one thing only</a:t>
            </a:r>
          </a:p>
          <a:p>
            <a:r>
              <a:rPr lang="en-US" sz="2400" dirty="0"/>
              <a:t>Sometimes you need a way to refactor/reuse code such that it can perform multiple ways.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Use Cases</a:t>
            </a:r>
          </a:p>
          <a:p>
            <a:pPr lvl="1"/>
            <a:r>
              <a:rPr lang="en-US" dirty="0"/>
              <a:t>You might need a previously used component with different CCL parameters passed</a:t>
            </a:r>
          </a:p>
          <a:p>
            <a:pPr lvl="1"/>
            <a:r>
              <a:rPr lang="en-US" dirty="0"/>
              <a:t>You might need a previously used component with different visual display based on data passed</a:t>
            </a:r>
          </a:p>
          <a:p>
            <a:pPr marL="45720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You could just create two copies of the component and modify slightly, but this is </a:t>
            </a:r>
            <a:r>
              <a:rPr lang="en-US" b="1" u="sng" dirty="0"/>
              <a:t>BAD programming practice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Take the following code: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.prototype.init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[2] = "LABORATORY";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.prototype.render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29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Add in a static variable using our namespace (note that no “prototype” was used to make it static):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.option1 = {"ACTIVITY_TYPE":"LABORATORY"};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my.namespace.prototype.init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"LABORATORY";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14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Update to the data being passed as parameters (note that the options for the component are updated by the framework as the class is instantiated):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.option1 = {"ACTIVITY_TYPE":"LABORATORY"};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my.namespace.prototype.init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this.options.ACTIVITY_TYPE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52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Multiple options can now be created, and flexed based off which static object is used to instantiate the object in the framework: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.option1 = {"ACTIVITY_TYPE":"LABORATORY"};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.option2 = {"ACTIVITY_TYPE":"PHARMACY"};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my.namespace.prototype.init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this.options.ACTIVITY_TYPE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44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r>
              <a:rPr lang="en-US" sz="2400" dirty="0"/>
              <a:t>Here are how the options are typically pulled in using standard MPages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Here is an example of a custom framework doing the same, but through custom meta tags in the HTML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916" y="4672673"/>
            <a:ext cx="5829860" cy="186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91" y="2170859"/>
            <a:ext cx="6827184" cy="12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0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Options (rules)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r>
              <a:rPr lang="en-US" sz="2400" dirty="0"/>
              <a:t>The options property will contain a JSON compliant object based upon the options configured for that component</a:t>
            </a:r>
          </a:p>
          <a:p>
            <a:r>
              <a:rPr lang="en-US" sz="2400" dirty="0"/>
              <a:t>The component should NOT assume all of the options are entered, and should check for the existence before using or merge the options object with a default options object.</a:t>
            </a:r>
          </a:p>
          <a:p>
            <a:pPr lvl="1"/>
            <a:r>
              <a:rPr lang="en-US" sz="2000" dirty="0" err="1"/>
              <a:t>ie</a:t>
            </a:r>
            <a:r>
              <a:rPr lang="en-US" sz="2000" dirty="0"/>
              <a:t>. the field for options in Bedrock is optional and can be left blank</a:t>
            </a:r>
          </a:p>
          <a:p>
            <a:r>
              <a:rPr lang="en-US" sz="2400" dirty="0"/>
              <a:t>The structure of the options object should be the exact same for each one created.  This will prevent from having to have error/field checking on each field used.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94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93069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Component?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“Mini-</a:t>
            </a:r>
            <a:r>
              <a:rPr lang="en-US" sz="2400" dirty="0" err="1"/>
              <a:t>MPage</a:t>
            </a:r>
            <a:r>
              <a:rPr lang="en-US" sz="2400" dirty="0"/>
              <a:t>” within a bigger </a:t>
            </a:r>
            <a:r>
              <a:rPr lang="en-US" sz="2400" dirty="0" err="1"/>
              <a:t>MPage</a:t>
            </a:r>
            <a:r>
              <a:rPr lang="en-US" sz="2400" dirty="0"/>
              <a:t> View.</a:t>
            </a:r>
          </a:p>
          <a:p>
            <a:r>
              <a:rPr lang="en-US" sz="2400" dirty="0"/>
              <a:t>Self-contained</a:t>
            </a:r>
          </a:p>
          <a:p>
            <a:r>
              <a:rPr lang="en-US" sz="2400" dirty="0"/>
              <a:t>Does not interact with the framework it’s contained within</a:t>
            </a:r>
          </a:p>
          <a:p>
            <a:r>
              <a:rPr lang="en-US" sz="2400" dirty="0"/>
              <a:t>The component code itself is called a </a:t>
            </a:r>
            <a:r>
              <a:rPr lang="en-US" sz="2400" dirty="0" err="1"/>
              <a:t>Javascript</a:t>
            </a:r>
            <a:r>
              <a:rPr lang="en-US" sz="2400" dirty="0"/>
              <a:t> class.</a:t>
            </a:r>
          </a:p>
          <a:p>
            <a:r>
              <a:rPr lang="en-US" sz="2400" dirty="0"/>
              <a:t>The component code implemented/viewed from on the </a:t>
            </a:r>
            <a:r>
              <a:rPr lang="en-US" sz="2400" dirty="0" err="1"/>
              <a:t>MPage</a:t>
            </a:r>
            <a:r>
              <a:rPr lang="en-US" sz="2400" dirty="0"/>
              <a:t> is a </a:t>
            </a:r>
            <a:r>
              <a:rPr lang="en-US" sz="2400" dirty="0" err="1"/>
              <a:t>Javascript</a:t>
            </a:r>
            <a:r>
              <a:rPr lang="en-US" sz="2400" dirty="0"/>
              <a:t> object.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39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(Version 6.x configuration)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17442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u="sng" dirty="0">
                <a:cs typeface="Courier New" panose="02070309020205020404" pitchFamily="49" charset="0"/>
              </a:rPr>
              <a:t>Report Name </a:t>
            </a:r>
          </a:p>
          <a:p>
            <a:pPr>
              <a:spcBef>
                <a:spcPts val="600"/>
              </a:spcBef>
            </a:pPr>
            <a:r>
              <a:rPr lang="en-US" sz="1800" dirty="0" err="1">
                <a:cs typeface="Courier New" panose="02070309020205020404" pitchFamily="49" charset="0"/>
              </a:rPr>
              <a:t>mp_unified_driver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u="sng" dirty="0">
                <a:cs typeface="Courier New" panose="02070309020205020404" pitchFamily="49" charset="0"/>
              </a:rPr>
              <a:t>Report </a:t>
            </a:r>
            <a:r>
              <a:rPr lang="en-US" sz="2000" b="1" u="sng" dirty="0" err="1">
                <a:cs typeface="Courier New" panose="02070309020205020404" pitchFamily="49" charset="0"/>
              </a:rPr>
              <a:t>Params</a:t>
            </a:r>
            <a:r>
              <a:rPr lang="en-US" sz="2000" b="1" u="sng" dirty="0">
                <a:cs typeface="Courier New" panose="02070309020205020404" pitchFamily="49" charset="0"/>
              </a:rPr>
              <a:t> (note that static content path should be set to blank for pulling code off </a:t>
            </a:r>
            <a:r>
              <a:rPr lang="en-US" sz="2000" b="1" u="sng" dirty="0" err="1">
                <a:cs typeface="Courier New" panose="02070309020205020404" pitchFamily="49" charset="0"/>
              </a:rPr>
              <a:t>webservice</a:t>
            </a:r>
            <a:r>
              <a:rPr lang="en-US" sz="2000" b="1" u="sng" dirty="0">
                <a:cs typeface="Courier New" panose="02070309020205020404" pitchFamily="49" charset="0"/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"MINE", $PAT_PERSONID$, $VIS_ENCNTRID$, $USR_PERSONID$, $</a:t>
            </a:r>
            <a:r>
              <a:rPr lang="en-US" sz="1800" dirty="0" err="1">
                <a:cs typeface="Courier New" panose="02070309020205020404" pitchFamily="49" charset="0"/>
              </a:rPr>
              <a:t>USR_PositionCd</a:t>
            </a:r>
            <a:r>
              <a:rPr lang="en-US" sz="1800" dirty="0">
                <a:cs typeface="Courier New" panose="02070309020205020404" pitchFamily="49" charset="0"/>
              </a:rPr>
              <a:t>$, $</a:t>
            </a:r>
            <a:r>
              <a:rPr lang="en-US" sz="1800" dirty="0" err="1">
                <a:cs typeface="Courier New" panose="02070309020205020404" pitchFamily="49" charset="0"/>
              </a:rPr>
              <a:t>PAT_PPRCode</a:t>
            </a:r>
            <a:r>
              <a:rPr lang="en-US" sz="1800" dirty="0">
                <a:cs typeface="Courier New" panose="02070309020205020404" pitchFamily="49" charset="0"/>
              </a:rPr>
              <a:t>$, "$</a:t>
            </a:r>
            <a:r>
              <a:rPr lang="en-US" sz="1800" dirty="0" err="1">
                <a:cs typeface="Courier New" panose="02070309020205020404" pitchFamily="49" charset="0"/>
              </a:rPr>
              <a:t>APP_AppName</a:t>
            </a:r>
            <a:r>
              <a:rPr lang="en-US" sz="1800" dirty="0">
                <a:cs typeface="Courier New" panose="02070309020205020404" pitchFamily="49" charset="0"/>
              </a:rPr>
              <a:t>$", "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FF0000"/>
                </a:solidFill>
                <a:cs typeface="Courier New" panose="02070309020205020404" pitchFamily="49" charset="0"/>
              </a:rPr>
              <a:t>fileshare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 or mapped drive&gt;</a:t>
            </a:r>
            <a:r>
              <a:rPr lang="en-US" sz="1800" dirty="0">
                <a:cs typeface="Courier New" panose="02070309020205020404" pitchFamily="49" charset="0"/>
              </a:rPr>
              <a:t>\\WININTEL\\</a:t>
            </a:r>
            <a:r>
              <a:rPr lang="en-US" sz="1800" dirty="0" err="1">
                <a:cs typeface="Courier New" panose="02070309020205020404" pitchFamily="49" charset="0"/>
              </a:rPr>
              <a:t>static_content</a:t>
            </a:r>
            <a:r>
              <a:rPr lang="en-US" sz="1800" dirty="0">
                <a:cs typeface="Courier New" panose="02070309020205020404" pitchFamily="49" charset="0"/>
              </a:rPr>
              <a:t>\\MPAGES_6_0|", "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&lt;view builder or viewpoint builder identifier&gt;</a:t>
            </a:r>
            <a:r>
              <a:rPr lang="en-US" sz="18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u="sng" dirty="0">
                <a:cs typeface="Courier New" panose="02070309020205020404" pitchFamily="49" charset="0"/>
              </a:rPr>
              <a:t>Custom Component </a:t>
            </a:r>
            <a:r>
              <a:rPr lang="en-US" sz="2000" b="1" u="sng" dirty="0" err="1">
                <a:cs typeface="Courier New" panose="02070309020205020404" pitchFamily="49" charset="0"/>
              </a:rPr>
              <a:t>Filepath</a:t>
            </a:r>
            <a:r>
              <a:rPr lang="en-US" sz="2000" b="1" u="sng" dirty="0">
                <a:cs typeface="Courier New" panose="02070309020205020404" pitchFamily="49" charset="0"/>
              </a:rPr>
              <a:t> using above reference (DO NOT USE AS REFERENCE IN REPORT PARAMS)</a:t>
            </a:r>
            <a:endParaRPr lang="en-US" sz="2000" b="1" dirty="0"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FF0000"/>
                </a:solidFill>
                <a:cs typeface="Courier New" panose="02070309020205020404" pitchFamily="49" charset="0"/>
              </a:rPr>
              <a:t>fileshare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 or mapped drive&gt;</a:t>
            </a:r>
            <a:r>
              <a:rPr lang="en-US" sz="1800" dirty="0">
                <a:cs typeface="Courier New" panose="02070309020205020404" pitchFamily="49" charset="0"/>
              </a:rPr>
              <a:t>\WININTEL\</a:t>
            </a:r>
            <a:r>
              <a:rPr lang="en-US" sz="1800" dirty="0" err="1">
                <a:cs typeface="Courier New" panose="02070309020205020404" pitchFamily="49" charset="0"/>
              </a:rPr>
              <a:t>static_content</a:t>
            </a:r>
            <a:r>
              <a:rPr lang="en-US" sz="1800" dirty="0">
                <a:cs typeface="Courier New" panose="02070309020205020404" pitchFamily="49" charset="0"/>
              </a:rPr>
              <a:t>\MPAGES_6_0\</a:t>
            </a:r>
            <a:r>
              <a:rPr lang="en-US" sz="1800" dirty="0" err="1">
                <a:cs typeface="Courier New" panose="02070309020205020404" pitchFamily="49" charset="0"/>
              </a:rPr>
              <a:t>custom_mpage_content</a:t>
            </a:r>
            <a:r>
              <a:rPr lang="en-US" sz="1800" dirty="0">
                <a:cs typeface="Courier New" panose="02070309020205020404" pitchFamily="49" charset="0"/>
              </a:rPr>
              <a:t>\custom-components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u="sng" dirty="0">
                <a:cs typeface="Courier New" panose="02070309020205020404" pitchFamily="49" charset="0"/>
              </a:rPr>
              <a:t>Note</a:t>
            </a:r>
            <a:r>
              <a:rPr lang="en-US" sz="1800" b="1" dirty="0">
                <a:cs typeface="Courier New" panose="02070309020205020404" pitchFamily="49" charset="0"/>
              </a:rPr>
              <a:t>: </a:t>
            </a:r>
            <a:r>
              <a:rPr lang="en-US" sz="1800" dirty="0">
                <a:cs typeface="Courier New" panose="02070309020205020404" pitchFamily="49" charset="0"/>
              </a:rPr>
              <a:t>Copy the </a:t>
            </a:r>
            <a:r>
              <a:rPr lang="en-US" sz="1800" dirty="0" err="1">
                <a:cs typeface="Courier New" panose="02070309020205020404" pitchFamily="49" charset="0"/>
              </a:rPr>
              <a:t>custom_mpage_content</a:t>
            </a:r>
            <a:r>
              <a:rPr lang="en-US" sz="1800" dirty="0">
                <a:cs typeface="Courier New" panose="02070309020205020404" pitchFamily="49" charset="0"/>
              </a:rPr>
              <a:t> folder into MPAGES_6_0 folder if referencing from code warehouse.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400801" y="3048001"/>
            <a:ext cx="430305" cy="5468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13" idx="3"/>
          </p:cNvCxnSpPr>
          <p:nvPr/>
        </p:nvCxnSpPr>
        <p:spPr>
          <a:xfrm flipV="1">
            <a:off x="6185649" y="3594850"/>
            <a:ext cx="430304" cy="184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1151" y="3594848"/>
            <a:ext cx="587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Pipe is now required when static content referenced</a:t>
            </a:r>
          </a:p>
        </p:txBody>
      </p:sp>
    </p:spTree>
    <p:extLst>
      <p:ext uri="{BB962C8B-B14F-4D97-AF65-F5344CB8AC3E}">
        <p14:creationId xmlns:p14="http://schemas.microsoft.com/office/powerpoint/2010/main" val="365213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(Version 5.x configuration)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u="sng" dirty="0">
                <a:cs typeface="Courier New" panose="02070309020205020404" pitchFamily="49" charset="0"/>
              </a:rPr>
              <a:t>Report Name </a:t>
            </a:r>
          </a:p>
          <a:p>
            <a:pPr>
              <a:spcBef>
                <a:spcPts val="600"/>
              </a:spcBef>
            </a:pPr>
            <a:r>
              <a:rPr lang="en-US" sz="1800" dirty="0" err="1">
                <a:cs typeface="Courier New" panose="02070309020205020404" pitchFamily="49" charset="0"/>
              </a:rPr>
              <a:t>mp_unified_driver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u="sng" dirty="0">
                <a:cs typeface="Courier New" panose="02070309020205020404" pitchFamily="49" charset="0"/>
              </a:rPr>
              <a:t>Report </a:t>
            </a:r>
            <a:r>
              <a:rPr lang="en-US" sz="2000" b="1" u="sng" dirty="0" err="1">
                <a:cs typeface="Courier New" panose="02070309020205020404" pitchFamily="49" charset="0"/>
              </a:rPr>
              <a:t>Params</a:t>
            </a:r>
            <a:r>
              <a:rPr lang="en-US" sz="2000" b="1" u="sng" dirty="0">
                <a:cs typeface="Courier New" panose="02070309020205020404" pitchFamily="49" charset="0"/>
              </a:rPr>
              <a:t> (note that static content path should be set to blank for pulling code off </a:t>
            </a:r>
            <a:r>
              <a:rPr lang="en-US" sz="2000" b="1" u="sng" dirty="0" err="1">
                <a:cs typeface="Courier New" panose="02070309020205020404" pitchFamily="49" charset="0"/>
              </a:rPr>
              <a:t>webservice</a:t>
            </a:r>
            <a:r>
              <a:rPr lang="en-US" sz="2000" b="1" u="sng" dirty="0">
                <a:cs typeface="Courier New" panose="02070309020205020404" pitchFamily="49" charset="0"/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"MINE", $PAT_PERSONID$, $VIS_ENCNTRID$, $USR_PERSONID$, $</a:t>
            </a:r>
            <a:r>
              <a:rPr lang="en-US" sz="1800" dirty="0" err="1">
                <a:cs typeface="Courier New" panose="02070309020205020404" pitchFamily="49" charset="0"/>
              </a:rPr>
              <a:t>USR_PositionCd</a:t>
            </a:r>
            <a:r>
              <a:rPr lang="en-US" sz="1800" dirty="0">
                <a:cs typeface="Courier New" panose="02070309020205020404" pitchFamily="49" charset="0"/>
              </a:rPr>
              <a:t>$, $</a:t>
            </a:r>
            <a:r>
              <a:rPr lang="en-US" sz="1800" dirty="0" err="1">
                <a:cs typeface="Courier New" panose="02070309020205020404" pitchFamily="49" charset="0"/>
              </a:rPr>
              <a:t>PAT_PPRCode</a:t>
            </a:r>
            <a:r>
              <a:rPr lang="en-US" sz="1800" dirty="0">
                <a:cs typeface="Courier New" panose="02070309020205020404" pitchFamily="49" charset="0"/>
              </a:rPr>
              <a:t>$, "$</a:t>
            </a:r>
            <a:r>
              <a:rPr lang="en-US" sz="1800" dirty="0" err="1">
                <a:cs typeface="Courier New" panose="02070309020205020404" pitchFamily="49" charset="0"/>
              </a:rPr>
              <a:t>APP_AppName</a:t>
            </a:r>
            <a:r>
              <a:rPr lang="en-US" sz="1800" dirty="0">
                <a:cs typeface="Courier New" panose="02070309020205020404" pitchFamily="49" charset="0"/>
              </a:rPr>
              <a:t>$", "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FF0000"/>
                </a:solidFill>
                <a:cs typeface="Courier New" panose="02070309020205020404" pitchFamily="49" charset="0"/>
              </a:rPr>
              <a:t>fileshare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 or mapped drive&gt;</a:t>
            </a:r>
            <a:r>
              <a:rPr lang="en-US" sz="1800" dirty="0">
                <a:cs typeface="Courier New" panose="02070309020205020404" pitchFamily="49" charset="0"/>
              </a:rPr>
              <a:t>\\WININTEL\\static_content\\UnifiedContent", "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&lt;view builder or viewpoint builder identifier&gt;</a:t>
            </a:r>
            <a:r>
              <a:rPr lang="en-US" sz="18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u="sng" dirty="0">
                <a:cs typeface="Courier New" panose="02070309020205020404" pitchFamily="49" charset="0"/>
              </a:rPr>
              <a:t>Custom Component </a:t>
            </a:r>
            <a:r>
              <a:rPr lang="en-US" sz="2000" b="1" u="sng" dirty="0" err="1">
                <a:cs typeface="Courier New" panose="02070309020205020404" pitchFamily="49" charset="0"/>
              </a:rPr>
              <a:t>Filepath</a:t>
            </a:r>
            <a:r>
              <a:rPr lang="en-US" sz="2000" b="1" u="sng" dirty="0">
                <a:cs typeface="Courier New" panose="02070309020205020404" pitchFamily="49" charset="0"/>
              </a:rPr>
              <a:t> (DO NOT USE AS REFERENCE IN REPORT PARAMS)</a:t>
            </a:r>
            <a:endParaRPr lang="en-US" sz="2000" b="1" dirty="0"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FF0000"/>
                </a:solidFill>
                <a:cs typeface="Courier New" panose="02070309020205020404" pitchFamily="49" charset="0"/>
              </a:rPr>
              <a:t>fileshare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 or mapped drive&gt;</a:t>
            </a:r>
            <a:r>
              <a:rPr lang="en-US" sz="1800" dirty="0">
                <a:cs typeface="Courier New" panose="02070309020205020404" pitchFamily="49" charset="0"/>
              </a:rPr>
              <a:t>\WININTEL\</a:t>
            </a:r>
            <a:r>
              <a:rPr lang="en-US" sz="1800" dirty="0" err="1">
                <a:cs typeface="Courier New" panose="02070309020205020404" pitchFamily="49" charset="0"/>
              </a:rPr>
              <a:t>static_content</a:t>
            </a:r>
            <a:r>
              <a:rPr lang="en-US" sz="1800" dirty="0">
                <a:cs typeface="Courier New" panose="02070309020205020404" pitchFamily="49" charset="0"/>
              </a:rPr>
              <a:t>\</a:t>
            </a:r>
            <a:r>
              <a:rPr lang="en-US" sz="1800" dirty="0" err="1">
                <a:cs typeface="Courier New" panose="02070309020205020404" pitchFamily="49" charset="0"/>
              </a:rPr>
              <a:t>custom_mpage_content</a:t>
            </a:r>
            <a:r>
              <a:rPr lang="en-US" sz="1800" dirty="0">
                <a:cs typeface="Courier New" panose="02070309020205020404" pitchFamily="49" charset="0"/>
              </a:rPr>
              <a:t>\custom-components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31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MPages Overview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MPages Style Guide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MPages Development Wiki</a:t>
            </a:r>
            <a:endParaRPr lang="en-US" dirty="0"/>
          </a:p>
          <a:p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MPages Technical Development Group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11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“How to Build an </a:t>
            </a:r>
            <a:r>
              <a:rPr lang="en-US" sz="2400" dirty="0" err="1"/>
              <a:t>MPage</a:t>
            </a:r>
            <a:r>
              <a:rPr lang="en-US" sz="2400" dirty="0"/>
              <a:t> Component In 10 Easy Steps” </a:t>
            </a:r>
          </a:p>
          <a:p>
            <a:pPr marL="0" indent="0">
              <a:buNone/>
            </a:pPr>
            <a:r>
              <a:rPr lang="en-US" sz="2400" dirty="0"/>
              <a:t>						– David Stone </a:t>
            </a:r>
          </a:p>
        </p:txBody>
      </p:sp>
    </p:spTree>
    <p:extLst>
      <p:ext uri="{BB962C8B-B14F-4D97-AF65-F5344CB8AC3E}">
        <p14:creationId xmlns:p14="http://schemas.microsoft.com/office/powerpoint/2010/main" val="229214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Component?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264024"/>
            <a:ext cx="8514328" cy="40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1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Component?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237133"/>
            <a:ext cx="8485823" cy="40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Component?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1" y="1133345"/>
            <a:ext cx="8241866" cy="52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8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97963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/>
              <a:t>Component Development Goal</a:t>
            </a:r>
          </a:p>
          <a:p>
            <a:pPr marL="0" indent="0">
              <a:buNone/>
            </a:pPr>
            <a:r>
              <a:rPr lang="en-US" sz="2400" dirty="0"/>
              <a:t>Ability to support multiple components on a single </a:t>
            </a:r>
            <a:r>
              <a:rPr lang="en-US" sz="2400" dirty="0" err="1"/>
              <a:t>MPage</a:t>
            </a:r>
            <a:r>
              <a:rPr lang="en-US" sz="2400" dirty="0"/>
              <a:t> without having them inadvertently interact with each other causing unintended results.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17146"/>
      </p:ext>
    </p:extLst>
  </p:cSld>
  <p:clrMapOvr>
    <a:masterClrMapping/>
  </p:clrMapOvr>
</p:sld>
</file>

<file path=ppt/theme/theme1.xml><?xml version="1.0" encoding="utf-8"?>
<a:theme xmlns:a="http://schemas.openxmlformats.org/drawingml/2006/main" name="Cerner_Template_2.1">
  <a:themeElements>
    <a:clrScheme name="Cerner Color Palette_2.0">
      <a:dk1>
        <a:srgbClr val="393D41"/>
      </a:dk1>
      <a:lt1>
        <a:srgbClr val="FFFFFF"/>
      </a:lt1>
      <a:dk2>
        <a:srgbClr val="393D41"/>
      </a:dk2>
      <a:lt2>
        <a:srgbClr val="FFFFFF"/>
      </a:lt2>
      <a:accent1>
        <a:srgbClr val="0D94D2"/>
      </a:accent1>
      <a:accent2>
        <a:srgbClr val="7BC143"/>
      </a:accent2>
      <a:accent3>
        <a:srgbClr val="6A737B"/>
      </a:accent3>
      <a:accent4>
        <a:srgbClr val="4DC5FF"/>
      </a:accent4>
      <a:accent5>
        <a:srgbClr val="B4B8BD"/>
      </a:accent5>
      <a:accent6>
        <a:srgbClr val="7C2B83"/>
      </a:accent6>
      <a:hlink>
        <a:srgbClr val="1A93D7"/>
      </a:hlink>
      <a:folHlink>
        <a:srgbClr val="393D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4269F91-502B-469C-B4F1-73B7B43181D8}" vid="{28F89DDC-E2F6-4311-ACD8-8E2E745EEC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Cerner_Template_2.1</Template>
  <TotalTime>3579</TotalTime>
  <Words>1393</Words>
  <Application>Microsoft Office PowerPoint</Application>
  <PresentationFormat>On-screen Show (4:3)</PresentationFormat>
  <Paragraphs>326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Franklin Gothic Book</vt:lpstr>
      <vt:lpstr>Wingdings</vt:lpstr>
      <vt:lpstr>Cerner_Template_2.1</vt:lpstr>
      <vt:lpstr>Custom Component  Architecture Review  Antelope Valley Hospital</vt:lpstr>
      <vt:lpstr>Agenda</vt:lpstr>
      <vt:lpstr>What is a Component?</vt:lpstr>
      <vt:lpstr>What is a Component?</vt:lpstr>
      <vt:lpstr>What is a Component?</vt:lpstr>
      <vt:lpstr>What is a Component?</vt:lpstr>
      <vt:lpstr>What is a Component?</vt:lpstr>
      <vt:lpstr>Naming Conventions</vt:lpstr>
      <vt:lpstr>Naming Conventions</vt:lpstr>
      <vt:lpstr>Naming Conventions (Rules)</vt:lpstr>
      <vt:lpstr>Naming Conventions (Exceptions)</vt:lpstr>
      <vt:lpstr>General Standards</vt:lpstr>
      <vt:lpstr>General Standards</vt:lpstr>
      <vt:lpstr>General Standards</vt:lpstr>
      <vt:lpstr>Best Practices</vt:lpstr>
      <vt:lpstr>Static Text Components</vt:lpstr>
      <vt:lpstr>Static Text Components</vt:lpstr>
      <vt:lpstr>Static Text Components</vt:lpstr>
      <vt:lpstr>Static Text Components</vt:lpstr>
      <vt:lpstr>Static Text Components</vt:lpstr>
      <vt:lpstr>Components Utilizing AJAX</vt:lpstr>
      <vt:lpstr>Components Utilizing AJAX</vt:lpstr>
      <vt:lpstr>Components Utilizing AJAX</vt:lpstr>
      <vt:lpstr>Components Utilizing AJAX</vt:lpstr>
      <vt:lpstr>Components Utilizing AJAX</vt:lpstr>
      <vt:lpstr>Components Utilizing AJAX</vt:lpstr>
      <vt:lpstr>Component Properties</vt:lpstr>
      <vt:lpstr>Component Properties (Required)</vt:lpstr>
      <vt:lpstr>Component Properties (Optional)</vt:lpstr>
      <vt:lpstr>Component Properties (Optional)</vt:lpstr>
      <vt:lpstr>Component Options</vt:lpstr>
      <vt:lpstr>Component Options</vt:lpstr>
      <vt:lpstr>Components Options</vt:lpstr>
      <vt:lpstr>Components Options</vt:lpstr>
      <vt:lpstr>Components Options</vt:lpstr>
      <vt:lpstr>Components Options</vt:lpstr>
      <vt:lpstr>Components Options</vt:lpstr>
      <vt:lpstr>Components Options (rules)</vt:lpstr>
      <vt:lpstr>Appendix</vt:lpstr>
      <vt:lpstr>Appendix (Version 6.x configuration)</vt:lpstr>
      <vt:lpstr>Appendix (Version 5.x configuration)</vt:lpstr>
      <vt:lpstr>Appendix (cont.)</vt:lpstr>
      <vt:lpstr>Reference</vt:lpstr>
    </vt:vector>
  </TitlesOfParts>
  <Company>Cerner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Johnson,Jordin</dc:creator>
  <cp:lastModifiedBy>Bannerman,Pat</cp:lastModifiedBy>
  <cp:revision>110</cp:revision>
  <cp:lastPrinted>2014-07-18T00:05:08Z</cp:lastPrinted>
  <dcterms:created xsi:type="dcterms:W3CDTF">2015-01-15T15:30:59Z</dcterms:created>
  <dcterms:modified xsi:type="dcterms:W3CDTF">2020-07-31T11:53:58Z</dcterms:modified>
</cp:coreProperties>
</file>