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84" r:id="rId4"/>
    <p:sldId id="293" r:id="rId5"/>
    <p:sldId id="294" r:id="rId6"/>
    <p:sldId id="295" r:id="rId7"/>
    <p:sldId id="315" r:id="rId8"/>
    <p:sldId id="316" r:id="rId9"/>
    <p:sldId id="317" r:id="rId10"/>
    <p:sldId id="323" r:id="rId11"/>
    <p:sldId id="321" r:id="rId12"/>
    <p:sldId id="324" r:id="rId13"/>
    <p:sldId id="322" r:id="rId14"/>
    <p:sldId id="325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1" r:id="rId29"/>
    <p:sldId id="340" r:id="rId30"/>
    <p:sldId id="263" r:id="rId31"/>
    <p:sldId id="319" r:id="rId32"/>
    <p:sldId id="32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9">
          <p15:clr>
            <a:srgbClr val="A4A3A4"/>
          </p15:clr>
        </p15:guide>
        <p15:guide id="2" orient="horz" pos="826">
          <p15:clr>
            <a:srgbClr val="A4A3A4"/>
          </p15:clr>
        </p15:guide>
        <p15:guide id="3" orient="horz" pos="2240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3022">
          <p15:clr>
            <a:srgbClr val="A4A3A4"/>
          </p15:clr>
        </p15:guide>
        <p15:guide id="6" orient="horz" pos="578">
          <p15:clr>
            <a:srgbClr val="A4A3A4"/>
          </p15:clr>
        </p15:guide>
        <p15:guide id="7" orient="horz" pos="100">
          <p15:clr>
            <a:srgbClr val="A4A3A4"/>
          </p15:clr>
        </p15:guide>
        <p15:guide id="8" orient="horz" pos="622">
          <p15:clr>
            <a:srgbClr val="A4A3A4"/>
          </p15:clr>
        </p15:guide>
        <p15:guide id="9" orient="horz" pos="1553">
          <p15:clr>
            <a:srgbClr val="A4A3A4"/>
          </p15:clr>
        </p15:guide>
        <p15:guide id="10" orient="horz" pos="1392">
          <p15:clr>
            <a:srgbClr val="A4A3A4"/>
          </p15:clr>
        </p15:guide>
        <p15:guide id="11" pos="2880">
          <p15:clr>
            <a:srgbClr val="A4A3A4"/>
          </p15:clr>
        </p15:guide>
        <p15:guide id="12" pos="115">
          <p15:clr>
            <a:srgbClr val="A4A3A4"/>
          </p15:clr>
        </p15:guide>
        <p15:guide id="13" pos="3551">
          <p15:clr>
            <a:srgbClr val="A4A3A4"/>
          </p15:clr>
        </p15:guide>
        <p15:guide id="14" pos="4037">
          <p15:clr>
            <a:srgbClr val="A4A3A4"/>
          </p15:clr>
        </p15:guide>
        <p15:guide id="15" pos="5655">
          <p15:clr>
            <a:srgbClr val="A4A3A4"/>
          </p15:clr>
        </p15:guide>
        <p15:guide id="16" pos="53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2D1"/>
    <a:srgbClr val="35B9C8"/>
    <a:srgbClr val="3294D3"/>
    <a:srgbClr val="3293D3"/>
    <a:srgbClr val="7AC143"/>
    <a:srgbClr val="111D34"/>
    <a:srgbClr val="D0B668"/>
    <a:srgbClr val="0B5D7B"/>
    <a:srgbClr val="2A95BE"/>
    <a:srgbClr val="81B9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93" autoAdjust="0"/>
  </p:normalViewPr>
  <p:slideViewPr>
    <p:cSldViewPr snapToGrid="0">
      <p:cViewPr varScale="1">
        <p:scale>
          <a:sx n="79" d="100"/>
          <a:sy n="79" d="100"/>
        </p:scale>
        <p:origin x="108" y="594"/>
      </p:cViewPr>
      <p:guideLst>
        <p:guide orient="horz" pos="1879"/>
        <p:guide orient="horz" pos="826"/>
        <p:guide orient="horz" pos="2240"/>
        <p:guide orient="horz"/>
        <p:guide orient="horz" pos="3022"/>
        <p:guide orient="horz" pos="578"/>
        <p:guide orient="horz" pos="100"/>
        <p:guide orient="horz" pos="622"/>
        <p:guide orient="horz" pos="1553"/>
        <p:guide orient="horz" pos="1392"/>
        <p:guide pos="2880"/>
        <p:guide pos="115"/>
        <p:guide pos="3551"/>
        <p:guide pos="4037"/>
        <p:guide pos="5655"/>
        <p:guide pos="538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-2418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3" tIns="43596" rIns="87193" bIns="43596" numCol="1" anchor="t" anchorCtr="0" compatLnSpc="1">
            <a:prstTxWarp prst="textNoShape">
              <a:avLst/>
            </a:prstTxWarp>
          </a:bodyPr>
          <a:lstStyle>
            <a:lvl1pPr defTabSz="873125" eaLnBrk="0" hangingPunct="0">
              <a:defRPr sz="1100" b="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3350" y="0"/>
            <a:ext cx="30670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3" tIns="43596" rIns="87193" bIns="43596" numCol="1" anchor="t" anchorCtr="0" compatLnSpc="1">
            <a:prstTxWarp prst="textNoShape">
              <a:avLst/>
            </a:prstTxWarp>
          </a:bodyPr>
          <a:lstStyle>
            <a:lvl1pPr algn="r" defTabSz="873125" eaLnBrk="0" hangingPunct="0">
              <a:defRPr sz="1100" b="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4438"/>
            <a:ext cx="306705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3" tIns="43596" rIns="87193" bIns="43596" numCol="1" anchor="b" anchorCtr="0" compatLnSpc="1">
            <a:prstTxWarp prst="textNoShape">
              <a:avLst/>
            </a:prstTxWarp>
          </a:bodyPr>
          <a:lstStyle>
            <a:lvl1pPr defTabSz="873125" eaLnBrk="0" hangingPunct="0">
              <a:defRPr sz="1100" b="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3350" y="8834438"/>
            <a:ext cx="306705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3" tIns="43596" rIns="87193" bIns="43596" numCol="1" anchor="b" anchorCtr="0" compatLnSpc="1">
            <a:prstTxWarp prst="textNoShape">
              <a:avLst/>
            </a:prstTxWarp>
          </a:bodyPr>
          <a:lstStyle>
            <a:lvl1pPr algn="r" defTabSz="873125" eaLnBrk="0" hangingPunct="0">
              <a:defRPr sz="1100" b="0">
                <a:latin typeface="Times" pitchFamily="18" charset="0"/>
              </a:defRPr>
            </a:lvl1pPr>
          </a:lstStyle>
          <a:p>
            <a:fld id="{FA41E8D0-BDFC-4D14-BF49-7B4F402232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67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3" tIns="43596" rIns="87193" bIns="43596" numCol="1" anchor="t" anchorCtr="0" compatLnSpc="1">
            <a:prstTxWarp prst="textNoShape">
              <a:avLst/>
            </a:prstTxWarp>
          </a:bodyPr>
          <a:lstStyle>
            <a:lvl1pPr defTabSz="873125" eaLnBrk="0" hangingPunct="0">
              <a:defRPr sz="1100" b="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3350" y="0"/>
            <a:ext cx="30670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3" tIns="43596" rIns="87193" bIns="43596" numCol="1" anchor="t" anchorCtr="0" compatLnSpc="1">
            <a:prstTxWarp prst="textNoShape">
              <a:avLst/>
            </a:prstTxWarp>
          </a:bodyPr>
          <a:lstStyle>
            <a:lvl1pPr algn="r" defTabSz="873125" eaLnBrk="0" hangingPunct="0">
              <a:defRPr sz="1100" b="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23900"/>
            <a:ext cx="4637088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416425"/>
            <a:ext cx="51117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3" tIns="43596" rIns="87193" bIns="43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4438"/>
            <a:ext cx="306705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3" tIns="43596" rIns="87193" bIns="43596" numCol="1" anchor="b" anchorCtr="0" compatLnSpc="1">
            <a:prstTxWarp prst="textNoShape">
              <a:avLst/>
            </a:prstTxWarp>
          </a:bodyPr>
          <a:lstStyle>
            <a:lvl1pPr defTabSz="873125" eaLnBrk="0" hangingPunct="0">
              <a:defRPr sz="1100" b="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3350" y="8834438"/>
            <a:ext cx="306705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93" tIns="43596" rIns="87193" bIns="43596" numCol="1" anchor="b" anchorCtr="0" compatLnSpc="1">
            <a:prstTxWarp prst="textNoShape">
              <a:avLst/>
            </a:prstTxWarp>
          </a:bodyPr>
          <a:lstStyle>
            <a:lvl1pPr algn="r" defTabSz="873125" eaLnBrk="0" hangingPunct="0">
              <a:defRPr sz="1100" b="0">
                <a:latin typeface="Times" pitchFamily="18" charset="0"/>
              </a:defRPr>
            </a:lvl1pPr>
          </a:lstStyle>
          <a:p>
            <a:fld id="{21E2B1A0-4CCE-456A-BBD7-211C37ADDF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67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 userDrawn="1"/>
        </p:nvSpPr>
        <p:spPr bwMode="auto">
          <a:xfrm>
            <a:off x="182563" y="6452558"/>
            <a:ext cx="8794750" cy="258763"/>
          </a:xfrm>
          <a:prstGeom prst="parallelogram">
            <a:avLst>
              <a:gd name="adj" fmla="val 450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-1" y="1"/>
            <a:ext cx="9144001" cy="1708030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marR="0" indent="-366713" defTabSz="976313" eaLnBrk="1" latinLnBrk="0" hangingPunct="1">
              <a:lnSpc>
                <a:spcPct val="100000"/>
              </a:lnSpc>
              <a:buClrTx/>
              <a:buSzPct val="140000"/>
              <a:buFontTx/>
              <a:buNone/>
              <a:tabLst/>
            </a:pPr>
            <a:endParaRPr lang="en-US"/>
          </a:p>
        </p:txBody>
      </p:sp>
      <p:sp>
        <p:nvSpPr>
          <p:cNvPr id="22" name="Freeform 25"/>
          <p:cNvSpPr>
            <a:spLocks/>
          </p:cNvSpPr>
          <p:nvPr userDrawn="1"/>
        </p:nvSpPr>
        <p:spPr bwMode="auto">
          <a:xfrm>
            <a:off x="0" y="1882776"/>
            <a:ext cx="6149973" cy="167322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/>
          <p:cNvSpPr>
            <a:spLocks/>
          </p:cNvSpPr>
          <p:nvPr userDrawn="1"/>
        </p:nvSpPr>
        <p:spPr bwMode="auto">
          <a:xfrm>
            <a:off x="0" y="3297238"/>
            <a:ext cx="5400675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194D3"/>
          </a:solidFill>
          <a:ln w="9525">
            <a:noFill/>
            <a:round/>
            <a:headEnd/>
            <a:tailEnd/>
          </a:ln>
          <a:effectLst>
            <a:innerShdw blurRad="76200" dist="254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>
              <a:buSzPct val="140000"/>
            </a:pPr>
            <a:endParaRPr lang="en-US"/>
          </a:p>
        </p:txBody>
      </p:sp>
      <p:pic>
        <p:nvPicPr>
          <p:cNvPr id="24" name="Picture 3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8138" y="3821719"/>
            <a:ext cx="2643278" cy="720975"/>
          </a:xfrm>
          <a:prstGeom prst="rect">
            <a:avLst/>
          </a:prstGeom>
          <a:noFill/>
        </p:spPr>
      </p:pic>
      <p:sp>
        <p:nvSpPr>
          <p:cNvPr id="25" name="Freeform 25"/>
          <p:cNvSpPr>
            <a:spLocks/>
          </p:cNvSpPr>
          <p:nvPr userDrawn="1"/>
        </p:nvSpPr>
        <p:spPr bwMode="auto">
          <a:xfrm flipH="1" flipV="1">
            <a:off x="5637213" y="1882778"/>
            <a:ext cx="3510006" cy="1673221"/>
          </a:xfrm>
          <a:custGeom>
            <a:avLst/>
            <a:gdLst>
              <a:gd name="connsiteX0" fmla="*/ 0 w 10000"/>
              <a:gd name="connsiteY0" fmla="*/ 0 h 10013"/>
              <a:gd name="connsiteX1" fmla="*/ 0 w 10000"/>
              <a:gd name="connsiteY1" fmla="*/ 10000 h 10013"/>
              <a:gd name="connsiteX2" fmla="*/ 4312 w 10000"/>
              <a:gd name="connsiteY2" fmla="*/ 10013 h 10013"/>
              <a:gd name="connsiteX3" fmla="*/ 8774 w 10000"/>
              <a:gd name="connsiteY3" fmla="*/ 10000 h 10013"/>
              <a:gd name="connsiteX4" fmla="*/ 10000 w 10000"/>
              <a:gd name="connsiteY4" fmla="*/ 0 h 10013"/>
              <a:gd name="connsiteX5" fmla="*/ 0 w 10000"/>
              <a:gd name="connsiteY5" fmla="*/ 0 h 10013"/>
              <a:gd name="connsiteX0" fmla="*/ 0 w 10000"/>
              <a:gd name="connsiteY0" fmla="*/ 0 h 10013"/>
              <a:gd name="connsiteX1" fmla="*/ 0 w 10000"/>
              <a:gd name="connsiteY1" fmla="*/ 10000 h 10013"/>
              <a:gd name="connsiteX2" fmla="*/ 4312 w 10000"/>
              <a:gd name="connsiteY2" fmla="*/ 10013 h 10013"/>
              <a:gd name="connsiteX3" fmla="*/ 8774 w 10000"/>
              <a:gd name="connsiteY3" fmla="*/ 10000 h 10013"/>
              <a:gd name="connsiteX4" fmla="*/ 10000 w 10000"/>
              <a:gd name="connsiteY4" fmla="*/ 0 h 10013"/>
              <a:gd name="connsiteX5" fmla="*/ 4326 w 10000"/>
              <a:gd name="connsiteY5" fmla="*/ 11 h 10013"/>
              <a:gd name="connsiteX6" fmla="*/ 0 w 10000"/>
              <a:gd name="connsiteY6" fmla="*/ 0 h 10013"/>
              <a:gd name="connsiteX0" fmla="*/ 0 w 10000"/>
              <a:gd name="connsiteY0" fmla="*/ 0 h 10013"/>
              <a:gd name="connsiteX1" fmla="*/ 4312 w 10000"/>
              <a:gd name="connsiteY1" fmla="*/ 10013 h 10013"/>
              <a:gd name="connsiteX2" fmla="*/ 8774 w 10000"/>
              <a:gd name="connsiteY2" fmla="*/ 10000 h 10013"/>
              <a:gd name="connsiteX3" fmla="*/ 10000 w 10000"/>
              <a:gd name="connsiteY3" fmla="*/ 0 h 10013"/>
              <a:gd name="connsiteX4" fmla="*/ 4326 w 10000"/>
              <a:gd name="connsiteY4" fmla="*/ 11 h 10013"/>
              <a:gd name="connsiteX5" fmla="*/ 0 w 10000"/>
              <a:gd name="connsiteY5" fmla="*/ 0 h 10013"/>
              <a:gd name="connsiteX0" fmla="*/ 14 w 5688"/>
              <a:gd name="connsiteY0" fmla="*/ 11 h 10013"/>
              <a:gd name="connsiteX1" fmla="*/ 0 w 5688"/>
              <a:gd name="connsiteY1" fmla="*/ 10013 h 10013"/>
              <a:gd name="connsiteX2" fmla="*/ 4462 w 5688"/>
              <a:gd name="connsiteY2" fmla="*/ 10000 h 10013"/>
              <a:gd name="connsiteX3" fmla="*/ 5688 w 5688"/>
              <a:gd name="connsiteY3" fmla="*/ 0 h 10013"/>
              <a:gd name="connsiteX4" fmla="*/ 14 w 5688"/>
              <a:gd name="connsiteY4" fmla="*/ 11 h 10013"/>
              <a:gd name="connsiteX0" fmla="*/ 50 w 10025"/>
              <a:gd name="connsiteY0" fmla="*/ 11 h 9987"/>
              <a:gd name="connsiteX1" fmla="*/ 0 w 10025"/>
              <a:gd name="connsiteY1" fmla="*/ 9987 h 9987"/>
              <a:gd name="connsiteX2" fmla="*/ 7870 w 10025"/>
              <a:gd name="connsiteY2" fmla="*/ 9987 h 9987"/>
              <a:gd name="connsiteX3" fmla="*/ 10025 w 10025"/>
              <a:gd name="connsiteY3" fmla="*/ 0 h 9987"/>
              <a:gd name="connsiteX4" fmla="*/ 50 w 10025"/>
              <a:gd name="connsiteY4" fmla="*/ 11 h 9987"/>
              <a:gd name="connsiteX0" fmla="*/ 9 w 10009"/>
              <a:gd name="connsiteY0" fmla="*/ 0 h 10000"/>
              <a:gd name="connsiteX1" fmla="*/ 9 w 10009"/>
              <a:gd name="connsiteY1" fmla="*/ 10000 h 10000"/>
              <a:gd name="connsiteX2" fmla="*/ 7859 w 10009"/>
              <a:gd name="connsiteY2" fmla="*/ 10000 h 10000"/>
              <a:gd name="connsiteX3" fmla="*/ 10009 w 10009"/>
              <a:gd name="connsiteY3" fmla="*/ 0 h 10000"/>
              <a:gd name="connsiteX4" fmla="*/ 9 w 10009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" h="10000">
                <a:moveTo>
                  <a:pt x="9" y="0"/>
                </a:moveTo>
                <a:cubicBezTo>
                  <a:pt x="0" y="3334"/>
                  <a:pt x="18" y="6666"/>
                  <a:pt x="9" y="10000"/>
                </a:cubicBezTo>
                <a:lnTo>
                  <a:pt x="7859" y="10000"/>
                </a:lnTo>
                <a:lnTo>
                  <a:pt x="10009" y="0"/>
                </a:lnTo>
                <a:lnTo>
                  <a:pt x="9" y="0"/>
                </a:lnTo>
                <a:close/>
              </a:path>
            </a:pathLst>
          </a:custGeom>
          <a:blipFill dpi="0" rotWithShape="0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343509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1155" y="3290976"/>
            <a:ext cx="5020573" cy="271733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81155" y="4278313"/>
            <a:ext cx="3725863" cy="423083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presenter name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81155" y="4709634"/>
            <a:ext cx="3725863" cy="423083"/>
          </a:xfrm>
        </p:spPr>
        <p:txBody>
          <a:bodyPr/>
          <a:lstStyle>
            <a:lvl1pPr marL="0" indent="0">
              <a:buNone/>
              <a:defRPr sz="1400" i="1" baseline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presenter title</a:t>
            </a:r>
            <a:endParaRPr lang="en-US" dirty="0"/>
          </a:p>
        </p:txBody>
      </p:sp>
      <p:sp>
        <p:nvSpPr>
          <p:cNvPr id="21" name="Date Placeholder 12"/>
          <p:cNvSpPr>
            <a:spLocks noGrp="1"/>
          </p:cNvSpPr>
          <p:nvPr>
            <p:ph type="dt" sz="half" idx="2"/>
          </p:nvPr>
        </p:nvSpPr>
        <p:spPr>
          <a:xfrm>
            <a:off x="6711351" y="64081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fld id="{95C617A2-BC7F-4CF8-A1B0-BE50125BCB9F}" type="datetimeFigureOut">
              <a:rPr lang="en-US" smtClean="0"/>
              <a:pPr/>
              <a:t>10/8/2015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Primary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16913" cy="6096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reeform 3"/>
          <p:cNvSpPr/>
          <p:nvPr userDrawn="1"/>
        </p:nvSpPr>
        <p:spPr bwMode="auto">
          <a:xfrm>
            <a:off x="-1" y="613266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8313" y="2480152"/>
            <a:ext cx="8058150" cy="4193851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6"/>
          <p:cNvSpPr>
            <a:spLocks noGrp="1" noChangeArrowheads="1"/>
          </p:cNvSpPr>
          <p:nvPr userDrawn="1"/>
        </p:nvSpPr>
        <p:spPr bwMode="auto">
          <a:xfrm>
            <a:off x="8540904" y="6622248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ED89AE07-C97F-44A6-A614-2F99B440138C}" type="slidenum">
              <a:rPr lang="en-US" sz="1200" b="1">
                <a:solidFill>
                  <a:schemeClr val="bg2"/>
                </a:solidFill>
                <a:latin typeface="+mn-lt"/>
              </a:rPr>
              <a:pPr algn="r" eaLnBrk="0" hangingPunct="0"/>
              <a:t>‹#›</a:t>
            </a:fld>
            <a:endParaRPr lang="en-US" sz="12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0325" y="790076"/>
            <a:ext cx="3840480" cy="1589870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 Subhead One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56097" y="792164"/>
            <a:ext cx="3840480" cy="1589870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 Subhead One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Key Message/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892834" y="2027208"/>
            <a:ext cx="7668883" cy="2122098"/>
          </a:xfrm>
          <a:prstGeom prst="parallelogram">
            <a:avLst>
              <a:gd name="adj" fmla="val 38821"/>
            </a:avLst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marR="0" indent="-366713" algn="l" defTabSz="976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lang="en-US" sz="3600" b="1" kern="1200">
              <a:solidFill>
                <a:schemeClr val="tx1"/>
              </a:solidFill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59444" y="2871524"/>
            <a:ext cx="5935662" cy="400101"/>
          </a:xfrm>
          <a:solidFill>
            <a:schemeClr val="tx2"/>
          </a:solidFill>
          <a:effectLst>
            <a:outerShdw dist="38100" dir="10800000" algn="r" rotWithShape="0">
              <a:schemeClr val="accent2"/>
            </a:outerShdw>
          </a:effectLst>
        </p:spPr>
        <p:txBody>
          <a:bodyPr anchor="ctr" anchorCtr="0">
            <a:spAutoFit/>
          </a:bodyPr>
          <a:lstStyle>
            <a:lvl1pPr marL="0" indent="0">
              <a:buFont typeface="Arial" pitchFamily="34" charset="0"/>
              <a:buNone/>
              <a:defRPr sz="2000"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32979" y="4237537"/>
            <a:ext cx="4762131" cy="30776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91440" rIns="0" anchor="t" anchorCtr="0">
            <a:spAutoFit/>
          </a:bodyPr>
          <a:lstStyle>
            <a:lvl1pPr marL="0" indent="0" algn="r">
              <a:buFont typeface="Arial" pitchFamily="34" charset="0"/>
              <a:buNone/>
              <a:defRPr sz="1400" i="1"/>
            </a:lvl1pPr>
          </a:lstStyle>
          <a:p>
            <a:pPr lvl="0"/>
            <a:r>
              <a:rPr lang="en-US" dirty="0" smtClean="0"/>
              <a:t>Click to edit attribution</a:t>
            </a:r>
            <a:endParaRPr lang="en-US" dirty="0"/>
          </a:p>
        </p:txBody>
      </p:sp>
      <p:sp>
        <p:nvSpPr>
          <p:cNvPr id="15" name="Freeform 14"/>
          <p:cNvSpPr/>
          <p:nvPr userDrawn="1"/>
        </p:nvSpPr>
        <p:spPr bwMode="auto">
          <a:xfrm flipH="1" flipV="1">
            <a:off x="0" y="2018581"/>
            <a:ext cx="1475113" cy="2130725"/>
          </a:xfrm>
          <a:custGeom>
            <a:avLst/>
            <a:gdLst>
              <a:gd name="connsiteX0" fmla="*/ 802257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02257 w 1397479"/>
              <a:gd name="connsiteY4" fmla="*/ 0 h 2139351"/>
              <a:gd name="connsiteX0" fmla="*/ 802257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02257 w 1397479"/>
              <a:gd name="connsiteY4" fmla="*/ 0 h 2139351"/>
              <a:gd name="connsiteX0" fmla="*/ 853671 w 1397479"/>
              <a:gd name="connsiteY0" fmla="*/ 8627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8627 h 2139351"/>
              <a:gd name="connsiteX0" fmla="*/ 853671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9351"/>
              <a:gd name="connsiteX1" fmla="*/ 0 w 1397479"/>
              <a:gd name="connsiteY1" fmla="*/ 2139351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9351"/>
              <a:gd name="connsiteX1" fmla="*/ 0 w 1397479"/>
              <a:gd name="connsiteY1" fmla="*/ 2130725 h 2139351"/>
              <a:gd name="connsiteX2" fmla="*/ 1354347 w 1397479"/>
              <a:gd name="connsiteY2" fmla="*/ 2139351 h 2139351"/>
              <a:gd name="connsiteX3" fmla="*/ 1397479 w 1397479"/>
              <a:gd name="connsiteY3" fmla="*/ 0 h 2139351"/>
              <a:gd name="connsiteX4" fmla="*/ 853671 w 1397479"/>
              <a:gd name="connsiteY4" fmla="*/ 0 h 2139351"/>
              <a:gd name="connsiteX0" fmla="*/ 853671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853671 w 1397479"/>
              <a:gd name="connsiteY4" fmla="*/ 0 h 2130725"/>
              <a:gd name="connsiteX0" fmla="*/ 853671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853671 w 1397479"/>
              <a:gd name="connsiteY4" fmla="*/ 0 h 2130725"/>
              <a:gd name="connsiteX0" fmla="*/ 788976 w 1397479"/>
              <a:gd name="connsiteY0" fmla="*/ 0 h 2130725"/>
              <a:gd name="connsiteX1" fmla="*/ 0 w 1397479"/>
              <a:gd name="connsiteY1" fmla="*/ 2130725 h 2130725"/>
              <a:gd name="connsiteX2" fmla="*/ 1397479 w 1397479"/>
              <a:gd name="connsiteY2" fmla="*/ 2130725 h 2130725"/>
              <a:gd name="connsiteX3" fmla="*/ 1397479 w 1397479"/>
              <a:gd name="connsiteY3" fmla="*/ 0 h 2130725"/>
              <a:gd name="connsiteX4" fmla="*/ 788976 w 1397479"/>
              <a:gd name="connsiteY4" fmla="*/ 0 h 2130725"/>
              <a:gd name="connsiteX0" fmla="*/ 866610 w 1475113"/>
              <a:gd name="connsiteY0" fmla="*/ 0 h 2130725"/>
              <a:gd name="connsiteX1" fmla="*/ 0 w 1475113"/>
              <a:gd name="connsiteY1" fmla="*/ 2130725 h 2130725"/>
              <a:gd name="connsiteX2" fmla="*/ 1475113 w 1475113"/>
              <a:gd name="connsiteY2" fmla="*/ 2130725 h 2130725"/>
              <a:gd name="connsiteX3" fmla="*/ 1475113 w 1475113"/>
              <a:gd name="connsiteY3" fmla="*/ 0 h 2130725"/>
              <a:gd name="connsiteX4" fmla="*/ 866610 w 1475113"/>
              <a:gd name="connsiteY4" fmla="*/ 0 h 213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5113" h="2130725">
                <a:moveTo>
                  <a:pt x="866610" y="0"/>
                </a:moveTo>
                <a:lnTo>
                  <a:pt x="0" y="2130725"/>
                </a:lnTo>
                <a:lnTo>
                  <a:pt x="1475113" y="2130725"/>
                </a:lnTo>
                <a:lnTo>
                  <a:pt x="1475113" y="0"/>
                </a:lnTo>
                <a:lnTo>
                  <a:pt x="86661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marR="0" indent="-366713" algn="l" defTabSz="976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lang="en-US" sz="3600" b="1" kern="1200">
              <a:solidFill>
                <a:schemeClr val="tx1"/>
              </a:solidFill>
              <a:latin typeface="Arial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Key Message/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1" y="0"/>
            <a:ext cx="9144001" cy="3493697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marR="0" indent="-366713" defTabSz="976313" eaLnBrk="1" latinLnBrk="0" hangingPunct="1">
              <a:lnSpc>
                <a:spcPct val="100000"/>
              </a:lnSpc>
              <a:buClrTx/>
              <a:buSzPct val="140000"/>
              <a:buFontTx/>
              <a:buNone/>
              <a:tabLst/>
            </a:pP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604169" y="1581289"/>
            <a:ext cx="5935662" cy="461657"/>
          </a:xfrm>
          <a:solidFill>
            <a:schemeClr val="tx2"/>
          </a:solidFill>
          <a:effectLst>
            <a:outerShdw dist="38100" dir="10800000" algn="r" rotWithShape="0">
              <a:schemeClr val="accent2"/>
            </a:outerShdw>
          </a:effectLst>
        </p:spPr>
        <p:txBody>
          <a:bodyPr anchor="ctr" anchorCtr="0">
            <a:spAutoFit/>
          </a:bodyPr>
          <a:lstStyle>
            <a:lvl1pPr marL="0" indent="0">
              <a:buFont typeface="Arial" pitchFamily="34" charset="0"/>
              <a:buNone/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04328" y="3719946"/>
            <a:ext cx="2467156" cy="307768"/>
          </a:xfrm>
          <a:solidFill>
            <a:schemeClr val="bg1"/>
          </a:solidFill>
          <a:effectLst>
            <a:outerShdw dist="12700" algn="l" rotWithShape="0">
              <a:schemeClr val="tx2"/>
            </a:outerShdw>
          </a:effectLst>
        </p:spPr>
        <p:txBody>
          <a:bodyPr wrap="square" anchor="t" anchorCtr="0">
            <a:spAutoFit/>
          </a:bodyPr>
          <a:lstStyle>
            <a:lvl1pPr marL="0" indent="0" algn="r">
              <a:buFont typeface="Arial" pitchFamily="34" charset="0"/>
              <a:buNone/>
              <a:defRPr sz="1400" i="1"/>
            </a:lvl1pPr>
          </a:lstStyle>
          <a:p>
            <a:pPr lvl="0"/>
            <a:r>
              <a:rPr lang="en-US" dirty="0" smtClean="0"/>
              <a:t>Click to edit attribution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Divider/AL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7679" y="4239927"/>
            <a:ext cx="2869082" cy="782565"/>
          </a:xfrm>
          <a:prstGeom prst="rect">
            <a:avLst/>
          </a:prstGeom>
          <a:noFill/>
        </p:spPr>
      </p:pic>
      <p:sp>
        <p:nvSpPr>
          <p:cNvPr id="4" name="Freeform 25"/>
          <p:cNvSpPr>
            <a:spLocks/>
          </p:cNvSpPr>
          <p:nvPr userDrawn="1"/>
        </p:nvSpPr>
        <p:spPr bwMode="auto">
          <a:xfrm>
            <a:off x="0" y="2505306"/>
            <a:ext cx="8545513" cy="13780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9"/>
          <p:cNvSpPr>
            <a:spLocks/>
          </p:cNvSpPr>
          <p:nvPr userDrawn="1"/>
        </p:nvSpPr>
        <p:spPr bwMode="auto">
          <a:xfrm>
            <a:off x="0" y="3548742"/>
            <a:ext cx="5341163" cy="239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>
              <a:buSzPct val="140000"/>
            </a:pP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444873" y="6452559"/>
            <a:ext cx="5410200" cy="25876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sz="1400" b="0" dirty="0" smtClean="0">
                <a:solidFill>
                  <a:schemeClr val="bg1"/>
                </a:solidFill>
                <a:latin typeface="Gill Sans Light"/>
                <a:cs typeface="Gill Sans Light"/>
              </a:rPr>
              <a:t>March 24, 2010</a:t>
            </a:r>
            <a:endParaRPr lang="en-US" sz="1400" b="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977313" y="2"/>
            <a:ext cx="166688" cy="68579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-1" y="1"/>
            <a:ext cx="9144001" cy="2408662"/>
          </a:xfrm>
          <a:prstGeom prst="rect">
            <a:avLst/>
          </a:prstGeom>
          <a:solidFill>
            <a:srgbClr val="0194D3"/>
          </a:solidFill>
          <a:ln w="9525">
            <a:noFill/>
            <a:round/>
            <a:headEnd/>
            <a:tailEnd/>
          </a:ln>
          <a:effectLst>
            <a:outerShdw blurRad="88900" algn="ctr" rotWithShape="0">
              <a:prstClr val="black">
                <a:alpha val="7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marR="0" indent="-366713" defTabSz="976313" eaLnBrk="1" latinLnBrk="0" hangingPunct="1">
              <a:lnSpc>
                <a:spcPct val="100000"/>
              </a:lnSpc>
              <a:buClrTx/>
              <a:buSzPct val="140000"/>
              <a:buFontTx/>
              <a:buNone/>
              <a:tabLst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728689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1155" y="3525081"/>
            <a:ext cx="5020573" cy="271733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Date Placeholder 12"/>
          <p:cNvSpPr>
            <a:spLocks noGrp="1"/>
          </p:cNvSpPr>
          <p:nvPr>
            <p:ph type="dt" sz="half" idx="2"/>
          </p:nvPr>
        </p:nvSpPr>
        <p:spPr>
          <a:xfrm>
            <a:off x="6711351" y="64081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 smtClean="0"/>
              <a:t>January 9, 2012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284085" y="6296895"/>
            <a:ext cx="8570988" cy="0"/>
          </a:xfrm>
          <a:prstGeom prst="line">
            <a:avLst/>
          </a:prstGeom>
          <a:noFill/>
          <a:ln w="158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/>
          </p:cNvSpPr>
          <p:nvPr userDrawn="1"/>
        </p:nvSpPr>
        <p:spPr bwMode="auto">
          <a:xfrm>
            <a:off x="0" y="2505306"/>
            <a:ext cx="8545513" cy="13780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4"/>
              </a:cxn>
              <a:cxn ang="0">
                <a:pos x="3399" y="1054"/>
              </a:cxn>
              <a:cxn ang="0">
                <a:pos x="3874" y="0"/>
              </a:cxn>
              <a:cxn ang="0">
                <a:pos x="0" y="0"/>
              </a:cxn>
            </a:cxnLst>
            <a:rect l="0" t="0" r="r" b="b"/>
            <a:pathLst>
              <a:path w="3874" h="1054">
                <a:moveTo>
                  <a:pt x="0" y="0"/>
                </a:moveTo>
                <a:lnTo>
                  <a:pt x="0" y="1054"/>
                </a:lnTo>
                <a:lnTo>
                  <a:pt x="3399" y="1054"/>
                </a:lnTo>
                <a:lnTo>
                  <a:pt x="387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1155" y="2892241"/>
            <a:ext cx="5387196" cy="6096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ranklin Gothic Dem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Freeform 19"/>
          <p:cNvSpPr>
            <a:spLocks/>
          </p:cNvSpPr>
          <p:nvPr userDrawn="1"/>
        </p:nvSpPr>
        <p:spPr bwMode="auto">
          <a:xfrm>
            <a:off x="0" y="3943212"/>
            <a:ext cx="5244860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"/>
              </a:cxn>
              <a:cxn ang="0">
                <a:pos x="3331" y="163"/>
              </a:cxn>
              <a:cxn ang="0">
                <a:pos x="3402" y="0"/>
              </a:cxn>
              <a:cxn ang="0">
                <a:pos x="0" y="0"/>
              </a:cxn>
            </a:cxnLst>
            <a:rect l="0" t="0" r="r" b="b"/>
            <a:pathLst>
              <a:path w="3402" h="163">
                <a:moveTo>
                  <a:pt x="0" y="0"/>
                </a:moveTo>
                <a:lnTo>
                  <a:pt x="0" y="163"/>
                </a:lnTo>
                <a:lnTo>
                  <a:pt x="3331" y="163"/>
                </a:lnTo>
                <a:lnTo>
                  <a:pt x="34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indent="-366713" defTabSz="976313">
              <a:buSzPct val="140000"/>
            </a:pPr>
            <a:endParaRPr lang="en-US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81155" y="3933959"/>
            <a:ext cx="5020573" cy="271733"/>
          </a:xfrm>
        </p:spPr>
        <p:txBody>
          <a:bodyPr anchor="ctr" anchorCtr="0"/>
          <a:lstStyle>
            <a:lvl1pPr marL="0" indent="0" algn="l">
              <a:buNone/>
              <a:defRPr sz="1400">
                <a:solidFill>
                  <a:schemeClr val="bg1"/>
                </a:solidFill>
                <a:latin typeface="Franklin Gothic Dem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Freeform 22"/>
          <p:cNvSpPr/>
          <p:nvPr userDrawn="1"/>
        </p:nvSpPr>
        <p:spPr bwMode="auto">
          <a:xfrm>
            <a:off x="0" y="2209800"/>
            <a:ext cx="8741664" cy="255588"/>
          </a:xfrm>
          <a:custGeom>
            <a:avLst/>
            <a:gdLst>
              <a:gd name="connsiteX0" fmla="*/ 0 w 8683083"/>
              <a:gd name="connsiteY0" fmla="*/ 0 h 275064"/>
              <a:gd name="connsiteX1" fmla="*/ 8683083 w 8683083"/>
              <a:gd name="connsiteY1" fmla="*/ 14868 h 275064"/>
              <a:gd name="connsiteX2" fmla="*/ 8556702 w 8683083"/>
              <a:gd name="connsiteY2" fmla="*/ 275064 h 275064"/>
              <a:gd name="connsiteX3" fmla="*/ 14868 w 8683083"/>
              <a:gd name="connsiteY3" fmla="*/ 275064 h 275064"/>
              <a:gd name="connsiteX4" fmla="*/ 0 w 8683083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56702 w 8735334"/>
              <a:gd name="connsiteY2" fmla="*/ 275064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60380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60380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35334"/>
              <a:gd name="connsiteY0" fmla="*/ 0 h 275064"/>
              <a:gd name="connsiteX1" fmla="*/ 8735334 w 8735334"/>
              <a:gd name="connsiteY1" fmla="*/ 16727 h 275064"/>
              <a:gd name="connsiteX2" fmla="*/ 8598616 w 8735334"/>
              <a:gd name="connsiteY2" fmla="*/ 272315 h 275064"/>
              <a:gd name="connsiteX3" fmla="*/ 14868 w 8735334"/>
              <a:gd name="connsiteY3" fmla="*/ 275064 h 275064"/>
              <a:gd name="connsiteX4" fmla="*/ 0 w 8735334"/>
              <a:gd name="connsiteY4" fmla="*/ 0 h 275064"/>
              <a:gd name="connsiteX0" fmla="*/ 0 w 8775974"/>
              <a:gd name="connsiteY0" fmla="*/ 0 h 275064"/>
              <a:gd name="connsiteX1" fmla="*/ 8775974 w 8775974"/>
              <a:gd name="connsiteY1" fmla="*/ 16727 h 275064"/>
              <a:gd name="connsiteX2" fmla="*/ 8598616 w 8775974"/>
              <a:gd name="connsiteY2" fmla="*/ 272315 h 275064"/>
              <a:gd name="connsiteX3" fmla="*/ 14868 w 8775974"/>
              <a:gd name="connsiteY3" fmla="*/ 275064 h 275064"/>
              <a:gd name="connsiteX4" fmla="*/ 0 w 8775974"/>
              <a:gd name="connsiteY4" fmla="*/ 0 h 275064"/>
              <a:gd name="connsiteX0" fmla="*/ 0 w 8761107"/>
              <a:gd name="connsiteY0" fmla="*/ 0 h 258337"/>
              <a:gd name="connsiteX1" fmla="*/ 8761107 w 8761107"/>
              <a:gd name="connsiteY1" fmla="*/ 0 h 258337"/>
              <a:gd name="connsiteX2" fmla="*/ 8583749 w 8761107"/>
              <a:gd name="connsiteY2" fmla="*/ 255588 h 258337"/>
              <a:gd name="connsiteX3" fmla="*/ 1 w 8761107"/>
              <a:gd name="connsiteY3" fmla="*/ 258337 h 258337"/>
              <a:gd name="connsiteX4" fmla="*/ 0 w 8761107"/>
              <a:gd name="connsiteY4" fmla="*/ 0 h 258337"/>
              <a:gd name="connsiteX0" fmla="*/ 0 w 8761107"/>
              <a:gd name="connsiteY0" fmla="*/ 0 h 255588"/>
              <a:gd name="connsiteX1" fmla="*/ 8761107 w 8761107"/>
              <a:gd name="connsiteY1" fmla="*/ 0 h 255588"/>
              <a:gd name="connsiteX2" fmla="*/ 8583749 w 8761107"/>
              <a:gd name="connsiteY2" fmla="*/ 255588 h 255588"/>
              <a:gd name="connsiteX3" fmla="*/ 52252 w 8761107"/>
              <a:gd name="connsiteY3" fmla="*/ 255588 h 255588"/>
              <a:gd name="connsiteX4" fmla="*/ 0 w 8761107"/>
              <a:gd name="connsiteY4" fmla="*/ 0 h 255588"/>
              <a:gd name="connsiteX0" fmla="*/ 0 w 8761107"/>
              <a:gd name="connsiteY0" fmla="*/ 0 h 255588"/>
              <a:gd name="connsiteX1" fmla="*/ 8761107 w 8761107"/>
              <a:gd name="connsiteY1" fmla="*/ 0 h 255588"/>
              <a:gd name="connsiteX2" fmla="*/ 8583749 w 8761107"/>
              <a:gd name="connsiteY2" fmla="*/ 255588 h 255588"/>
              <a:gd name="connsiteX3" fmla="*/ 0 w 8761107"/>
              <a:gd name="connsiteY3" fmla="*/ 255588 h 255588"/>
              <a:gd name="connsiteX4" fmla="*/ 0 w 8761107"/>
              <a:gd name="connsiteY4" fmla="*/ 0 h 25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1107" h="255588">
                <a:moveTo>
                  <a:pt x="0" y="0"/>
                </a:moveTo>
                <a:lnTo>
                  <a:pt x="8761107" y="0"/>
                </a:lnTo>
                <a:lnTo>
                  <a:pt x="8583749" y="255588"/>
                </a:lnTo>
                <a:lnTo>
                  <a:pt x="0" y="255588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sx="101000" sy="101000" algn="ctr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6713" marR="0" indent="-366713" algn="l" defTabSz="976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lang="en-US" sz="3600" b="1" kern="1200">
              <a:solidFill>
                <a:schemeClr val="tx1"/>
              </a:solidFill>
              <a:latin typeface="Arial" charset="0"/>
              <a:ea typeface="ＭＳ Ｐゴシック" charset="-128"/>
              <a:cs typeface="+mn-cs"/>
            </a:endParaRPr>
          </a:p>
        </p:txBody>
      </p:sp>
      <p:pic>
        <p:nvPicPr>
          <p:cNvPr id="11" name="Picture 3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3713" y="1297612"/>
            <a:ext cx="2861431" cy="7804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rner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Subhead One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  <a:p>
            <a:pPr lvl="0"/>
            <a:r>
              <a:rPr lang="en-US" dirty="0" smtClean="0"/>
              <a:t>Subhead Two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ner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204332"/>
            <a:ext cx="4206240" cy="47392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Subhead One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  <a:p>
            <a:pPr lvl="0"/>
            <a:r>
              <a:rPr lang="en-US" dirty="0" smtClean="0"/>
              <a:t>Subhead Two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54454" y="1206420"/>
            <a:ext cx="4206240" cy="47392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Subhead One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  <a:p>
            <a:pPr lvl="0"/>
            <a:r>
              <a:rPr lang="en-US" dirty="0" smtClean="0"/>
              <a:t>Subhead Two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ner - 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02873" y="3836020"/>
            <a:ext cx="4386922" cy="2014653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 Subhead One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57200" y="1554163"/>
            <a:ext cx="3347204" cy="2014537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57200" y="3836136"/>
            <a:ext cx="3347204" cy="2014537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02873" y="1554163"/>
            <a:ext cx="4386922" cy="2014653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 Subhead One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ner - 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57200" y="1554163"/>
            <a:ext cx="3347204" cy="4295492"/>
          </a:xfrm>
          <a:ln w="19050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115835" y="1553227"/>
            <a:ext cx="4376811" cy="43214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Subhead One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  <a:p>
            <a:pPr lvl="0"/>
            <a:r>
              <a:rPr lang="en-US" dirty="0" smtClean="0"/>
              <a:t>Subhead Two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ner - Call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457200" y="2128761"/>
            <a:ext cx="3347204" cy="345253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02873" y="1284781"/>
            <a:ext cx="4386922" cy="4296510"/>
          </a:xfrm>
        </p:spPr>
        <p:txBody>
          <a:bodyPr/>
          <a:lstStyle>
            <a:lvl1pPr marL="173038" indent="-173038">
              <a:buSzPct val="100000"/>
              <a:buFontTx/>
              <a:buBlip>
                <a:blip r:embed="rId2"/>
              </a:buBlip>
              <a:defRPr sz="2400"/>
            </a:lvl1pPr>
            <a:lvl2pPr marL="517525" indent="-207963">
              <a:buSzPct val="100000"/>
              <a:defRPr sz="2000"/>
            </a:lvl2pPr>
            <a:lvl3pPr marL="741363" indent="-144463">
              <a:defRPr sz="18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 Subhead One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  <a:p>
            <a:pPr lvl="0"/>
            <a:r>
              <a:rPr lang="en-US" dirty="0" smtClean="0"/>
              <a:t> Subhead Two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69343" y="2234241"/>
            <a:ext cx="3122918" cy="3347049"/>
          </a:xfrm>
        </p:spPr>
        <p:txBody>
          <a:bodyPr/>
          <a:lstStyle>
            <a:lvl1pPr marL="233363" indent="-233363">
              <a:buClr>
                <a:schemeClr val="bg1"/>
              </a:buClr>
              <a:buSzPct val="100000"/>
              <a:buFont typeface="Wingdings" pitchFamily="2" charset="2"/>
              <a:buChar char="§"/>
              <a:defRPr sz="1800" b="1">
                <a:solidFill>
                  <a:schemeClr val="bg1"/>
                </a:solidFill>
              </a:defRPr>
            </a:lvl1pPr>
            <a:lvl2pPr marL="517525" indent="-207963">
              <a:buClr>
                <a:schemeClr val="bg1"/>
              </a:buClr>
              <a:buSzPct val="100000"/>
              <a:buFont typeface="Arial" pitchFamily="34" charset="0"/>
              <a:buChar char="•"/>
              <a:defRPr sz="1400" b="1">
                <a:solidFill>
                  <a:schemeClr val="bg1"/>
                </a:solidFill>
              </a:defRPr>
            </a:lvl2pPr>
            <a:lvl3pPr marL="741363" indent="-144463">
              <a:buClr>
                <a:schemeClr val="bg1"/>
              </a:buClr>
              <a:buSzPct val="100000"/>
              <a:defRPr sz="1000" b="1">
                <a:solidFill>
                  <a:schemeClr val="bg1"/>
                </a:solidFill>
              </a:defRPr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Subhead One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0"/>
            <a:r>
              <a:rPr lang="en-US" dirty="0" smtClean="0"/>
              <a:t>Subhead Two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457200" y="1284781"/>
            <a:ext cx="3347204" cy="72517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284288"/>
            <a:ext cx="3346450" cy="7254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Callout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ner - Primary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16913" cy="6096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reeform 3"/>
          <p:cNvSpPr/>
          <p:nvPr userDrawn="1"/>
        </p:nvSpPr>
        <p:spPr bwMode="auto">
          <a:xfrm>
            <a:off x="-1" y="613266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8313" y="888520"/>
            <a:ext cx="8058150" cy="5785484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Rectangle 66"/>
          <p:cNvSpPr>
            <a:spLocks noGrp="1" noChangeArrowheads="1"/>
          </p:cNvSpPr>
          <p:nvPr userDrawn="1"/>
        </p:nvSpPr>
        <p:spPr bwMode="auto">
          <a:xfrm>
            <a:off x="8540904" y="6622248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ED89AE07-C97F-44A6-A614-2F99B440138C}" type="slidenum">
              <a:rPr lang="en-US" sz="1200" b="1">
                <a:solidFill>
                  <a:schemeClr val="bg2"/>
                </a:solidFill>
                <a:latin typeface="+mn-lt"/>
              </a:rPr>
              <a:pPr algn="r" eaLnBrk="0" hangingPunct="0"/>
              <a:t>‹#›</a:t>
            </a:fld>
            <a:endParaRPr lang="en-US" sz="1200" b="1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04332"/>
            <a:ext cx="8450263" cy="473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Subhead One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  <a:p>
            <a:pPr lvl="0"/>
            <a:r>
              <a:rPr lang="en-US" dirty="0" smtClean="0"/>
              <a:t>Subhead Two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1"/>
            <a:r>
              <a:rPr lang="en-US" dirty="0" smtClean="0"/>
              <a:t>Secondary text bullet</a:t>
            </a:r>
          </a:p>
          <a:p>
            <a:pPr lvl="2"/>
            <a:r>
              <a:rPr lang="en-US" dirty="0" smtClean="0"/>
              <a:t>Third bullet</a:t>
            </a:r>
          </a:p>
        </p:txBody>
      </p:sp>
      <p:sp>
        <p:nvSpPr>
          <p:cNvPr id="1029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228600" y="197004"/>
            <a:ext cx="83169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570" tIns="42785" rIns="85570" bIns="427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" name="Freeform 18"/>
          <p:cNvSpPr/>
          <p:nvPr/>
        </p:nvSpPr>
        <p:spPr bwMode="auto">
          <a:xfrm>
            <a:off x="-1" y="932443"/>
            <a:ext cx="8545513" cy="69850"/>
          </a:xfrm>
          <a:custGeom>
            <a:avLst/>
            <a:gdLst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549268 w 9002751"/>
              <a:gd name="connsiteY3" fmla="*/ 951571 h 951571"/>
              <a:gd name="connsiteX4" fmla="*/ 0 w 9002751"/>
              <a:gd name="connsiteY4" fmla="*/ 944137 h 951571"/>
              <a:gd name="connsiteX0" fmla="*/ 0 w 9002751"/>
              <a:gd name="connsiteY0" fmla="*/ 944137 h 951571"/>
              <a:gd name="connsiteX1" fmla="*/ 7434 w 9002751"/>
              <a:gd name="connsiteY1" fmla="*/ 0 h 951571"/>
              <a:gd name="connsiteX2" fmla="*/ 9002751 w 9002751"/>
              <a:gd name="connsiteY2" fmla="*/ 7434 h 951571"/>
              <a:gd name="connsiteX3" fmla="*/ 8838905 w 9002751"/>
              <a:gd name="connsiteY3" fmla="*/ 951571 h 951571"/>
              <a:gd name="connsiteX4" fmla="*/ 0 w 900275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38905 w 8943601"/>
              <a:gd name="connsiteY3" fmla="*/ 951571 h 951571"/>
              <a:gd name="connsiteX4" fmla="*/ 0 w 8943601"/>
              <a:gd name="connsiteY4" fmla="*/ 944137 h 951571"/>
              <a:gd name="connsiteX0" fmla="*/ 0 w 8943601"/>
              <a:gd name="connsiteY0" fmla="*/ 944137 h 951571"/>
              <a:gd name="connsiteX1" fmla="*/ 7434 w 8943601"/>
              <a:gd name="connsiteY1" fmla="*/ 0 h 951571"/>
              <a:gd name="connsiteX2" fmla="*/ 8943601 w 8943601"/>
              <a:gd name="connsiteY2" fmla="*/ 0 h 951571"/>
              <a:gd name="connsiteX3" fmla="*/ 8877830 w 8943601"/>
              <a:gd name="connsiteY3" fmla="*/ 951571 h 951571"/>
              <a:gd name="connsiteX4" fmla="*/ 0 w 8943601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77830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951571"/>
              <a:gd name="connsiteX1" fmla="*/ 7434 w 8943602"/>
              <a:gd name="connsiteY1" fmla="*/ 0 h 951571"/>
              <a:gd name="connsiteX2" fmla="*/ 8943602 w 8943602"/>
              <a:gd name="connsiteY2" fmla="*/ 0 h 951571"/>
              <a:gd name="connsiteX3" fmla="*/ 8867213 w 8943602"/>
              <a:gd name="connsiteY3" fmla="*/ 951571 h 951571"/>
              <a:gd name="connsiteX4" fmla="*/ 0 w 8943602"/>
              <a:gd name="connsiteY4" fmla="*/ 944137 h 951571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2379 w 8943602"/>
              <a:gd name="connsiteY3" fmla="*/ 1024987 h 1024987"/>
              <a:gd name="connsiteX4" fmla="*/ 0 w 8943602"/>
              <a:gd name="connsiteY4" fmla="*/ 944137 h 1024987"/>
              <a:gd name="connsiteX0" fmla="*/ 0 w 8943602"/>
              <a:gd name="connsiteY0" fmla="*/ 944137 h 1024987"/>
              <a:gd name="connsiteX1" fmla="*/ 7434 w 8943602"/>
              <a:gd name="connsiteY1" fmla="*/ 0 h 1024987"/>
              <a:gd name="connsiteX2" fmla="*/ 8943602 w 8943602"/>
              <a:gd name="connsiteY2" fmla="*/ 0 h 1024987"/>
              <a:gd name="connsiteX3" fmla="*/ 8908240 w 8943602"/>
              <a:gd name="connsiteY3" fmla="*/ 1024987 h 1024987"/>
              <a:gd name="connsiteX4" fmla="*/ 0 w 8943602"/>
              <a:gd name="connsiteY4" fmla="*/ 944137 h 1024987"/>
              <a:gd name="connsiteX0" fmla="*/ 8100 w 8936168"/>
              <a:gd name="connsiteY0" fmla="*/ 1024987 h 1024987"/>
              <a:gd name="connsiteX1" fmla="*/ 0 w 8936168"/>
              <a:gd name="connsiteY1" fmla="*/ 0 h 1024987"/>
              <a:gd name="connsiteX2" fmla="*/ 8936168 w 8936168"/>
              <a:gd name="connsiteY2" fmla="*/ 0 h 1024987"/>
              <a:gd name="connsiteX3" fmla="*/ 8900806 w 8936168"/>
              <a:gd name="connsiteY3" fmla="*/ 1024987 h 1024987"/>
              <a:gd name="connsiteX4" fmla="*/ 8100 w 8936168"/>
              <a:gd name="connsiteY4" fmla="*/ 1024987 h 1024987"/>
              <a:gd name="connsiteX0" fmla="*/ 1 w 8928069"/>
              <a:gd name="connsiteY0" fmla="*/ 1025002 h 1025002"/>
              <a:gd name="connsiteX1" fmla="*/ 0 w 8928069"/>
              <a:gd name="connsiteY1" fmla="*/ 0 h 1025002"/>
              <a:gd name="connsiteX2" fmla="*/ 8928069 w 8928069"/>
              <a:gd name="connsiteY2" fmla="*/ 15 h 1025002"/>
              <a:gd name="connsiteX3" fmla="*/ 8892707 w 8928069"/>
              <a:gd name="connsiteY3" fmla="*/ 1025002 h 1025002"/>
              <a:gd name="connsiteX4" fmla="*/ 1 w 8928069"/>
              <a:gd name="connsiteY4" fmla="*/ 1025002 h 1025002"/>
              <a:gd name="connsiteX0" fmla="*/ 1 w 8928068"/>
              <a:gd name="connsiteY0" fmla="*/ 1025002 h 1025002"/>
              <a:gd name="connsiteX1" fmla="*/ 0 w 8928068"/>
              <a:gd name="connsiteY1" fmla="*/ 0 h 1025002"/>
              <a:gd name="connsiteX2" fmla="*/ 8928068 w 8928068"/>
              <a:gd name="connsiteY2" fmla="*/ 0 h 1025002"/>
              <a:gd name="connsiteX3" fmla="*/ 8892707 w 8928068"/>
              <a:gd name="connsiteY3" fmla="*/ 1025002 h 1025002"/>
              <a:gd name="connsiteX4" fmla="*/ 1 w 8928068"/>
              <a:gd name="connsiteY4" fmla="*/ 1025002 h 102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8068" h="1025002">
                <a:moveTo>
                  <a:pt x="1" y="1025002"/>
                </a:moveTo>
                <a:cubicBezTo>
                  <a:pt x="1" y="683335"/>
                  <a:pt x="0" y="341667"/>
                  <a:pt x="0" y="0"/>
                </a:cubicBezTo>
                <a:lnTo>
                  <a:pt x="8928068" y="0"/>
                </a:lnTo>
                <a:lnTo>
                  <a:pt x="8892707" y="1025002"/>
                </a:lnTo>
                <a:lnTo>
                  <a:pt x="1" y="1025002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66713" marR="0" indent="-366713" algn="ctr" defTabSz="9763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40000"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7004" y="6676910"/>
            <a:ext cx="8763000" cy="1846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40000"/>
            </a:pPr>
            <a:r>
              <a:rPr lang="en-US" sz="600" b="0" dirty="0">
                <a:solidFill>
                  <a:schemeClr val="bg2"/>
                </a:solidFill>
                <a:latin typeface="+mn-lt"/>
                <a:cs typeface="Arial" charset="0"/>
              </a:rPr>
              <a:t>© </a:t>
            </a:r>
            <a:r>
              <a:rPr lang="en-US" sz="600" b="0" dirty="0" smtClean="0">
                <a:solidFill>
                  <a:schemeClr val="bg2"/>
                </a:solidFill>
                <a:latin typeface="+mn-lt"/>
                <a:cs typeface="Arial" charset="0"/>
              </a:rPr>
              <a:t>2012 </a:t>
            </a:r>
            <a:r>
              <a:rPr lang="en-US" sz="600" b="0" dirty="0">
                <a:solidFill>
                  <a:schemeClr val="bg2"/>
                </a:solidFill>
                <a:latin typeface="+mn-lt"/>
                <a:cs typeface="Arial" charset="0"/>
              </a:rPr>
              <a:t>Cerner Corporation. All rights reserved. This document contains Cerner confidential and/or proprietary information which may not be reproduced or transmitted without the express written consent of </a:t>
            </a:r>
            <a:r>
              <a:rPr lang="en-US" sz="600" b="0" dirty="0" smtClean="0">
                <a:solidFill>
                  <a:schemeClr val="bg2"/>
                </a:solidFill>
                <a:latin typeface="+mn-lt"/>
                <a:cs typeface="Arial" charset="0"/>
              </a:rPr>
              <a:t>Cerner.</a:t>
            </a:r>
            <a:endParaRPr lang="en-US" sz="600" b="0" dirty="0">
              <a:solidFill>
                <a:schemeClr val="bg2"/>
              </a:solidFill>
              <a:latin typeface="+mn-lt"/>
              <a:cs typeface="Arial" charset="0"/>
            </a:endParaRPr>
          </a:p>
        </p:txBody>
      </p:sp>
      <p:sp>
        <p:nvSpPr>
          <p:cNvPr id="1090" name="Rectangle 66"/>
          <p:cNvSpPr>
            <a:spLocks noGrp="1" noChangeArrowheads="1"/>
          </p:cNvSpPr>
          <p:nvPr/>
        </p:nvSpPr>
        <p:spPr bwMode="auto">
          <a:xfrm>
            <a:off x="8540904" y="6622248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ED89AE07-C97F-44A6-A614-2F99B440138C}" type="slidenum">
              <a:rPr lang="en-US" sz="1200" b="1">
                <a:solidFill>
                  <a:schemeClr val="bg1"/>
                </a:solidFill>
                <a:latin typeface="+mn-lt"/>
              </a:rPr>
              <a:pPr algn="r" eaLnBrk="0" hangingPunct="0"/>
              <a:t>‹#›</a:t>
            </a:fld>
            <a:endParaRPr lang="en-US" sz="1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1744" y="6266999"/>
            <a:ext cx="1170791" cy="319342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284085" y="6679545"/>
            <a:ext cx="8570988" cy="0"/>
          </a:xfrm>
          <a:prstGeom prst="line">
            <a:avLst/>
          </a:prstGeom>
          <a:noFill/>
          <a:ln w="158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  <p:sldLayoutId id="2147483698" r:id="rId3"/>
    <p:sldLayoutId id="2147483685" r:id="rId4"/>
    <p:sldLayoutId id="2147483703" r:id="rId5"/>
    <p:sldLayoutId id="2147483696" r:id="rId6"/>
    <p:sldLayoutId id="2147483704" r:id="rId7"/>
    <p:sldLayoutId id="2147483702" r:id="rId8"/>
    <p:sldLayoutId id="2147483699" r:id="rId9"/>
    <p:sldLayoutId id="2147483705" r:id="rId10"/>
    <p:sldLayoutId id="2147483701" r:id="rId11"/>
    <p:sldLayoutId id="2147483700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>
              <a:lumMod val="75000"/>
              <a:lumOff val="25000"/>
            </a:schemeClr>
          </a:solidFill>
          <a:latin typeface="Franklin Gothic Demi" pitchFamily="34" charset="0"/>
          <a:ea typeface="ＭＳ Ｐゴシック" pitchFamily="-112" charset="-128"/>
          <a:cs typeface="Franklin Gothic Dem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Demi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lr>
          <a:srgbClr val="3294D3"/>
        </a:buClr>
        <a:buSzPct val="80000"/>
        <a:buFontTx/>
        <a:buBlip>
          <a:blip r:embed="rId15"/>
        </a:buBlip>
        <a:defRPr sz="2400">
          <a:solidFill>
            <a:schemeClr val="bg2">
              <a:lumMod val="75000"/>
              <a:lumOff val="25000"/>
            </a:schemeClr>
          </a:solidFill>
          <a:latin typeface="Franklin Gothic Demi" pitchFamily="34" charset="0"/>
          <a:ea typeface="ＭＳ Ｐゴシック" pitchFamily="-112" charset="-128"/>
          <a:cs typeface="Franklin Gothic Demi" pitchFamily="34" charset="0"/>
        </a:defRPr>
      </a:lvl1pPr>
      <a:lvl2pPr marL="690563" indent="-2682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Tx/>
        <a:buBlip>
          <a:blip r:embed="rId16"/>
        </a:buBlip>
        <a:defRPr sz="2000" baseline="0">
          <a:solidFill>
            <a:schemeClr val="bg2">
              <a:lumMod val="75000"/>
              <a:lumOff val="25000"/>
            </a:schemeClr>
          </a:solidFill>
          <a:latin typeface="Franklin Gothic Medium" pitchFamily="34" charset="0"/>
          <a:ea typeface="ＭＳ Ｐゴシック" charset="-128"/>
          <a:cs typeface="Franklin Gothic Medium" pitchFamily="34" charset="0"/>
        </a:defRPr>
      </a:lvl2pPr>
      <a:lvl3pPr marL="1027113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Arial" pitchFamily="34" charset="0"/>
        <a:buChar char="•"/>
        <a:defRPr sz="1800" i="1">
          <a:solidFill>
            <a:schemeClr val="bg2">
              <a:lumMod val="75000"/>
              <a:lumOff val="25000"/>
            </a:schemeClr>
          </a:solidFill>
          <a:latin typeface="Franklin Gothic Medium" pitchFamily="34" charset="0"/>
          <a:ea typeface="ＭＳ Ｐゴシック" charset="-128"/>
          <a:cs typeface="Franklin Gothic Medium" pitchFamily="34" charset="0"/>
        </a:defRPr>
      </a:lvl3pPr>
      <a:lvl4pPr marL="1371600" indent="-242888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  <a:lumOff val="25000"/>
          </a:schemeClr>
        </a:buClr>
        <a:buFont typeface="Webdings" pitchFamily="18" charset="2"/>
        <a:buChar char="4"/>
        <a:defRPr sz="1400">
          <a:solidFill>
            <a:schemeClr val="bg2">
              <a:lumMod val="75000"/>
              <a:lumOff val="25000"/>
            </a:schemeClr>
          </a:solidFill>
          <a:latin typeface="+mn-lt"/>
          <a:ea typeface="ＭＳ Ｐゴシック" charset="-128"/>
          <a:cs typeface="Gill Sans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  <a:lumOff val="25000"/>
          </a:schemeClr>
        </a:buClr>
        <a:buFont typeface="Wingdings" pitchFamily="2" charset="2"/>
        <a:buChar char="§"/>
        <a:defRPr sz="1200">
          <a:solidFill>
            <a:schemeClr val="bg2">
              <a:lumMod val="75000"/>
              <a:lumOff val="25000"/>
            </a:schemeClr>
          </a:solidFill>
          <a:latin typeface="+mn-lt"/>
          <a:ea typeface="ＭＳ Ｐゴシック" charset="-128"/>
          <a:cs typeface="Gill Sans"/>
        </a:defRPr>
      </a:lvl5pPr>
      <a:lvl6pPr marL="25781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6pPr>
      <a:lvl7pPr marL="30353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7pPr>
      <a:lvl8pPr marL="34925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8pPr>
      <a:lvl9pPr marL="39497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1200">
          <a:solidFill>
            <a:srgbClr val="232D64"/>
          </a:solidFill>
          <a:latin typeface="Franklin Gothic Medium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cern.com/display/public/reference/Configure+MPages+Static+Content+Enterprise+Appliance" TargetMode="External"/><Relationship Id="rId2" Type="http://schemas.openxmlformats.org/officeDocument/2006/relationships/hyperlink" Target="https://wiki.ucern.com/display/public/reference/Configure+MPages+Enterprise+Java+Server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cern.com/display/public/reference/Configure+MPages+Static+Content+Enterprise+Appliance" TargetMode="External"/><Relationship Id="rId2" Type="http://schemas.openxmlformats.org/officeDocument/2006/relationships/hyperlink" Target="https://wiki.ucern.com/display/public/reference/Configure+MPages+Enterprise+Java+Server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cern.com/display/public/reference/Configure+MPages+Static+Content+Enterprise+Appliance" TargetMode="External"/><Relationship Id="rId2" Type="http://schemas.openxmlformats.org/officeDocument/2006/relationships/hyperlink" Target="https://wiki.ucern.com/display/public/reference/Configure+MPages+Enterprise+Java+Server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cern.com/display/public/reference/Configure+MPages+Static+Content+Enterprise+Appliance" TargetMode="External"/><Relationship Id="rId2" Type="http://schemas.openxmlformats.org/officeDocument/2006/relationships/hyperlink" Target="https://wiki.ucern.com/display/public/reference/Configure+MPages+Enterprise+Java+Server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cern.com/display/public/reference/Configure+MPages+Static+Content+Enterprise+Appliance" TargetMode="External"/><Relationship Id="rId2" Type="http://schemas.openxmlformats.org/officeDocument/2006/relationships/hyperlink" Target="https://wiki.ucern.com/display/public/reference/Configure+MPages+Enterprise+Java+Server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cern.com/display/public/reference/Configure+MPages+Static+Content+Enterprise+Appliance" TargetMode="External"/><Relationship Id="rId2" Type="http://schemas.openxmlformats.org/officeDocument/2006/relationships/hyperlink" Target="https://wiki.ucern.com/display/public/reference/Configure+MPages+Enterprise+Java+Server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cern.com/display/public/reference/Configure+MPages+Static+Content+Enterprise+Appliance" TargetMode="External"/><Relationship Id="rId2" Type="http://schemas.openxmlformats.org/officeDocument/2006/relationships/hyperlink" Target="https://wiki.ucern.com/display/public/reference/Configure+MPages+Enterprise+Java+Server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cern.com/display/public/reference/Configure+MPages+Static+Content+Enterprise+Appliance" TargetMode="External"/><Relationship Id="rId2" Type="http://schemas.openxmlformats.org/officeDocument/2006/relationships/hyperlink" Target="https://wiki.ucern.com/display/public/reference/Configure+MPages+Enterprise+Java+Server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cern.com/display/public/reference/Configure+MPages+Static+Content+Enterprise+Appliance" TargetMode="External"/><Relationship Id="rId2" Type="http://schemas.openxmlformats.org/officeDocument/2006/relationships/hyperlink" Target="https://wiki.ucern.com/display/public/reference/Configure+MPages+Enterprise+Java+Server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cern.com/display/public/reference/Configure+MPages+Static+Content+Enterprise+Appliance" TargetMode="External"/><Relationship Id="rId2" Type="http://schemas.openxmlformats.org/officeDocument/2006/relationships/hyperlink" Target="https://wiki.ucern.com/display/public/reference/Configure+MPages+Enterprise+Java+Server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cern.com/display/public/reference/All+About+MPages+5.0+Release#AllAboutMPages5.0Release-UnifiedDriverandParameterString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SO_8601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54" y="2728689"/>
            <a:ext cx="5510519" cy="609600"/>
          </a:xfrm>
        </p:spPr>
        <p:txBody>
          <a:bodyPr/>
          <a:lstStyle/>
          <a:p>
            <a:r>
              <a:rPr lang="en-US" dirty="0" smtClean="0"/>
              <a:t>Cerner MPages Framework Development Reference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93" y="3534412"/>
            <a:ext cx="5020573" cy="271733"/>
          </a:xfrm>
        </p:spPr>
        <p:txBody>
          <a:bodyPr/>
          <a:lstStyle/>
          <a:p>
            <a:r>
              <a:rPr lang="en-US" dirty="0" smtClean="0"/>
              <a:t>Reference Information for Custom Component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004"/>
            <a:ext cx="8652753" cy="609600"/>
          </a:xfrm>
        </p:spPr>
        <p:txBody>
          <a:bodyPr/>
          <a:lstStyle/>
          <a:p>
            <a:r>
              <a:rPr lang="en-US" dirty="0"/>
              <a:t>MPages </a:t>
            </a:r>
            <a:r>
              <a:rPr lang="en-US" dirty="0" smtClean="0"/>
              <a:t>Services 5.0 (September 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MPages EJS</a:t>
            </a:r>
            <a:endParaRPr lang="en-US" dirty="0" smtClean="0"/>
          </a:p>
          <a:p>
            <a:pPr lvl="1"/>
            <a:r>
              <a:rPr lang="en-US" dirty="0" smtClean="0"/>
              <a:t>Initial release provides Bedrock settings caching</a:t>
            </a:r>
          </a:p>
          <a:p>
            <a:r>
              <a:rPr lang="en-US" dirty="0" smtClean="0">
                <a:hlinkClick r:id="rId3"/>
              </a:rPr>
              <a:t>MPages Static Content Enterprise Appliance</a:t>
            </a:r>
            <a:endParaRPr lang="en-US" dirty="0" smtClean="0"/>
          </a:p>
          <a:p>
            <a:pPr lvl="1"/>
            <a:r>
              <a:rPr lang="en-US" dirty="0" smtClean="0"/>
              <a:t>Initial release provides static content delivery via a webserver.  Allows client caching of static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004"/>
            <a:ext cx="8652753" cy="609600"/>
          </a:xfrm>
        </p:spPr>
        <p:txBody>
          <a:bodyPr/>
          <a:lstStyle/>
          <a:p>
            <a:r>
              <a:rPr lang="en-US" dirty="0"/>
              <a:t>MPages Component Library </a:t>
            </a:r>
            <a:r>
              <a:rPr lang="en-US" dirty="0" smtClean="0"/>
              <a:t>5.1 (January 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Number: 69988</a:t>
            </a:r>
          </a:p>
          <a:p>
            <a:r>
              <a:rPr lang="en-US" dirty="0" smtClean="0"/>
              <a:t>MPages Component Standard: 1.1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1.7.2.js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UI 1.8.7 Custom</a:t>
            </a:r>
          </a:p>
          <a:p>
            <a:pPr lvl="2"/>
            <a:r>
              <a:rPr lang="en-US" dirty="0" smtClean="0"/>
              <a:t>Contains: </a:t>
            </a:r>
            <a:r>
              <a:rPr lang="en-US" dirty="0" err="1" smtClean="0"/>
              <a:t>jQuery</a:t>
            </a:r>
            <a:r>
              <a:rPr lang="en-US" dirty="0" smtClean="0"/>
              <a:t> UI Core, </a:t>
            </a:r>
            <a:r>
              <a:rPr lang="en-US" dirty="0" err="1" smtClean="0"/>
              <a:t>Draggable</a:t>
            </a:r>
            <a:r>
              <a:rPr lang="en-US" dirty="0" smtClean="0"/>
              <a:t>, Mouse, Sortable, Widget</a:t>
            </a:r>
          </a:p>
          <a:p>
            <a:pPr lvl="1"/>
            <a:r>
              <a:rPr lang="en-US" dirty="0" err="1" smtClean="0"/>
              <a:t>jqPlot</a:t>
            </a:r>
            <a:r>
              <a:rPr lang="en-US" dirty="0" smtClean="0"/>
              <a:t> 1.0.0b2_r1012</a:t>
            </a:r>
          </a:p>
          <a:p>
            <a:pPr lvl="2"/>
            <a:r>
              <a:rPr lang="en-US" dirty="0" smtClean="0"/>
              <a:t>Contains: Cursor, </a:t>
            </a:r>
            <a:r>
              <a:rPr lang="en-US" dirty="0" err="1"/>
              <a:t>D</a:t>
            </a:r>
            <a:r>
              <a:rPr lang="en-US" dirty="0" err="1" smtClean="0"/>
              <a:t>ateAxisRenderer</a:t>
            </a:r>
            <a:r>
              <a:rPr lang="en-US" dirty="0" smtClean="0"/>
              <a:t>, Highlighter, </a:t>
            </a:r>
            <a:r>
              <a:rPr lang="en-US" dirty="0" err="1"/>
              <a:t>M</a:t>
            </a:r>
            <a:r>
              <a:rPr lang="en-US" dirty="0" err="1" smtClean="0"/>
              <a:t>arkerRenderer</a:t>
            </a:r>
            <a:r>
              <a:rPr lang="en-US" dirty="0" smtClean="0"/>
              <a:t>, </a:t>
            </a:r>
            <a:r>
              <a:rPr lang="en-US" dirty="0" err="1" smtClean="0"/>
              <a:t>PointLabels</a:t>
            </a:r>
            <a:endParaRPr lang="en-US" dirty="0" smtClean="0"/>
          </a:p>
          <a:p>
            <a:pPr lvl="1"/>
            <a:r>
              <a:rPr lang="en-US" dirty="0" smtClean="0"/>
              <a:t>Blackbird Logger 1.0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004"/>
            <a:ext cx="8652753" cy="609600"/>
          </a:xfrm>
        </p:spPr>
        <p:txBody>
          <a:bodyPr/>
          <a:lstStyle/>
          <a:p>
            <a:r>
              <a:rPr lang="en-US" dirty="0"/>
              <a:t>MPages </a:t>
            </a:r>
            <a:r>
              <a:rPr lang="en-US" dirty="0" smtClean="0"/>
              <a:t>Services 5.1 (January 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MPages EJS</a:t>
            </a:r>
            <a:endParaRPr lang="en-US" dirty="0"/>
          </a:p>
          <a:p>
            <a:pPr lvl="1"/>
            <a:r>
              <a:rPr lang="en-US" dirty="0" smtClean="0"/>
              <a:t>No changes made for this release</a:t>
            </a:r>
            <a:endParaRPr lang="en-US" dirty="0"/>
          </a:p>
          <a:p>
            <a:r>
              <a:rPr lang="en-US" dirty="0">
                <a:hlinkClick r:id="rId3"/>
              </a:rPr>
              <a:t>MPages Static Content Enterprise Appliance</a:t>
            </a:r>
            <a:endParaRPr lang="en-US" dirty="0"/>
          </a:p>
          <a:p>
            <a:pPr lvl="1"/>
            <a:r>
              <a:rPr lang="en-US" dirty="0"/>
              <a:t>No changes made for this release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004"/>
            <a:ext cx="8652753" cy="609600"/>
          </a:xfrm>
        </p:spPr>
        <p:txBody>
          <a:bodyPr/>
          <a:lstStyle/>
          <a:p>
            <a:r>
              <a:rPr lang="en-US" dirty="0"/>
              <a:t>MPages Component Library </a:t>
            </a:r>
            <a:r>
              <a:rPr lang="en-US" dirty="0" smtClean="0"/>
              <a:t>5.2 (April 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Number: 71895</a:t>
            </a:r>
          </a:p>
          <a:p>
            <a:r>
              <a:rPr lang="en-US" dirty="0" smtClean="0"/>
              <a:t>MPages Component Standard: 1.1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1.7.2.js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UI 1.8.7 Custom</a:t>
            </a:r>
          </a:p>
          <a:p>
            <a:pPr lvl="2"/>
            <a:r>
              <a:rPr lang="en-US" dirty="0" smtClean="0"/>
              <a:t>Contains: </a:t>
            </a:r>
            <a:r>
              <a:rPr lang="en-US" dirty="0" err="1" smtClean="0"/>
              <a:t>jQuery</a:t>
            </a:r>
            <a:r>
              <a:rPr lang="en-US" dirty="0" smtClean="0"/>
              <a:t> UI Core, </a:t>
            </a:r>
            <a:r>
              <a:rPr lang="en-US" dirty="0" err="1" smtClean="0"/>
              <a:t>Draggable</a:t>
            </a:r>
            <a:r>
              <a:rPr lang="en-US" dirty="0" smtClean="0"/>
              <a:t>, Mouse, Sortable, Widget</a:t>
            </a:r>
          </a:p>
          <a:p>
            <a:pPr lvl="1"/>
            <a:r>
              <a:rPr lang="en-US" dirty="0" err="1" smtClean="0"/>
              <a:t>jqPlot</a:t>
            </a:r>
            <a:r>
              <a:rPr lang="en-US" dirty="0" smtClean="0"/>
              <a:t> 1.0.0b2_r1012</a:t>
            </a:r>
          </a:p>
          <a:p>
            <a:pPr lvl="2"/>
            <a:r>
              <a:rPr lang="en-US" dirty="0" smtClean="0"/>
              <a:t>Contains: Cursor, </a:t>
            </a:r>
            <a:r>
              <a:rPr lang="en-US" dirty="0" err="1"/>
              <a:t>D</a:t>
            </a:r>
            <a:r>
              <a:rPr lang="en-US" dirty="0" err="1" smtClean="0"/>
              <a:t>ateAxisRenderer</a:t>
            </a:r>
            <a:r>
              <a:rPr lang="en-US" dirty="0" smtClean="0"/>
              <a:t>, Highlighter, </a:t>
            </a:r>
            <a:r>
              <a:rPr lang="en-US" dirty="0" err="1"/>
              <a:t>M</a:t>
            </a:r>
            <a:r>
              <a:rPr lang="en-US" dirty="0" err="1" smtClean="0"/>
              <a:t>arkerRenderer</a:t>
            </a:r>
            <a:r>
              <a:rPr lang="en-US" dirty="0" smtClean="0"/>
              <a:t>, </a:t>
            </a:r>
            <a:r>
              <a:rPr lang="en-US" dirty="0" err="1" smtClean="0"/>
              <a:t>PointLabels</a:t>
            </a:r>
            <a:endParaRPr lang="en-US" dirty="0" smtClean="0"/>
          </a:p>
          <a:p>
            <a:pPr lvl="1"/>
            <a:r>
              <a:rPr lang="en-US" dirty="0" smtClean="0"/>
              <a:t>Blackbird Logger 1.0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004"/>
            <a:ext cx="8652753" cy="609600"/>
          </a:xfrm>
        </p:spPr>
        <p:txBody>
          <a:bodyPr/>
          <a:lstStyle/>
          <a:p>
            <a:r>
              <a:rPr lang="en-US" dirty="0"/>
              <a:t>MPages </a:t>
            </a:r>
            <a:r>
              <a:rPr lang="en-US" dirty="0" smtClean="0"/>
              <a:t>Services 5.2 (April 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MPages EJS</a:t>
            </a:r>
            <a:endParaRPr lang="en-US" dirty="0"/>
          </a:p>
          <a:p>
            <a:pPr lvl="1"/>
            <a:r>
              <a:rPr lang="en-US" dirty="0"/>
              <a:t>No changes made for this release</a:t>
            </a:r>
          </a:p>
          <a:p>
            <a:r>
              <a:rPr lang="en-US" dirty="0">
                <a:hlinkClick r:id="rId3"/>
              </a:rPr>
              <a:t>MPages Static Content Enterprise Appliance</a:t>
            </a:r>
            <a:endParaRPr lang="en-US" dirty="0"/>
          </a:p>
          <a:p>
            <a:pPr lvl="1"/>
            <a:r>
              <a:rPr lang="en-US" dirty="0" smtClean="0"/>
              <a:t>Updates to increase stability/availability of static content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004"/>
            <a:ext cx="8652753" cy="609600"/>
          </a:xfrm>
        </p:spPr>
        <p:txBody>
          <a:bodyPr/>
          <a:lstStyle/>
          <a:p>
            <a:r>
              <a:rPr lang="en-US" dirty="0"/>
              <a:t>MPages Component Library </a:t>
            </a:r>
            <a:r>
              <a:rPr lang="en-US" dirty="0" smtClean="0"/>
              <a:t>5.3 (August 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Number: 73308</a:t>
            </a:r>
          </a:p>
          <a:p>
            <a:r>
              <a:rPr lang="en-US" dirty="0" smtClean="0"/>
              <a:t>MPages Component Standard: 1.1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pPr lvl="1"/>
            <a:r>
              <a:rPr lang="en-US" dirty="0" smtClean="0"/>
              <a:t>jQuery 1.11.1.js</a:t>
            </a:r>
          </a:p>
          <a:p>
            <a:pPr lvl="1"/>
            <a:r>
              <a:rPr lang="en-US" dirty="0" smtClean="0"/>
              <a:t>jQuery UI 1.10.4 Custom</a:t>
            </a:r>
          </a:p>
          <a:p>
            <a:pPr lvl="2"/>
            <a:r>
              <a:rPr lang="en-US" dirty="0" smtClean="0"/>
              <a:t>Contains: </a:t>
            </a:r>
            <a:r>
              <a:rPr lang="en-US" dirty="0"/>
              <a:t>jquery.ui.core.js, jquery.ui.widget.js, jquery.ui.mouse.js, jquery.ui.position.js, jquery.ui.draggable.js, jquery.ui.sortable.js, jquery.ui.autocomplete.js, jquery.ui.datepicker.js, jquery.ui.menu.js</a:t>
            </a:r>
            <a:endParaRPr lang="en-US" dirty="0" smtClean="0"/>
          </a:p>
          <a:p>
            <a:pPr lvl="1"/>
            <a:r>
              <a:rPr lang="en-US" dirty="0" err="1" smtClean="0"/>
              <a:t>jqPlot</a:t>
            </a:r>
            <a:r>
              <a:rPr lang="en-US" dirty="0" smtClean="0"/>
              <a:t> 1.0.0b2_r1012</a:t>
            </a:r>
          </a:p>
          <a:p>
            <a:pPr lvl="2"/>
            <a:r>
              <a:rPr lang="en-US" dirty="0" smtClean="0"/>
              <a:t>Contains: Cursor, </a:t>
            </a:r>
            <a:r>
              <a:rPr lang="en-US" dirty="0" err="1"/>
              <a:t>D</a:t>
            </a:r>
            <a:r>
              <a:rPr lang="en-US" dirty="0" err="1" smtClean="0"/>
              <a:t>ateAxisRenderer</a:t>
            </a:r>
            <a:r>
              <a:rPr lang="en-US" dirty="0" smtClean="0"/>
              <a:t>, Highlighter, </a:t>
            </a:r>
            <a:r>
              <a:rPr lang="en-US" dirty="0" err="1"/>
              <a:t>M</a:t>
            </a:r>
            <a:r>
              <a:rPr lang="en-US" dirty="0" err="1" smtClean="0"/>
              <a:t>arkerRenderer</a:t>
            </a:r>
            <a:r>
              <a:rPr lang="en-US" dirty="0" smtClean="0"/>
              <a:t>, </a:t>
            </a:r>
            <a:r>
              <a:rPr lang="en-US" dirty="0" err="1" smtClean="0"/>
              <a:t>PointLabels</a:t>
            </a:r>
            <a:endParaRPr lang="en-US" dirty="0" smtClean="0"/>
          </a:p>
          <a:p>
            <a:pPr lvl="1"/>
            <a:r>
              <a:rPr lang="en-US" dirty="0" smtClean="0"/>
              <a:t>Blackbird Logger 1.0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004"/>
            <a:ext cx="8652753" cy="609600"/>
          </a:xfrm>
        </p:spPr>
        <p:txBody>
          <a:bodyPr/>
          <a:lstStyle/>
          <a:p>
            <a:r>
              <a:rPr lang="en-US" dirty="0"/>
              <a:t>MPages </a:t>
            </a:r>
            <a:r>
              <a:rPr lang="en-US" dirty="0" smtClean="0"/>
              <a:t>Services 5.3 (August 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Number: </a:t>
            </a:r>
            <a:r>
              <a:rPr lang="en-US" dirty="0" smtClean="0"/>
              <a:t>73309</a:t>
            </a:r>
            <a:endParaRPr lang="en-US" dirty="0"/>
          </a:p>
          <a:p>
            <a:r>
              <a:rPr lang="en-US" dirty="0" smtClean="0">
                <a:hlinkClick r:id="rId2"/>
              </a:rPr>
              <a:t>MPages </a:t>
            </a:r>
            <a:r>
              <a:rPr lang="en-US" dirty="0">
                <a:hlinkClick r:id="rId2"/>
              </a:rPr>
              <a:t>EJS</a:t>
            </a:r>
            <a:endParaRPr lang="en-US" dirty="0"/>
          </a:p>
          <a:p>
            <a:pPr lvl="1"/>
            <a:r>
              <a:rPr lang="en-US" dirty="0"/>
              <a:t>No changes made for this release</a:t>
            </a:r>
          </a:p>
          <a:p>
            <a:r>
              <a:rPr lang="en-US" dirty="0">
                <a:hlinkClick r:id="rId3"/>
              </a:rPr>
              <a:t>MPages Static Content Enterprise Appliance</a:t>
            </a:r>
            <a:endParaRPr lang="en-US" dirty="0"/>
          </a:p>
          <a:p>
            <a:pPr lvl="1"/>
            <a:r>
              <a:rPr lang="en-US" dirty="0"/>
              <a:t>No changes made for this </a:t>
            </a:r>
            <a:r>
              <a:rPr lang="en-US" dirty="0" smtClean="0"/>
              <a:t>release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004"/>
            <a:ext cx="8652753" cy="609600"/>
          </a:xfrm>
        </p:spPr>
        <p:txBody>
          <a:bodyPr/>
          <a:lstStyle/>
          <a:p>
            <a:r>
              <a:rPr lang="en-US" dirty="0"/>
              <a:t>MPages Component Library </a:t>
            </a:r>
            <a:r>
              <a:rPr lang="en-US" dirty="0" smtClean="0"/>
              <a:t>5.3.1 (December 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Number: 75000</a:t>
            </a:r>
          </a:p>
          <a:p>
            <a:r>
              <a:rPr lang="en-US" dirty="0" smtClean="0"/>
              <a:t>MPages Component Standard: 1.1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pPr lvl="1"/>
            <a:r>
              <a:rPr lang="en-US" dirty="0" smtClean="0"/>
              <a:t>jQuery 1.11.1.js</a:t>
            </a:r>
          </a:p>
          <a:p>
            <a:pPr lvl="1"/>
            <a:r>
              <a:rPr lang="en-US" dirty="0" smtClean="0"/>
              <a:t>jQuery UI 1.10.4 Custom</a:t>
            </a:r>
          </a:p>
          <a:p>
            <a:pPr lvl="2"/>
            <a:r>
              <a:rPr lang="en-US" dirty="0" smtClean="0"/>
              <a:t>Contains: </a:t>
            </a:r>
            <a:r>
              <a:rPr lang="en-US" dirty="0"/>
              <a:t>jquery.ui.core.js, jquery.ui.widget.js, jquery.ui.mouse.js, jquery.ui.position.js, jquery.ui.draggable.js, jquery.ui.sortable.js, jquery.ui.autocomplete.js, jquery.ui.datepicker.js, jquery.ui.menu.js</a:t>
            </a:r>
            <a:endParaRPr lang="en-US" dirty="0" smtClean="0"/>
          </a:p>
          <a:p>
            <a:pPr lvl="1"/>
            <a:r>
              <a:rPr lang="en-US" dirty="0" err="1" smtClean="0"/>
              <a:t>jqPlot</a:t>
            </a:r>
            <a:r>
              <a:rPr lang="en-US" dirty="0" smtClean="0"/>
              <a:t> 1.0.0b2_r1012</a:t>
            </a:r>
          </a:p>
          <a:p>
            <a:pPr lvl="2"/>
            <a:r>
              <a:rPr lang="en-US" dirty="0" smtClean="0"/>
              <a:t>Contains: Cursor, </a:t>
            </a:r>
            <a:r>
              <a:rPr lang="en-US" dirty="0" err="1"/>
              <a:t>D</a:t>
            </a:r>
            <a:r>
              <a:rPr lang="en-US" dirty="0" err="1" smtClean="0"/>
              <a:t>ateAxisRenderer</a:t>
            </a:r>
            <a:r>
              <a:rPr lang="en-US" dirty="0" smtClean="0"/>
              <a:t>, Highlighter, </a:t>
            </a:r>
            <a:r>
              <a:rPr lang="en-US" dirty="0" err="1"/>
              <a:t>M</a:t>
            </a:r>
            <a:r>
              <a:rPr lang="en-US" dirty="0" err="1" smtClean="0"/>
              <a:t>arkerRenderer</a:t>
            </a:r>
            <a:r>
              <a:rPr lang="en-US" dirty="0" smtClean="0"/>
              <a:t>, </a:t>
            </a:r>
            <a:r>
              <a:rPr lang="en-US" dirty="0" err="1" smtClean="0"/>
              <a:t>PointLabels</a:t>
            </a:r>
            <a:endParaRPr lang="en-US" dirty="0" smtClean="0"/>
          </a:p>
          <a:p>
            <a:pPr lvl="1"/>
            <a:r>
              <a:rPr lang="en-US" dirty="0" smtClean="0"/>
              <a:t>Blackbird Logger 1.0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004"/>
            <a:ext cx="8652753" cy="609600"/>
          </a:xfrm>
        </p:spPr>
        <p:txBody>
          <a:bodyPr/>
          <a:lstStyle/>
          <a:p>
            <a:r>
              <a:rPr lang="en-US" dirty="0"/>
              <a:t>MPages </a:t>
            </a:r>
            <a:r>
              <a:rPr lang="en-US" dirty="0" smtClean="0"/>
              <a:t>Services 5.3.1 (December 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Number: </a:t>
            </a:r>
            <a:r>
              <a:rPr lang="en-US" dirty="0" smtClean="0"/>
              <a:t>75002</a:t>
            </a:r>
            <a:endParaRPr lang="en-US" dirty="0"/>
          </a:p>
          <a:p>
            <a:r>
              <a:rPr lang="en-US" dirty="0" smtClean="0">
                <a:hlinkClick r:id="rId2"/>
              </a:rPr>
              <a:t>MPages </a:t>
            </a:r>
            <a:r>
              <a:rPr lang="en-US" dirty="0">
                <a:hlinkClick r:id="rId2"/>
              </a:rPr>
              <a:t>EJS</a:t>
            </a:r>
            <a:endParaRPr lang="en-US" dirty="0"/>
          </a:p>
          <a:p>
            <a:pPr lvl="1"/>
            <a:r>
              <a:rPr lang="en-US" dirty="0"/>
              <a:t>No changes made for this release</a:t>
            </a:r>
          </a:p>
          <a:p>
            <a:r>
              <a:rPr lang="en-US" dirty="0">
                <a:hlinkClick r:id="rId3"/>
              </a:rPr>
              <a:t>MPages Static Content Enterprise Appliance</a:t>
            </a:r>
            <a:endParaRPr lang="en-US" dirty="0"/>
          </a:p>
          <a:p>
            <a:pPr lvl="1"/>
            <a:r>
              <a:rPr lang="en-US" dirty="0"/>
              <a:t>No changes made for this </a:t>
            </a:r>
            <a:r>
              <a:rPr lang="en-US" dirty="0" smtClean="0"/>
              <a:t>release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3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004"/>
            <a:ext cx="8652753" cy="609600"/>
          </a:xfrm>
        </p:spPr>
        <p:txBody>
          <a:bodyPr/>
          <a:lstStyle/>
          <a:p>
            <a:r>
              <a:rPr lang="en-US" dirty="0"/>
              <a:t>MPages Component Library </a:t>
            </a:r>
            <a:r>
              <a:rPr lang="en-US" dirty="0" smtClean="0"/>
              <a:t>5.4 (March 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Number: 76720</a:t>
            </a:r>
          </a:p>
          <a:p>
            <a:r>
              <a:rPr lang="en-US" dirty="0" smtClean="0"/>
              <a:t>MPages Component Standard: 1.1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pPr lvl="1"/>
            <a:r>
              <a:rPr lang="en-US" dirty="0" smtClean="0"/>
              <a:t>jQuery 1.11.1.js</a:t>
            </a:r>
          </a:p>
          <a:p>
            <a:pPr lvl="1"/>
            <a:r>
              <a:rPr lang="en-US" dirty="0" smtClean="0"/>
              <a:t>jQuery UI 1.10.4 Custom</a:t>
            </a:r>
          </a:p>
          <a:p>
            <a:pPr lvl="2"/>
            <a:r>
              <a:rPr lang="en-US" dirty="0" smtClean="0"/>
              <a:t>Contains: </a:t>
            </a:r>
            <a:r>
              <a:rPr lang="en-US" dirty="0"/>
              <a:t>jquery.ui.core.js, jquery.ui.widget.js, jquery.ui.mouse.js, jquery.ui.position.js, jquery.ui.draggable.js, jquery.ui.sortable.js, jquery.ui.autocomplete.js, jquery.ui.datepicker.js, jquery.ui.menu.js</a:t>
            </a:r>
            <a:endParaRPr lang="en-US" dirty="0" smtClean="0"/>
          </a:p>
          <a:p>
            <a:pPr lvl="1"/>
            <a:r>
              <a:rPr lang="en-US" dirty="0" err="1" smtClean="0"/>
              <a:t>jqPlot</a:t>
            </a:r>
            <a:r>
              <a:rPr lang="en-US" smtClean="0"/>
              <a:t> 1.0.8b2_r1250</a:t>
            </a:r>
            <a:endParaRPr lang="en-US" dirty="0" smtClean="0"/>
          </a:p>
          <a:p>
            <a:pPr lvl="2"/>
            <a:r>
              <a:rPr lang="en-US" dirty="0" smtClean="0"/>
              <a:t>Contains: Cursor, </a:t>
            </a:r>
            <a:r>
              <a:rPr lang="en-US" dirty="0" err="1"/>
              <a:t>D</a:t>
            </a:r>
            <a:r>
              <a:rPr lang="en-US" dirty="0" err="1" smtClean="0"/>
              <a:t>ateAxisRenderer</a:t>
            </a:r>
            <a:r>
              <a:rPr lang="en-US" dirty="0" smtClean="0"/>
              <a:t>, Highlighter, </a:t>
            </a:r>
            <a:r>
              <a:rPr lang="en-US" dirty="0" err="1"/>
              <a:t>M</a:t>
            </a:r>
            <a:r>
              <a:rPr lang="en-US" dirty="0" err="1" smtClean="0"/>
              <a:t>arkerRenderer</a:t>
            </a:r>
            <a:r>
              <a:rPr lang="en-US" dirty="0" smtClean="0"/>
              <a:t>, </a:t>
            </a:r>
            <a:r>
              <a:rPr lang="en-US" dirty="0" err="1" smtClean="0"/>
              <a:t>PointLabels</a:t>
            </a:r>
            <a:endParaRPr lang="en-US" dirty="0" smtClean="0"/>
          </a:p>
          <a:p>
            <a:pPr lvl="1"/>
            <a:r>
              <a:rPr lang="en-US" dirty="0" smtClean="0"/>
              <a:t>Blackbird Logger 1.0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1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MPages Release Info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pPr lvl="1"/>
            <a:r>
              <a:rPr lang="en-US" dirty="0" smtClean="0"/>
              <a:t>MPages Component Standard version</a:t>
            </a:r>
          </a:p>
          <a:p>
            <a:r>
              <a:rPr lang="en-US" dirty="0" smtClean="0"/>
              <a:t>Blackbird Logging</a:t>
            </a:r>
          </a:p>
          <a:p>
            <a:r>
              <a:rPr lang="en-US" dirty="0" smtClean="0"/>
              <a:t>Component Development Tips</a:t>
            </a:r>
          </a:p>
          <a:p>
            <a:r>
              <a:rPr lang="en-US" dirty="0" smtClean="0"/>
              <a:t>Overloaded </a:t>
            </a:r>
            <a:r>
              <a:rPr lang="en-US" dirty="0"/>
              <a:t>P</a:t>
            </a:r>
            <a:r>
              <a:rPr lang="en-US" dirty="0" smtClean="0"/>
              <a:t>rimitive Functions</a:t>
            </a:r>
          </a:p>
        </p:txBody>
      </p:sp>
    </p:spTree>
    <p:extLst>
      <p:ext uri="{BB962C8B-B14F-4D97-AF65-F5344CB8AC3E}">
        <p14:creationId xmlns:p14="http://schemas.microsoft.com/office/powerpoint/2010/main" val="35045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004"/>
            <a:ext cx="8652753" cy="609600"/>
          </a:xfrm>
        </p:spPr>
        <p:txBody>
          <a:bodyPr/>
          <a:lstStyle/>
          <a:p>
            <a:r>
              <a:rPr lang="en-US" dirty="0"/>
              <a:t>MPages </a:t>
            </a:r>
            <a:r>
              <a:rPr lang="en-US" dirty="0" smtClean="0"/>
              <a:t>Services 5.4 (March 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Number: </a:t>
            </a:r>
            <a:r>
              <a:rPr lang="en-US" dirty="0" smtClean="0"/>
              <a:t>76721</a:t>
            </a:r>
            <a:endParaRPr lang="en-US" dirty="0"/>
          </a:p>
          <a:p>
            <a:r>
              <a:rPr lang="en-US" dirty="0" smtClean="0">
                <a:hlinkClick r:id="rId2"/>
              </a:rPr>
              <a:t>MPages </a:t>
            </a:r>
            <a:r>
              <a:rPr lang="en-US" dirty="0">
                <a:hlinkClick r:id="rId2"/>
              </a:rPr>
              <a:t>EJS</a:t>
            </a:r>
            <a:endParaRPr lang="en-US" dirty="0"/>
          </a:p>
          <a:p>
            <a:pPr lvl="1"/>
            <a:r>
              <a:rPr lang="en-US" dirty="0"/>
              <a:t>No changes made for this release</a:t>
            </a:r>
          </a:p>
          <a:p>
            <a:r>
              <a:rPr lang="en-US" dirty="0">
                <a:hlinkClick r:id="rId3"/>
              </a:rPr>
              <a:t>MPages Static Content Enterprise Appliance</a:t>
            </a:r>
            <a:endParaRPr lang="en-US" dirty="0"/>
          </a:p>
          <a:p>
            <a:pPr lvl="1"/>
            <a:r>
              <a:rPr lang="en-US" dirty="0" smtClean="0"/>
              <a:t>Updates to support Linux environments</a:t>
            </a:r>
          </a:p>
          <a:p>
            <a:pPr lvl="1"/>
            <a:r>
              <a:rPr lang="en-US" dirty="0" smtClean="0"/>
              <a:t>Updates to be </a:t>
            </a:r>
            <a:r>
              <a:rPr lang="en-US" smtClean="0"/>
              <a:t>EA Compliant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004"/>
            <a:ext cx="8652753" cy="609600"/>
          </a:xfrm>
        </p:spPr>
        <p:txBody>
          <a:bodyPr/>
          <a:lstStyle/>
          <a:p>
            <a:r>
              <a:rPr lang="en-US" dirty="0"/>
              <a:t>MPages Component Library </a:t>
            </a:r>
            <a:r>
              <a:rPr lang="en-US" dirty="0" smtClean="0"/>
              <a:t>5.5 (August 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Number: </a:t>
            </a:r>
            <a:r>
              <a:rPr lang="en-US" dirty="0" smtClean="0"/>
              <a:t>79398</a:t>
            </a:r>
          </a:p>
          <a:p>
            <a:r>
              <a:rPr lang="en-US" dirty="0" smtClean="0"/>
              <a:t>MPages Component Standard: 1.1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smtClean="0"/>
              <a:t>Party Libraries</a:t>
            </a:r>
          </a:p>
          <a:p>
            <a:pPr lvl="1"/>
            <a:r>
              <a:rPr lang="en-US" dirty="0" smtClean="0"/>
              <a:t>jQuery 1.11.1.js</a:t>
            </a:r>
          </a:p>
          <a:p>
            <a:pPr lvl="1"/>
            <a:r>
              <a:rPr lang="en-US" dirty="0" smtClean="0"/>
              <a:t>jQuery UI 1.10.4 Custom</a:t>
            </a:r>
          </a:p>
          <a:p>
            <a:pPr lvl="2"/>
            <a:r>
              <a:rPr lang="en-US" dirty="0" smtClean="0"/>
              <a:t>Contains: </a:t>
            </a:r>
            <a:r>
              <a:rPr lang="en-US" dirty="0"/>
              <a:t>jquery.ui.core.js, jquery.ui.widget.js, jquery.ui.mouse.js, jquery.ui.position.js, jquery.ui.draggable.js, jquery.ui.sortable.js, jquery.ui.autocomplete.js, jquery.ui.datepicker.js, jquery.ui.menu.js</a:t>
            </a:r>
            <a:endParaRPr lang="en-US" dirty="0" smtClean="0"/>
          </a:p>
          <a:p>
            <a:pPr lvl="1"/>
            <a:r>
              <a:rPr lang="en-US" dirty="0" err="1" smtClean="0"/>
              <a:t>jqPlot</a:t>
            </a:r>
            <a:r>
              <a:rPr lang="en-US" dirty="0" smtClean="0"/>
              <a:t> </a:t>
            </a:r>
            <a:r>
              <a:rPr lang="en-US" dirty="0" smtClean="0"/>
              <a:t>1.0.0b2_r1012</a:t>
            </a:r>
          </a:p>
          <a:p>
            <a:pPr lvl="2"/>
            <a:r>
              <a:rPr lang="en-US" dirty="0" smtClean="0"/>
              <a:t>Contains</a:t>
            </a:r>
            <a:r>
              <a:rPr lang="en-US" dirty="0" smtClean="0"/>
              <a:t>: Cursor, </a:t>
            </a:r>
            <a:r>
              <a:rPr lang="en-US" dirty="0" err="1"/>
              <a:t>D</a:t>
            </a:r>
            <a:r>
              <a:rPr lang="en-US" dirty="0" err="1" smtClean="0"/>
              <a:t>ateAxisRenderer</a:t>
            </a:r>
            <a:r>
              <a:rPr lang="en-US" dirty="0" smtClean="0"/>
              <a:t>, Highlighter, </a:t>
            </a:r>
            <a:r>
              <a:rPr lang="en-US" dirty="0" err="1"/>
              <a:t>M</a:t>
            </a:r>
            <a:r>
              <a:rPr lang="en-US" dirty="0" err="1" smtClean="0"/>
              <a:t>arkerRenderer</a:t>
            </a:r>
            <a:r>
              <a:rPr lang="en-US" dirty="0" smtClean="0"/>
              <a:t>, </a:t>
            </a:r>
            <a:r>
              <a:rPr lang="en-US" dirty="0" err="1" smtClean="0"/>
              <a:t>PointLabels</a:t>
            </a:r>
            <a:endParaRPr lang="en-US" dirty="0" smtClean="0"/>
          </a:p>
          <a:p>
            <a:pPr lvl="1"/>
            <a:r>
              <a:rPr lang="en-US" dirty="0" smtClean="0"/>
              <a:t>Blackbird Logger 1.0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3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004"/>
            <a:ext cx="8652753" cy="609600"/>
          </a:xfrm>
        </p:spPr>
        <p:txBody>
          <a:bodyPr/>
          <a:lstStyle/>
          <a:p>
            <a:r>
              <a:rPr lang="en-US" dirty="0"/>
              <a:t>MPages </a:t>
            </a:r>
            <a:r>
              <a:rPr lang="en-US" dirty="0" smtClean="0"/>
              <a:t>Services </a:t>
            </a:r>
            <a:r>
              <a:rPr lang="en-US" dirty="0" smtClean="0"/>
              <a:t>5.5 (August 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Number: </a:t>
            </a:r>
            <a:r>
              <a:rPr lang="en-US" dirty="0" smtClean="0"/>
              <a:t>79408</a:t>
            </a:r>
          </a:p>
          <a:p>
            <a:r>
              <a:rPr lang="en-US" dirty="0" smtClean="0">
                <a:hlinkClick r:id="rId2"/>
              </a:rPr>
              <a:t>MPages EJS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changes made for this release</a:t>
            </a:r>
          </a:p>
          <a:p>
            <a:r>
              <a:rPr lang="en-US" dirty="0">
                <a:hlinkClick r:id="rId3"/>
              </a:rPr>
              <a:t>MPages Static Content Enterprise Appliance</a:t>
            </a:r>
            <a:endParaRPr lang="en-US" dirty="0"/>
          </a:p>
          <a:p>
            <a:pPr lvl="1"/>
            <a:r>
              <a:rPr lang="en-US" dirty="0" smtClean="0"/>
              <a:t>Support for content folders with special characters in the name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004"/>
            <a:ext cx="8652753" cy="609600"/>
          </a:xfrm>
        </p:spPr>
        <p:txBody>
          <a:bodyPr/>
          <a:lstStyle/>
          <a:p>
            <a:r>
              <a:rPr lang="en-US" dirty="0"/>
              <a:t>MPages Component Library </a:t>
            </a:r>
            <a:r>
              <a:rPr lang="en-US" dirty="0" smtClean="0"/>
              <a:t>5.6 (October 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Number: </a:t>
            </a:r>
            <a:r>
              <a:rPr lang="en-US" dirty="0" smtClean="0"/>
              <a:t>82258</a:t>
            </a:r>
          </a:p>
          <a:p>
            <a:r>
              <a:rPr lang="en-US" dirty="0" smtClean="0"/>
              <a:t>MPages Component Standard: 1.1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smtClean="0"/>
              <a:t>Party Libraries</a:t>
            </a:r>
          </a:p>
          <a:p>
            <a:pPr lvl="1"/>
            <a:r>
              <a:rPr lang="en-US" dirty="0" smtClean="0"/>
              <a:t>jQuery 1.11.1.js</a:t>
            </a:r>
          </a:p>
          <a:p>
            <a:pPr lvl="1"/>
            <a:r>
              <a:rPr lang="en-US" dirty="0" smtClean="0"/>
              <a:t>jQuery UI 1.10.4 Custom</a:t>
            </a:r>
          </a:p>
          <a:p>
            <a:pPr lvl="2"/>
            <a:r>
              <a:rPr lang="en-US" dirty="0" smtClean="0"/>
              <a:t>Contains: </a:t>
            </a:r>
            <a:r>
              <a:rPr lang="en-US" dirty="0"/>
              <a:t>jquery.ui.core.js, jquery.ui.widget.js, jquery.ui.mouse.js, jquery.ui.position.js, jquery.ui.draggable.js, jquery.ui.sortable.js, jquery.ui.autocomplete.js, jquery.ui.datepicker.js, jquery.ui.menu.js</a:t>
            </a:r>
            <a:endParaRPr lang="en-US" dirty="0" smtClean="0"/>
          </a:p>
          <a:p>
            <a:pPr lvl="1"/>
            <a:r>
              <a:rPr lang="en-US" dirty="0" err="1" smtClean="0"/>
              <a:t>jqPlot</a:t>
            </a:r>
            <a:r>
              <a:rPr lang="en-US" dirty="0" smtClean="0"/>
              <a:t> </a:t>
            </a:r>
            <a:r>
              <a:rPr lang="en-US" dirty="0" smtClean="0"/>
              <a:t>1.0.0b2_r1012</a:t>
            </a:r>
          </a:p>
          <a:p>
            <a:pPr lvl="2"/>
            <a:r>
              <a:rPr lang="en-US" dirty="0" smtClean="0"/>
              <a:t>Contains</a:t>
            </a:r>
            <a:r>
              <a:rPr lang="en-US" dirty="0" smtClean="0"/>
              <a:t>: Cursor, </a:t>
            </a:r>
            <a:r>
              <a:rPr lang="en-US" dirty="0" err="1"/>
              <a:t>D</a:t>
            </a:r>
            <a:r>
              <a:rPr lang="en-US" dirty="0" err="1" smtClean="0"/>
              <a:t>ateAxisRenderer</a:t>
            </a:r>
            <a:r>
              <a:rPr lang="en-US" dirty="0" smtClean="0"/>
              <a:t>, Highlighter, </a:t>
            </a:r>
            <a:r>
              <a:rPr lang="en-US" dirty="0" err="1"/>
              <a:t>M</a:t>
            </a:r>
            <a:r>
              <a:rPr lang="en-US" dirty="0" err="1" smtClean="0"/>
              <a:t>arkerRenderer</a:t>
            </a:r>
            <a:r>
              <a:rPr lang="en-US" dirty="0" smtClean="0"/>
              <a:t>, </a:t>
            </a:r>
            <a:r>
              <a:rPr lang="en-US" dirty="0" err="1" smtClean="0"/>
              <a:t>PointLabels</a:t>
            </a:r>
            <a:endParaRPr lang="en-US" dirty="0" smtClean="0"/>
          </a:p>
          <a:p>
            <a:pPr lvl="1"/>
            <a:r>
              <a:rPr lang="en-US" dirty="0" smtClean="0"/>
              <a:t>Blackbird Logger 1.0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004"/>
            <a:ext cx="8652753" cy="609600"/>
          </a:xfrm>
        </p:spPr>
        <p:txBody>
          <a:bodyPr/>
          <a:lstStyle/>
          <a:p>
            <a:r>
              <a:rPr lang="en-US" dirty="0"/>
              <a:t>MPages </a:t>
            </a:r>
            <a:r>
              <a:rPr lang="en-US" dirty="0" smtClean="0"/>
              <a:t>Services </a:t>
            </a:r>
            <a:r>
              <a:rPr lang="en-US" dirty="0" smtClean="0"/>
              <a:t>5.6 (October 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Number: </a:t>
            </a:r>
            <a:r>
              <a:rPr lang="en-US" dirty="0" smtClean="0"/>
              <a:t>82259</a:t>
            </a:r>
          </a:p>
          <a:p>
            <a:r>
              <a:rPr lang="en-US" dirty="0" smtClean="0">
                <a:hlinkClick r:id="rId2"/>
              </a:rPr>
              <a:t>MPages EJS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changes made for this release</a:t>
            </a:r>
          </a:p>
          <a:p>
            <a:r>
              <a:rPr lang="en-US" dirty="0">
                <a:hlinkClick r:id="rId3"/>
              </a:rPr>
              <a:t>MPages Static Content Enterprise Appliance</a:t>
            </a:r>
            <a:endParaRPr lang="en-US" dirty="0"/>
          </a:p>
          <a:p>
            <a:pPr lvl="1"/>
            <a:r>
              <a:rPr lang="en-US" dirty="0"/>
              <a:t>No changes made for this release</a:t>
            </a:r>
          </a:p>
          <a:p>
            <a:pPr marL="422275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004"/>
            <a:ext cx="8652753" cy="609600"/>
          </a:xfrm>
        </p:spPr>
        <p:txBody>
          <a:bodyPr/>
          <a:lstStyle/>
          <a:p>
            <a:r>
              <a:rPr lang="en-US" dirty="0"/>
              <a:t>MPages Component Library </a:t>
            </a:r>
            <a:r>
              <a:rPr lang="en-US" dirty="0" smtClean="0"/>
              <a:t>5.7 (ETA December 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Number: </a:t>
            </a:r>
            <a:r>
              <a:rPr lang="en-US" dirty="0" smtClean="0"/>
              <a:t>84164</a:t>
            </a:r>
            <a:endParaRPr lang="en-US" dirty="0" smtClean="0"/>
          </a:p>
          <a:p>
            <a:r>
              <a:rPr lang="en-US" dirty="0" smtClean="0"/>
              <a:t>MPages Component Standard: 1.1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smtClean="0"/>
              <a:t>Party Libraries</a:t>
            </a:r>
          </a:p>
          <a:p>
            <a:pPr lvl="1"/>
            <a:r>
              <a:rPr lang="en-US" dirty="0" smtClean="0"/>
              <a:t>jQuery 1.11.1.js</a:t>
            </a:r>
          </a:p>
          <a:p>
            <a:pPr lvl="1"/>
            <a:r>
              <a:rPr lang="en-US" dirty="0" smtClean="0"/>
              <a:t>jQuery UI 1.10.4 Custom</a:t>
            </a:r>
          </a:p>
          <a:p>
            <a:pPr lvl="2"/>
            <a:r>
              <a:rPr lang="en-US" dirty="0" smtClean="0"/>
              <a:t>Contains: </a:t>
            </a:r>
            <a:r>
              <a:rPr lang="en-US" dirty="0"/>
              <a:t>jquery.ui.core.js, jquery.ui.widget.js, jquery.ui.mouse.js, jquery.ui.position.js, jquery.ui.draggable.js, jquery.ui.sortable.js, jquery.ui.autocomplete.js, jquery.ui.datepicker.js, jquery.ui.menu.js</a:t>
            </a:r>
            <a:endParaRPr lang="en-US" dirty="0" smtClean="0"/>
          </a:p>
          <a:p>
            <a:pPr lvl="1"/>
            <a:r>
              <a:rPr lang="en-US" dirty="0" err="1" smtClean="0"/>
              <a:t>jqPlot</a:t>
            </a:r>
            <a:r>
              <a:rPr lang="en-US" dirty="0" smtClean="0"/>
              <a:t> </a:t>
            </a:r>
            <a:r>
              <a:rPr lang="en-US" dirty="0" smtClean="0"/>
              <a:t>1.0.0b2_r1012</a:t>
            </a:r>
          </a:p>
          <a:p>
            <a:pPr lvl="2"/>
            <a:r>
              <a:rPr lang="en-US" dirty="0" smtClean="0"/>
              <a:t>Contains</a:t>
            </a:r>
            <a:r>
              <a:rPr lang="en-US" dirty="0" smtClean="0"/>
              <a:t>: Cursor, </a:t>
            </a:r>
            <a:r>
              <a:rPr lang="en-US" dirty="0" err="1"/>
              <a:t>D</a:t>
            </a:r>
            <a:r>
              <a:rPr lang="en-US" dirty="0" err="1" smtClean="0"/>
              <a:t>ateAxisRenderer</a:t>
            </a:r>
            <a:r>
              <a:rPr lang="en-US" dirty="0" smtClean="0"/>
              <a:t>, Highlighter, </a:t>
            </a:r>
            <a:r>
              <a:rPr lang="en-US" dirty="0" err="1"/>
              <a:t>M</a:t>
            </a:r>
            <a:r>
              <a:rPr lang="en-US" dirty="0" err="1" smtClean="0"/>
              <a:t>arkerRenderer</a:t>
            </a:r>
            <a:r>
              <a:rPr lang="en-US" dirty="0" smtClean="0"/>
              <a:t>, </a:t>
            </a:r>
            <a:r>
              <a:rPr lang="en-US" dirty="0" err="1" smtClean="0"/>
              <a:t>PointLabels</a:t>
            </a:r>
            <a:endParaRPr lang="en-US" dirty="0" smtClean="0"/>
          </a:p>
          <a:p>
            <a:pPr lvl="1"/>
            <a:r>
              <a:rPr lang="en-US" dirty="0" smtClean="0"/>
              <a:t>Blackbird Logger 1.0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004"/>
            <a:ext cx="8652753" cy="609600"/>
          </a:xfrm>
        </p:spPr>
        <p:txBody>
          <a:bodyPr/>
          <a:lstStyle/>
          <a:p>
            <a:r>
              <a:rPr lang="en-US" dirty="0"/>
              <a:t>MPages </a:t>
            </a:r>
            <a:r>
              <a:rPr lang="en-US" dirty="0" smtClean="0"/>
              <a:t>Services </a:t>
            </a:r>
            <a:r>
              <a:rPr lang="en-US" dirty="0"/>
              <a:t>5.7 (ETA December 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Number: </a:t>
            </a:r>
            <a:r>
              <a:rPr lang="en-US" dirty="0" smtClean="0"/>
              <a:t>84166</a:t>
            </a:r>
          </a:p>
          <a:p>
            <a:r>
              <a:rPr lang="en-US" dirty="0" smtClean="0">
                <a:hlinkClick r:id="rId2"/>
              </a:rPr>
              <a:t>MPages EJS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changes made for this release</a:t>
            </a:r>
          </a:p>
          <a:p>
            <a:r>
              <a:rPr lang="en-US" dirty="0">
                <a:hlinkClick r:id="rId3"/>
              </a:rPr>
              <a:t>MPages Static Content Enterprise Appliance</a:t>
            </a:r>
            <a:endParaRPr lang="en-US" dirty="0"/>
          </a:p>
          <a:p>
            <a:pPr lvl="1"/>
            <a:r>
              <a:rPr lang="en-US" dirty="0"/>
              <a:t>No changes made for this release</a:t>
            </a:r>
          </a:p>
          <a:p>
            <a:pPr marL="422275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004"/>
            <a:ext cx="8652753" cy="609600"/>
          </a:xfrm>
        </p:spPr>
        <p:txBody>
          <a:bodyPr/>
          <a:lstStyle/>
          <a:p>
            <a:r>
              <a:rPr lang="en-US" dirty="0"/>
              <a:t>MPages Component Library </a:t>
            </a:r>
            <a:r>
              <a:rPr lang="en-US" dirty="0" smtClean="0"/>
              <a:t>6.0 (ETA March 2016)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Number: </a:t>
            </a:r>
            <a:r>
              <a:rPr lang="en-US" dirty="0" smtClean="0"/>
              <a:t>TBD</a:t>
            </a:r>
            <a:endParaRPr lang="en-US" dirty="0" smtClean="0"/>
          </a:p>
          <a:p>
            <a:r>
              <a:rPr lang="en-US" dirty="0" smtClean="0"/>
              <a:t>MPages Component Standard: 1.1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smtClean="0"/>
              <a:t>Party Libraries</a:t>
            </a:r>
          </a:p>
          <a:p>
            <a:pPr lvl="1"/>
            <a:r>
              <a:rPr lang="en-US" dirty="0" smtClean="0"/>
              <a:t>jQuery </a:t>
            </a:r>
            <a:r>
              <a:rPr lang="en-US" dirty="0" smtClean="0"/>
              <a:t>2.1.4</a:t>
            </a:r>
            <a:endParaRPr lang="en-US" strike="sngStrike" dirty="0" smtClean="0"/>
          </a:p>
          <a:p>
            <a:pPr lvl="1"/>
            <a:r>
              <a:rPr lang="en-US" dirty="0" smtClean="0"/>
              <a:t>jQuery UI 1.11.4 Custom</a:t>
            </a:r>
          </a:p>
          <a:p>
            <a:pPr lvl="2"/>
            <a:r>
              <a:rPr lang="en-US" dirty="0" smtClean="0"/>
              <a:t>Contains</a:t>
            </a:r>
            <a:r>
              <a:rPr lang="en-US" dirty="0" smtClean="0"/>
              <a:t>: </a:t>
            </a:r>
            <a:r>
              <a:rPr lang="en-US" dirty="0"/>
              <a:t>core.js, widget.js, mouse.js, position.js, draggable.js, sortable.js, autocomplete.js, datepicker.js, </a:t>
            </a:r>
            <a:r>
              <a:rPr lang="en-US" dirty="0" smtClean="0"/>
              <a:t>menu.js</a:t>
            </a:r>
          </a:p>
          <a:p>
            <a:pPr lvl="1"/>
            <a:r>
              <a:rPr lang="en-US" dirty="0" smtClean="0"/>
              <a:t>jQuery plugins</a:t>
            </a:r>
          </a:p>
          <a:p>
            <a:pPr lvl="2"/>
            <a:r>
              <a:rPr lang="en-US" dirty="0" smtClean="0"/>
              <a:t>jQuery </a:t>
            </a:r>
            <a:r>
              <a:rPr lang="en-US" dirty="0" err="1" smtClean="0"/>
              <a:t>Multiselect</a:t>
            </a:r>
            <a:r>
              <a:rPr lang="en-US" dirty="0" smtClean="0"/>
              <a:t> UI Widget 1.13</a:t>
            </a:r>
          </a:p>
          <a:p>
            <a:pPr lvl="2"/>
            <a:r>
              <a:rPr lang="en-US" dirty="0" err="1" smtClean="0"/>
              <a:t>jQuery.scrollTo</a:t>
            </a:r>
            <a:r>
              <a:rPr lang="en-US" dirty="0" smtClean="0"/>
              <a:t> 2.1.1</a:t>
            </a:r>
          </a:p>
          <a:p>
            <a:pPr lvl="2"/>
            <a:r>
              <a:rPr lang="en-US" dirty="0" err="1" smtClean="0"/>
              <a:t>jQuery.serialScroll</a:t>
            </a:r>
            <a:r>
              <a:rPr lang="en-US" dirty="0" smtClean="0"/>
              <a:t> 1.3.1</a:t>
            </a:r>
          </a:p>
          <a:p>
            <a:pPr lvl="2"/>
            <a:r>
              <a:rPr lang="en-US" dirty="0" smtClean="0"/>
              <a:t>jQuery-</a:t>
            </a:r>
            <a:r>
              <a:rPr lang="en-US" dirty="0" err="1" smtClean="0"/>
              <a:t>timepicker</a:t>
            </a:r>
            <a:r>
              <a:rPr lang="en-US" dirty="0" smtClean="0"/>
              <a:t> 1.8.1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2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004"/>
            <a:ext cx="8652753" cy="609600"/>
          </a:xfrm>
        </p:spPr>
        <p:txBody>
          <a:bodyPr/>
          <a:lstStyle/>
          <a:p>
            <a:r>
              <a:rPr lang="en-US" dirty="0"/>
              <a:t>MPages Component Library </a:t>
            </a:r>
            <a:r>
              <a:rPr lang="en-US" dirty="0" smtClean="0"/>
              <a:t>6.0 (ETA March 2016)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smtClean="0"/>
              <a:t>Party </a:t>
            </a:r>
            <a:r>
              <a:rPr lang="en-US" dirty="0" smtClean="0"/>
              <a:t>Libraries </a:t>
            </a:r>
            <a:r>
              <a:rPr lang="en-US" dirty="0" err="1" smtClean="0"/>
              <a:t>Cont</a:t>
            </a:r>
            <a:endParaRPr lang="en-US" dirty="0" smtClean="0"/>
          </a:p>
          <a:p>
            <a:pPr lvl="1"/>
            <a:r>
              <a:rPr lang="en-US" dirty="0" err="1" smtClean="0"/>
              <a:t>jqPlot</a:t>
            </a:r>
            <a:r>
              <a:rPr lang="en-US" dirty="0" smtClean="0"/>
              <a:t> </a:t>
            </a:r>
            <a:r>
              <a:rPr lang="en-US" dirty="0" smtClean="0"/>
              <a:t>1.0.0b2_r1012</a:t>
            </a:r>
          </a:p>
          <a:p>
            <a:pPr lvl="2"/>
            <a:r>
              <a:rPr lang="en-US" dirty="0" smtClean="0"/>
              <a:t>Contains</a:t>
            </a:r>
            <a:r>
              <a:rPr lang="en-US" dirty="0" smtClean="0"/>
              <a:t>: Cursor, </a:t>
            </a:r>
            <a:r>
              <a:rPr lang="en-US" dirty="0" err="1"/>
              <a:t>D</a:t>
            </a:r>
            <a:r>
              <a:rPr lang="en-US" dirty="0" err="1" smtClean="0"/>
              <a:t>ateAxisRenderer</a:t>
            </a:r>
            <a:r>
              <a:rPr lang="en-US" dirty="0" smtClean="0"/>
              <a:t>, Highlighter, </a:t>
            </a:r>
            <a:r>
              <a:rPr lang="en-US" dirty="0" err="1"/>
              <a:t>M</a:t>
            </a:r>
            <a:r>
              <a:rPr lang="en-US" dirty="0" err="1" smtClean="0"/>
              <a:t>arkerRenderer</a:t>
            </a:r>
            <a:r>
              <a:rPr lang="en-US" dirty="0" smtClean="0"/>
              <a:t>, </a:t>
            </a:r>
            <a:r>
              <a:rPr lang="en-US" dirty="0" err="1" smtClean="0"/>
              <a:t>PointLabels</a:t>
            </a:r>
            <a:endParaRPr lang="en-US" dirty="0" smtClean="0"/>
          </a:p>
          <a:p>
            <a:pPr lvl="1"/>
            <a:r>
              <a:rPr lang="en-US" dirty="0" smtClean="0"/>
              <a:t>Blackbird Logger 1.0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004"/>
            <a:ext cx="8652753" cy="609600"/>
          </a:xfrm>
        </p:spPr>
        <p:txBody>
          <a:bodyPr/>
          <a:lstStyle/>
          <a:p>
            <a:r>
              <a:rPr lang="en-US" dirty="0"/>
              <a:t>MPages </a:t>
            </a:r>
            <a:r>
              <a:rPr lang="en-US" dirty="0" smtClean="0"/>
              <a:t>Services </a:t>
            </a:r>
            <a:r>
              <a:rPr lang="en-US" dirty="0" smtClean="0"/>
              <a:t>6.0</a:t>
            </a:r>
            <a:r>
              <a:rPr lang="en-US" dirty="0" smtClean="0"/>
              <a:t> </a:t>
            </a:r>
            <a:r>
              <a:rPr lang="en-US" dirty="0"/>
              <a:t>(ETA </a:t>
            </a:r>
            <a:r>
              <a:rPr lang="en-US" dirty="0" smtClean="0"/>
              <a:t>March 2016)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Number: </a:t>
            </a:r>
            <a:r>
              <a:rPr lang="en-US" dirty="0" smtClean="0"/>
              <a:t>TBD</a:t>
            </a:r>
          </a:p>
          <a:p>
            <a:r>
              <a:rPr lang="en-US" dirty="0" smtClean="0">
                <a:hlinkClick r:id="rId2"/>
              </a:rPr>
              <a:t>MPages EJS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changes made for this release</a:t>
            </a:r>
          </a:p>
          <a:p>
            <a:r>
              <a:rPr lang="en-US" dirty="0">
                <a:hlinkClick r:id="rId3"/>
              </a:rPr>
              <a:t>MPages Static Content Enterprise Appliance</a:t>
            </a:r>
            <a:endParaRPr lang="en-US" dirty="0"/>
          </a:p>
          <a:p>
            <a:pPr lvl="1"/>
            <a:r>
              <a:rPr lang="en-US" dirty="0"/>
              <a:t>No changes made for this release</a:t>
            </a:r>
          </a:p>
          <a:p>
            <a:pPr marL="422275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MPages Component Library 4.1 </a:t>
            </a:r>
            <a:r>
              <a:rPr lang="en-US" dirty="0" smtClean="0"/>
              <a:t>(November 2011)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Number: </a:t>
            </a:r>
            <a:r>
              <a:rPr lang="en-US" dirty="0"/>
              <a:t>55346</a:t>
            </a:r>
            <a:endParaRPr lang="en-US" dirty="0" smtClean="0"/>
          </a:p>
          <a:p>
            <a:r>
              <a:rPr lang="en-US" dirty="0" smtClean="0"/>
              <a:t>MPages Component Standard: 1.0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1.4.4.js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UI 1.8.7 Custom</a:t>
            </a:r>
          </a:p>
          <a:p>
            <a:pPr lvl="2"/>
            <a:r>
              <a:rPr lang="en-US" dirty="0" smtClean="0"/>
              <a:t>Contains: </a:t>
            </a:r>
            <a:r>
              <a:rPr lang="en-US" dirty="0" err="1" smtClean="0"/>
              <a:t>jQuery</a:t>
            </a:r>
            <a:r>
              <a:rPr lang="en-US" dirty="0" smtClean="0"/>
              <a:t> UI Core, </a:t>
            </a:r>
            <a:r>
              <a:rPr lang="en-US" dirty="0" err="1" smtClean="0"/>
              <a:t>Draggable</a:t>
            </a:r>
            <a:r>
              <a:rPr lang="en-US" dirty="0" smtClean="0"/>
              <a:t>, Mouse, Sortable, Widget</a:t>
            </a:r>
          </a:p>
          <a:p>
            <a:pPr lvl="1"/>
            <a:r>
              <a:rPr lang="en-US" dirty="0" err="1" smtClean="0"/>
              <a:t>jqPlot</a:t>
            </a:r>
            <a:r>
              <a:rPr lang="en-US" dirty="0" smtClean="0"/>
              <a:t> 1.0.0b2_r1012</a:t>
            </a:r>
          </a:p>
          <a:p>
            <a:pPr lvl="2"/>
            <a:r>
              <a:rPr lang="en-US" dirty="0" smtClean="0"/>
              <a:t>Contains: Cursor, </a:t>
            </a:r>
            <a:r>
              <a:rPr lang="en-US" dirty="0" err="1"/>
              <a:t>D</a:t>
            </a:r>
            <a:r>
              <a:rPr lang="en-US" dirty="0" err="1" smtClean="0"/>
              <a:t>ateAxisRenderer</a:t>
            </a:r>
            <a:r>
              <a:rPr lang="en-US" dirty="0" smtClean="0"/>
              <a:t>, Highlighter, </a:t>
            </a:r>
            <a:r>
              <a:rPr lang="en-US" dirty="0" err="1"/>
              <a:t>M</a:t>
            </a:r>
            <a:r>
              <a:rPr lang="en-US" dirty="0" err="1" smtClean="0"/>
              <a:t>arkerRenderer</a:t>
            </a:r>
            <a:r>
              <a:rPr lang="en-US" dirty="0" smtClean="0"/>
              <a:t>, </a:t>
            </a:r>
            <a:r>
              <a:rPr lang="en-US" dirty="0" err="1" smtClean="0"/>
              <a:t>PointLabels</a:t>
            </a:r>
            <a:endParaRPr lang="en-US" dirty="0" smtClean="0"/>
          </a:p>
          <a:p>
            <a:pPr lvl="1"/>
            <a:r>
              <a:rPr lang="en-US" dirty="0"/>
              <a:t>Blackbird Logger </a:t>
            </a:r>
            <a:r>
              <a:rPr lang="en-US" dirty="0" smtClean="0"/>
              <a:t>1.0</a:t>
            </a:r>
            <a:endParaRPr lang="en-US" dirty="0"/>
          </a:p>
          <a:p>
            <a:pPr marL="422275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Blackbird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 all MPages releases since 4.1</a:t>
            </a:r>
            <a:endParaRPr lang="en-US" dirty="0"/>
          </a:p>
          <a:p>
            <a:r>
              <a:rPr lang="en-US" dirty="0" smtClean="0"/>
              <a:t>Added to provide supplemental information for developers and support staff</a:t>
            </a:r>
          </a:p>
          <a:p>
            <a:r>
              <a:rPr lang="en-US" dirty="0" smtClean="0"/>
              <a:t>Logging only occurs after activation, so no resources used until needed</a:t>
            </a:r>
          </a:p>
          <a:p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Activated using the ‘ctrl + \’ key combination</a:t>
            </a:r>
          </a:p>
          <a:p>
            <a:pPr lvl="2"/>
            <a:r>
              <a:rPr lang="en-US" dirty="0" smtClean="0"/>
              <a:t>Only active for the current session and the next refresh</a:t>
            </a:r>
          </a:p>
          <a:p>
            <a:pPr lvl="1"/>
            <a:r>
              <a:rPr lang="en-US" dirty="0" smtClean="0"/>
              <a:t>Hide/Show: F2</a:t>
            </a:r>
          </a:p>
          <a:p>
            <a:pPr lvl="1"/>
            <a:r>
              <a:rPr lang="en-US" dirty="0" smtClean="0"/>
              <a:t>Relocate the window: Shift </a:t>
            </a:r>
            <a:r>
              <a:rPr lang="en-US" smtClean="0"/>
              <a:t>+ F2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73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Blackbird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info to the Blackbird Logger</a:t>
            </a:r>
          </a:p>
          <a:p>
            <a:pPr lvl="1"/>
            <a:r>
              <a:rPr lang="en-US" dirty="0" smtClean="0"/>
              <a:t>These will only work within the Cerner </a:t>
            </a:r>
            <a:r>
              <a:rPr lang="en-US" smtClean="0"/>
              <a:t>MPages framework</a:t>
            </a:r>
            <a:endParaRPr lang="en-US" dirty="0" smtClean="0"/>
          </a:p>
          <a:p>
            <a:pPr lvl="1"/>
            <a:r>
              <a:rPr lang="en-US" dirty="0" err="1" smtClean="0"/>
              <a:t>MP_Util.LogError</a:t>
            </a:r>
            <a:r>
              <a:rPr lang="en-US" dirty="0" smtClean="0"/>
              <a:t>(“Error Message”);</a:t>
            </a:r>
          </a:p>
          <a:p>
            <a:pPr lvl="1"/>
            <a:r>
              <a:rPr lang="en-US" dirty="0" err="1" smtClean="0"/>
              <a:t>MP_Util.LogWarn</a:t>
            </a:r>
            <a:r>
              <a:rPr lang="en-US" dirty="0" smtClean="0"/>
              <a:t>(“Warning Message”);</a:t>
            </a:r>
          </a:p>
          <a:p>
            <a:pPr lvl="1"/>
            <a:r>
              <a:rPr lang="en-US" dirty="0" err="1" smtClean="0"/>
              <a:t>MP_Util.LogInfo</a:t>
            </a:r>
            <a:r>
              <a:rPr lang="en-US" dirty="0" smtClean="0"/>
              <a:t>(“Info Message”);</a:t>
            </a:r>
          </a:p>
          <a:p>
            <a:pPr lvl="1"/>
            <a:r>
              <a:rPr lang="en-US" dirty="0" err="1" smtClean="0"/>
              <a:t>MP_Util.LogDebug</a:t>
            </a:r>
            <a:r>
              <a:rPr lang="en-US" dirty="0" smtClean="0"/>
              <a:t>(“Debug Message</a:t>
            </a:r>
            <a:r>
              <a:rPr lang="en-US" dirty="0"/>
              <a:t>”);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7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Development 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developing custom components provide an actual reference to the static content instead of leaving it blank.  (MPages 5.0+)</a:t>
            </a:r>
          </a:p>
          <a:p>
            <a:pPr lvl="1"/>
            <a:r>
              <a:rPr lang="en-US" dirty="0"/>
              <a:t>This will force the MPages View to access the static_content directly, so upon each refresh the current version of your custom-components.js and custom-components.css files will be </a:t>
            </a:r>
            <a:r>
              <a:rPr lang="en-US"/>
              <a:t>utilized</a:t>
            </a:r>
            <a:r>
              <a:rPr lang="en-US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Follow this guide to setup a tab within the Millennium application</a:t>
            </a:r>
          </a:p>
          <a:p>
            <a:pPr lvl="2"/>
            <a:r>
              <a:rPr lang="en-US" dirty="0" smtClean="0">
                <a:hlinkClick r:id="rId2"/>
              </a:rPr>
              <a:t>Unified Driver and Parameter String</a:t>
            </a:r>
            <a:endParaRPr lang="en-US" dirty="0" smtClean="0"/>
          </a:p>
          <a:p>
            <a:pPr lvl="1"/>
            <a:r>
              <a:rPr lang="en-US" dirty="0" smtClean="0"/>
              <a:t>Instead of leaving the static content path blank, insert the path to the UnifiedContent folder located in your code warehouse.</a:t>
            </a:r>
          </a:p>
          <a:p>
            <a:pPr lvl="2"/>
            <a:r>
              <a:rPr lang="en-US" dirty="0" smtClean="0"/>
              <a:t>Ex. I:\\winintel\\static_content\\UnifiedContent</a:t>
            </a:r>
          </a:p>
          <a:p>
            <a:pPr lvl="2"/>
            <a:r>
              <a:rPr lang="en-US" dirty="0"/>
              <a:t>Be sure to escape the backslashes as shown </a:t>
            </a:r>
            <a:r>
              <a:rPr lang="en-US" dirty="0" smtClean="0"/>
              <a:t>above</a:t>
            </a:r>
          </a:p>
          <a:p>
            <a:pPr lvl="2"/>
            <a:r>
              <a:rPr lang="en-US" dirty="0" smtClean="0"/>
              <a:t>This path may differ based on your 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240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Primitive Functions as of MPages 4.4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to Custom Component development the MPages team didn’t police modification to the primitive types since all development was done in house</a:t>
            </a:r>
          </a:p>
          <a:p>
            <a:r>
              <a:rPr lang="en-US" dirty="0" smtClean="0"/>
              <a:t>Since this has become an issue we will attempt to document all of the existing modifications and prevent any future modification unless absolutely necessary</a:t>
            </a:r>
          </a:p>
          <a:p>
            <a:r>
              <a:rPr lang="en-US" dirty="0" smtClean="0"/>
              <a:t>The following slides contain all of the known overloaded primitive functions with a short description of what they </a:t>
            </a:r>
            <a:r>
              <a:rPr lang="en-US" dirty="0" smtClean="0"/>
              <a:t>do</a:t>
            </a:r>
          </a:p>
          <a:p>
            <a:r>
              <a:rPr lang="en-US" dirty="0" smtClean="0"/>
              <a:t>Some functions are now part of the ECMAScript (JavaScript) standard and have been marked as such.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0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Primitive Functions -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Array.prototype.addAll</a:t>
            </a:r>
            <a:r>
              <a:rPr lang="en-US" dirty="0" smtClean="0"/>
              <a:t>(v) </a:t>
            </a:r>
            <a:r>
              <a:rPr lang="en-US" dirty="0" smtClean="0">
                <a:solidFill>
                  <a:srgbClr val="FF0000"/>
                </a:solidFill>
              </a:rPr>
              <a:t>(Removed in 6.0)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This function adds all of the elements contained within Array ‘v’ to the current array</a:t>
            </a:r>
          </a:p>
          <a:p>
            <a:r>
              <a:rPr lang="en-US" dirty="0" err="1" smtClean="0"/>
              <a:t>Array.prototype.each</a:t>
            </a:r>
            <a:r>
              <a:rPr lang="en-US" dirty="0" smtClean="0"/>
              <a:t>(c)</a:t>
            </a:r>
            <a:r>
              <a:rPr lang="en-US" dirty="0">
                <a:solidFill>
                  <a:srgbClr val="FF0000"/>
                </a:solidFill>
              </a:rPr>
              <a:t> (Removed in 5.0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Performs the specific function ‘c(index, element)’ for every element in the current array.</a:t>
            </a:r>
          </a:p>
          <a:p>
            <a:r>
              <a:rPr lang="en-US" dirty="0" err="1" smtClean="0"/>
              <a:t>Array.prototype.replace</a:t>
            </a:r>
            <a:r>
              <a:rPr lang="en-US" dirty="0" smtClean="0"/>
              <a:t>(e, d, c)</a:t>
            </a:r>
            <a:r>
              <a:rPr lang="en-US" dirty="0">
                <a:solidFill>
                  <a:srgbClr val="FF0000"/>
                </a:solidFill>
              </a:rPr>
              <a:t> (Removed in 5.0)</a:t>
            </a:r>
            <a:endParaRPr lang="en-US" dirty="0" smtClean="0"/>
          </a:p>
          <a:p>
            <a:pPr lvl="1"/>
            <a:r>
              <a:rPr lang="en-US" dirty="0" smtClean="0"/>
              <a:t>Do not use this!</a:t>
            </a:r>
          </a:p>
          <a:p>
            <a:r>
              <a:rPr lang="en-US" dirty="0" err="1" smtClean="0"/>
              <a:t>Array.prototype.isEmpty</a:t>
            </a:r>
            <a:r>
              <a:rPr lang="en-US" dirty="0" smtClean="0"/>
              <a:t>( )</a:t>
            </a:r>
            <a:r>
              <a:rPr lang="en-US" dirty="0">
                <a:solidFill>
                  <a:srgbClr val="FF0000"/>
                </a:solidFill>
              </a:rPr>
              <a:t> (Removed in 5.0)</a:t>
            </a:r>
            <a:endParaRPr lang="en-US" dirty="0" smtClean="0"/>
          </a:p>
          <a:p>
            <a:pPr lvl="1"/>
            <a:r>
              <a:rPr lang="en-US" dirty="0" smtClean="0"/>
              <a:t>Returns true if the current array is empty, false otherwise</a:t>
            </a:r>
          </a:p>
          <a:p>
            <a:r>
              <a:rPr lang="en-US" dirty="0" err="1" smtClean="0"/>
              <a:t>Array.prototype.contains</a:t>
            </a:r>
            <a:r>
              <a:rPr lang="en-US" dirty="0" smtClean="0"/>
              <a:t>(a)</a:t>
            </a:r>
            <a:r>
              <a:rPr lang="en-US" dirty="0">
                <a:solidFill>
                  <a:srgbClr val="FF0000"/>
                </a:solidFill>
              </a:rPr>
              <a:t> (Removed in 5.0)</a:t>
            </a:r>
            <a:endParaRPr lang="en-US" dirty="0" smtClean="0"/>
          </a:p>
          <a:p>
            <a:pPr lvl="1"/>
            <a:r>
              <a:rPr lang="en-US" dirty="0" smtClean="0"/>
              <a:t>Returns true if the current array contains element a, false otherwise.</a:t>
            </a:r>
          </a:p>
        </p:txBody>
      </p:sp>
    </p:spTree>
    <p:extLst>
      <p:ext uri="{BB962C8B-B14F-4D97-AF65-F5344CB8AC3E}">
        <p14:creationId xmlns:p14="http://schemas.microsoft.com/office/powerpoint/2010/main" val="26645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Primitive Functions -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Array.prototype.remove</a:t>
            </a:r>
            <a:r>
              <a:rPr lang="en-US" dirty="0" smtClean="0"/>
              <a:t>(c)</a:t>
            </a:r>
            <a:r>
              <a:rPr lang="en-US" dirty="0">
                <a:solidFill>
                  <a:srgbClr val="FF0000"/>
                </a:solidFill>
              </a:rPr>
              <a:t> (Removed in 5.0)</a:t>
            </a:r>
            <a:endParaRPr lang="en-US" dirty="0" smtClean="0"/>
          </a:p>
          <a:p>
            <a:pPr lvl="1"/>
            <a:r>
              <a:rPr lang="en-US" dirty="0" smtClean="0"/>
              <a:t>Removes the first occurrence of element c within the current array.</a:t>
            </a:r>
          </a:p>
          <a:p>
            <a:r>
              <a:rPr lang="en-US" dirty="0" err="1" smtClean="0"/>
              <a:t>Array.prototype.removeAll</a:t>
            </a:r>
            <a:r>
              <a:rPr lang="en-US" dirty="0" smtClean="0"/>
              <a:t>(c)</a:t>
            </a:r>
            <a:r>
              <a:rPr lang="en-US" dirty="0">
                <a:solidFill>
                  <a:srgbClr val="FF0000"/>
                </a:solidFill>
              </a:rPr>
              <a:t> (Removed in 5.0)</a:t>
            </a:r>
            <a:endParaRPr lang="en-US" dirty="0" smtClean="0"/>
          </a:p>
          <a:p>
            <a:pPr lvl="1"/>
            <a:r>
              <a:rPr lang="en-US" dirty="0" smtClean="0"/>
              <a:t>Removes all occurrences of element c within the current array.</a:t>
            </a:r>
          </a:p>
          <a:p>
            <a:r>
              <a:rPr lang="en-US" dirty="0" err="1" smtClean="0"/>
              <a:t>Array.prototype.insert</a:t>
            </a:r>
            <a:r>
              <a:rPr lang="en-US" dirty="0" smtClean="0"/>
              <a:t>(c, b)</a:t>
            </a:r>
            <a:r>
              <a:rPr lang="en-US" dirty="0">
                <a:solidFill>
                  <a:srgbClr val="FF0000"/>
                </a:solidFill>
              </a:rPr>
              <a:t> (Removed in 5.0)</a:t>
            </a:r>
            <a:endParaRPr lang="en-US" dirty="0" smtClean="0"/>
          </a:p>
          <a:p>
            <a:pPr lvl="1"/>
            <a:r>
              <a:rPr lang="en-US" dirty="0" smtClean="0"/>
              <a:t>Inserts element c at index b of the current array</a:t>
            </a:r>
          </a:p>
          <a:p>
            <a:r>
              <a:rPr lang="en-US" dirty="0" err="1" smtClean="0"/>
              <a:t>Array.prototype.insertAll</a:t>
            </a:r>
            <a:r>
              <a:rPr lang="en-US" dirty="0" smtClean="0"/>
              <a:t>(b, a)</a:t>
            </a:r>
            <a:r>
              <a:rPr lang="en-US" dirty="0">
                <a:solidFill>
                  <a:srgbClr val="FF0000"/>
                </a:solidFill>
              </a:rPr>
              <a:t> (Removed in 5.0)</a:t>
            </a:r>
            <a:endParaRPr lang="en-US" dirty="0" smtClean="0"/>
          </a:p>
          <a:p>
            <a:pPr lvl="1"/>
            <a:r>
              <a:rPr lang="en-US" dirty="0" smtClean="0"/>
              <a:t>Inserts all elements in array b at index a of the current array</a:t>
            </a:r>
          </a:p>
          <a:p>
            <a:r>
              <a:rPr lang="en-US" dirty="0" err="1" smtClean="0"/>
              <a:t>Array.prototype.and</a:t>
            </a:r>
            <a:r>
              <a:rPr lang="en-US" dirty="0" smtClean="0"/>
              <a:t>(f)</a:t>
            </a:r>
            <a:r>
              <a:rPr lang="en-US" dirty="0">
                <a:solidFill>
                  <a:srgbClr val="FF0000"/>
                </a:solidFill>
              </a:rPr>
              <a:t> (Removed in 5.0)</a:t>
            </a:r>
            <a:endParaRPr lang="en-US" dirty="0" smtClean="0"/>
          </a:p>
          <a:p>
            <a:pPr lvl="1"/>
            <a:r>
              <a:rPr lang="en-US" dirty="0" smtClean="0"/>
              <a:t>Performs a logical AND between the current array and array f</a:t>
            </a:r>
          </a:p>
        </p:txBody>
      </p:sp>
    </p:spTree>
    <p:extLst>
      <p:ext uri="{BB962C8B-B14F-4D97-AF65-F5344CB8AC3E}">
        <p14:creationId xmlns:p14="http://schemas.microsoft.com/office/powerpoint/2010/main" val="7409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Primitive Functions -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Array.prototype.not</a:t>
            </a:r>
            <a:r>
              <a:rPr lang="en-US" dirty="0" smtClean="0"/>
              <a:t>(a)</a:t>
            </a:r>
            <a:r>
              <a:rPr lang="en-US" dirty="0">
                <a:solidFill>
                  <a:srgbClr val="FF0000"/>
                </a:solidFill>
              </a:rPr>
              <a:t> (Removed in 5.0)</a:t>
            </a:r>
            <a:endParaRPr lang="en-US" dirty="0" smtClean="0"/>
          </a:p>
          <a:p>
            <a:pPr lvl="1"/>
            <a:r>
              <a:rPr lang="en-US" dirty="0" smtClean="0"/>
              <a:t>Performs a logical NOT between the current array and array a</a:t>
            </a:r>
          </a:p>
          <a:p>
            <a:r>
              <a:rPr lang="en-US" dirty="0" err="1" smtClean="0"/>
              <a:t>Array.prototype.equals</a:t>
            </a:r>
            <a:r>
              <a:rPr lang="en-US" dirty="0" smtClean="0"/>
              <a:t>(a)</a:t>
            </a:r>
            <a:r>
              <a:rPr lang="en-US" dirty="0">
                <a:solidFill>
                  <a:srgbClr val="FF0000"/>
                </a:solidFill>
              </a:rPr>
              <a:t> (Removed in 5.0)</a:t>
            </a:r>
            <a:endParaRPr lang="en-US" dirty="0" smtClean="0"/>
          </a:p>
          <a:p>
            <a:pPr lvl="1"/>
            <a:r>
              <a:rPr lang="en-US" dirty="0" smtClean="0"/>
              <a:t>Checks to see if the current array is equal to array a</a:t>
            </a:r>
          </a:p>
          <a:p>
            <a:r>
              <a:rPr lang="en-US" dirty="0" err="1" smtClean="0"/>
              <a:t>Array.prototype.containsAny</a:t>
            </a:r>
            <a:r>
              <a:rPr lang="en-US" dirty="0" smtClean="0"/>
              <a:t>(a)</a:t>
            </a:r>
            <a:r>
              <a:rPr lang="en-US" dirty="0">
                <a:solidFill>
                  <a:srgbClr val="FF0000"/>
                </a:solidFill>
              </a:rPr>
              <a:t> (Removed in 5.0)</a:t>
            </a:r>
            <a:endParaRPr lang="en-US" dirty="0" smtClean="0"/>
          </a:p>
          <a:p>
            <a:pPr lvl="1"/>
            <a:r>
              <a:rPr lang="en-US" dirty="0" smtClean="0"/>
              <a:t>Checks to see if any element of array a are contained with the current array</a:t>
            </a:r>
          </a:p>
          <a:p>
            <a:r>
              <a:rPr lang="en-US" dirty="0" err="1" smtClean="0"/>
              <a:t>Array.prototype.containsAll</a:t>
            </a:r>
            <a:r>
              <a:rPr lang="en-US" dirty="0" smtClean="0"/>
              <a:t>(s)</a:t>
            </a:r>
            <a:r>
              <a:rPr lang="en-US" dirty="0">
                <a:solidFill>
                  <a:srgbClr val="FF0000"/>
                </a:solidFill>
              </a:rPr>
              <a:t> (Removed in 5.0)</a:t>
            </a:r>
            <a:endParaRPr lang="en-US" dirty="0" smtClean="0"/>
          </a:p>
          <a:p>
            <a:pPr lvl="1"/>
            <a:r>
              <a:rPr lang="en-US" dirty="0" smtClean="0"/>
              <a:t>Checks to see if all elements within array s are contained within the current array</a:t>
            </a:r>
          </a:p>
          <a:p>
            <a:r>
              <a:rPr lang="en-US" dirty="0" err="1" smtClean="0"/>
              <a:t>Array.prototype.indexOf</a:t>
            </a:r>
            <a:r>
              <a:rPr lang="en-US" dirty="0" smtClean="0"/>
              <a:t>(o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0000"/>
                </a:solidFill>
              </a:rPr>
              <a:t>(Standard function in 6.0)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Returns the index of element o within the current array, otherwise returns -1</a:t>
            </a:r>
          </a:p>
        </p:txBody>
      </p:sp>
    </p:spTree>
    <p:extLst>
      <p:ext uri="{BB962C8B-B14F-4D97-AF65-F5344CB8AC3E}">
        <p14:creationId xmlns:p14="http://schemas.microsoft.com/office/powerpoint/2010/main" val="6848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Primitive Functions -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Array.prototype.map</a:t>
            </a:r>
            <a:r>
              <a:rPr lang="en-US" dirty="0" smtClean="0"/>
              <a:t>(c, a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(Standard function in 6.0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/>
              <a:t>Creates a new array with the results of calling a provided </a:t>
            </a:r>
            <a:r>
              <a:rPr lang="en-US" dirty="0" smtClean="0"/>
              <a:t>function c </a:t>
            </a:r>
            <a:r>
              <a:rPr lang="en-US" dirty="0"/>
              <a:t>on every element in this </a:t>
            </a:r>
            <a:r>
              <a:rPr lang="en-US" dirty="0" smtClean="0"/>
              <a:t>array using ‘a’ as the calling object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MPages prior to 6.0 – use this function at your own risk.  The implementation was not standard for JavaScript (ECMAScript) in IE8.</a:t>
            </a:r>
          </a:p>
          <a:p>
            <a:pPr lvl="1"/>
            <a:r>
              <a:rPr lang="en-US" dirty="0" smtClean="0"/>
              <a:t>MPages after 6.0 – This function is now a standard function for JavaScript (ECMAScript) in IE9+ so its use is encouraged.</a:t>
            </a:r>
          </a:p>
          <a:p>
            <a:r>
              <a:rPr lang="en-US" dirty="0" err="1" smtClean="0"/>
              <a:t>Array.prototype.sortByProp</a:t>
            </a:r>
            <a:r>
              <a:rPr lang="en-US" dirty="0" smtClean="0"/>
              <a:t>(a) </a:t>
            </a:r>
            <a:r>
              <a:rPr lang="en-US" dirty="0" smtClean="0">
                <a:solidFill>
                  <a:srgbClr val="FF0000"/>
                </a:solidFill>
              </a:rPr>
              <a:t>(Removed in 6.0)</a:t>
            </a:r>
          </a:p>
          <a:p>
            <a:pPr lvl="1"/>
            <a:r>
              <a:rPr lang="en-US" dirty="0" smtClean="0"/>
              <a:t>Sorts an array by a specific property</a:t>
            </a:r>
          </a:p>
          <a:p>
            <a:pPr lvl="1"/>
            <a:r>
              <a:rPr lang="en-US" dirty="0" smtClean="0"/>
              <a:t>Introduced in MPages 5.5</a:t>
            </a:r>
          </a:p>
        </p:txBody>
      </p:sp>
    </p:spTree>
    <p:extLst>
      <p:ext uri="{BB962C8B-B14F-4D97-AF65-F5344CB8AC3E}">
        <p14:creationId xmlns:p14="http://schemas.microsoft.com/office/powerpoint/2010/main" val="4832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Primitive Functions -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String.prototype.toJSON</a:t>
            </a:r>
            <a:r>
              <a:rPr lang="en-US" dirty="0" smtClean="0"/>
              <a:t>( 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(Standard function in 6.0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Returns the same result of </a:t>
            </a:r>
            <a:r>
              <a:rPr lang="en-US" dirty="0" err="1" smtClean="0"/>
              <a:t>string.valueOf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String.prototype.trim</a:t>
            </a:r>
            <a:r>
              <a:rPr lang="en-US" dirty="0" smtClean="0"/>
              <a:t>( 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(Standard function in 6.0)</a:t>
            </a:r>
            <a:endParaRPr lang="en-US" dirty="0" smtClean="0"/>
          </a:p>
          <a:p>
            <a:pPr lvl="1"/>
            <a:r>
              <a:rPr lang="en-US" dirty="0" smtClean="0"/>
              <a:t>Trims the leading and trailing spaces of the current string</a:t>
            </a:r>
          </a:p>
          <a:p>
            <a:r>
              <a:rPr lang="en-US" dirty="0" err="1" smtClean="0"/>
              <a:t>String.prototype.padStartWithZeroes</a:t>
            </a:r>
            <a:r>
              <a:rPr lang="en-US" dirty="0" smtClean="0"/>
              <a:t>(b)</a:t>
            </a:r>
            <a:r>
              <a:rPr lang="en-US" dirty="0">
                <a:solidFill>
                  <a:srgbClr val="FF0000"/>
                </a:solidFill>
              </a:rPr>
              <a:t> (Removed in 5.0)</a:t>
            </a:r>
            <a:endParaRPr lang="en-US" dirty="0" smtClean="0"/>
          </a:p>
          <a:p>
            <a:pPr lvl="1"/>
            <a:r>
              <a:rPr lang="en-US" dirty="0" smtClean="0"/>
              <a:t>Adds b zeroes onto the beginning of the current string</a:t>
            </a:r>
          </a:p>
          <a:p>
            <a:r>
              <a:rPr lang="en-US" dirty="0" err="1" smtClean="0"/>
              <a:t>String.prototype.padEndWithZeroes</a:t>
            </a:r>
            <a:r>
              <a:rPr lang="en-US" dirty="0" smtClean="0"/>
              <a:t>(b)</a:t>
            </a:r>
            <a:r>
              <a:rPr lang="en-US" dirty="0">
                <a:solidFill>
                  <a:srgbClr val="FF0000"/>
                </a:solidFill>
              </a:rPr>
              <a:t> (Removed in 5.0)</a:t>
            </a:r>
            <a:endParaRPr lang="en-US" dirty="0" smtClean="0"/>
          </a:p>
          <a:p>
            <a:pPr lvl="1"/>
            <a:r>
              <a:rPr lang="en-US" dirty="0" smtClean="0"/>
              <a:t>Adds b zeroes onto the end of the current string</a:t>
            </a:r>
          </a:p>
          <a:p>
            <a:r>
              <a:rPr lang="en-US" dirty="0" err="1" smtClean="0"/>
              <a:t>String.prototype.removeTrailingZeroes</a:t>
            </a:r>
            <a:r>
              <a:rPr lang="en-US" dirty="0" smtClean="0"/>
              <a:t>( )</a:t>
            </a:r>
            <a:r>
              <a:rPr lang="en-US" dirty="0">
                <a:solidFill>
                  <a:srgbClr val="FF0000"/>
                </a:solidFill>
              </a:rPr>
              <a:t> (Removed in 5.0)</a:t>
            </a:r>
            <a:endParaRPr lang="en-US" dirty="0" smtClean="0"/>
          </a:p>
          <a:p>
            <a:pPr lvl="1"/>
            <a:r>
              <a:rPr lang="en-US" dirty="0" smtClean="0"/>
              <a:t>Removes the trailing zeroes from the current string</a:t>
            </a:r>
          </a:p>
        </p:txBody>
      </p:sp>
    </p:spTree>
    <p:extLst>
      <p:ext uri="{BB962C8B-B14F-4D97-AF65-F5344CB8AC3E}">
        <p14:creationId xmlns:p14="http://schemas.microsoft.com/office/powerpoint/2010/main" val="1103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Primitive Functions -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String.prototype.repeat</a:t>
            </a:r>
            <a:r>
              <a:rPr lang="en-US" dirty="0" smtClean="0"/>
              <a:t>(c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Duplicates the current string c number of times</a:t>
            </a:r>
          </a:p>
          <a:p>
            <a:r>
              <a:rPr lang="en-US" dirty="0" err="1" smtClean="0"/>
              <a:t>String.prototype.interpolate</a:t>
            </a:r>
            <a:r>
              <a:rPr lang="en-US" dirty="0" smtClean="0"/>
              <a:t>(c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Interpolates the current string based on object c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29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MPages Component Library </a:t>
            </a:r>
            <a:r>
              <a:rPr lang="en-US" dirty="0" smtClean="0"/>
              <a:t>4.2 (March 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Number: 57115</a:t>
            </a:r>
          </a:p>
          <a:p>
            <a:r>
              <a:rPr lang="en-US" dirty="0" smtClean="0"/>
              <a:t>MPages Component Standard: 1.0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1.4.4.js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UI 1.8.7 Custom</a:t>
            </a:r>
          </a:p>
          <a:p>
            <a:pPr lvl="2"/>
            <a:r>
              <a:rPr lang="en-US" dirty="0" smtClean="0"/>
              <a:t>Contains: </a:t>
            </a:r>
            <a:r>
              <a:rPr lang="en-US" dirty="0" err="1" smtClean="0"/>
              <a:t>jQuery</a:t>
            </a:r>
            <a:r>
              <a:rPr lang="en-US" dirty="0" smtClean="0"/>
              <a:t> UI Core, </a:t>
            </a:r>
            <a:r>
              <a:rPr lang="en-US" dirty="0" err="1" smtClean="0"/>
              <a:t>Draggable</a:t>
            </a:r>
            <a:r>
              <a:rPr lang="en-US" dirty="0" smtClean="0"/>
              <a:t>, Mouse, Sortable, Widget</a:t>
            </a:r>
          </a:p>
          <a:p>
            <a:pPr lvl="1"/>
            <a:r>
              <a:rPr lang="en-US" dirty="0" err="1" smtClean="0"/>
              <a:t>jqPlot</a:t>
            </a:r>
            <a:r>
              <a:rPr lang="en-US" dirty="0" smtClean="0"/>
              <a:t> 1.0.0b2_r1012</a:t>
            </a:r>
          </a:p>
          <a:p>
            <a:pPr lvl="2"/>
            <a:r>
              <a:rPr lang="en-US" dirty="0" smtClean="0"/>
              <a:t>Contains: Cursor, </a:t>
            </a:r>
            <a:r>
              <a:rPr lang="en-US" dirty="0" err="1"/>
              <a:t>D</a:t>
            </a:r>
            <a:r>
              <a:rPr lang="en-US" dirty="0" err="1" smtClean="0"/>
              <a:t>ateAxisRenderer</a:t>
            </a:r>
            <a:r>
              <a:rPr lang="en-US" dirty="0" smtClean="0"/>
              <a:t>, Highlighter, </a:t>
            </a:r>
            <a:r>
              <a:rPr lang="en-US" dirty="0" err="1"/>
              <a:t>M</a:t>
            </a:r>
            <a:r>
              <a:rPr lang="en-US" dirty="0" err="1" smtClean="0"/>
              <a:t>arkerRenderer</a:t>
            </a:r>
            <a:r>
              <a:rPr lang="en-US" dirty="0" smtClean="0"/>
              <a:t>, </a:t>
            </a:r>
            <a:r>
              <a:rPr lang="en-US" dirty="0" err="1" smtClean="0"/>
              <a:t>PointLabels</a:t>
            </a:r>
            <a:endParaRPr lang="en-US" dirty="0" smtClean="0"/>
          </a:p>
          <a:p>
            <a:pPr lvl="1"/>
            <a:r>
              <a:rPr lang="en-US" dirty="0" smtClean="0"/>
              <a:t>Blackbird Logger 1.0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3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Primitive Functions - 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Boolean.prototype.toJSON</a:t>
            </a:r>
            <a:r>
              <a:rPr lang="en-US" dirty="0" smtClean="0"/>
              <a:t>( </a:t>
            </a:r>
            <a:r>
              <a:rPr lang="en-US" dirty="0" smtClean="0"/>
              <a:t>) </a:t>
            </a:r>
            <a:r>
              <a:rPr lang="en-US" dirty="0">
                <a:solidFill>
                  <a:srgbClr val="FF0000"/>
                </a:solidFill>
              </a:rPr>
              <a:t>(Standard function in 6.0)</a:t>
            </a:r>
            <a:endParaRPr lang="en-US" dirty="0" smtClean="0"/>
          </a:p>
          <a:p>
            <a:pPr lvl="1"/>
            <a:r>
              <a:rPr lang="en-US" dirty="0" smtClean="0"/>
              <a:t>Returns the same result as </a:t>
            </a:r>
            <a:r>
              <a:rPr lang="en-US" dirty="0" err="1" smtClean="0"/>
              <a:t>Boolean.valueOf</a:t>
            </a:r>
            <a:r>
              <a:rPr lang="en-US" dirty="0" smtClean="0"/>
              <a:t>( 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01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Primitive Functions -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Number.prototype.removeTrailingZeroes</a:t>
            </a:r>
            <a:r>
              <a:rPr lang="en-US" dirty="0" smtClean="0"/>
              <a:t>( )</a:t>
            </a:r>
            <a:r>
              <a:rPr lang="en-US" dirty="0">
                <a:solidFill>
                  <a:srgbClr val="FF0000"/>
                </a:solidFill>
              </a:rPr>
              <a:t> (Removed in 5.0)</a:t>
            </a:r>
            <a:endParaRPr lang="en-US" dirty="0" smtClean="0"/>
          </a:p>
          <a:p>
            <a:pPr lvl="1"/>
            <a:r>
              <a:rPr lang="en-US" dirty="0" smtClean="0"/>
              <a:t>Removes the trailing zeroes from the current number</a:t>
            </a:r>
          </a:p>
          <a:p>
            <a:pPr lvl="1"/>
            <a:r>
              <a:rPr lang="en-US" dirty="0" smtClean="0"/>
              <a:t>Do not use!</a:t>
            </a:r>
          </a:p>
          <a:p>
            <a:r>
              <a:rPr lang="en-US" dirty="0" err="1" smtClean="0"/>
              <a:t>Number.prototype.toJSON</a:t>
            </a:r>
            <a:r>
              <a:rPr lang="en-US" dirty="0" smtClean="0"/>
              <a:t>( </a:t>
            </a:r>
            <a:r>
              <a:rPr lang="en-US" dirty="0" smtClean="0"/>
              <a:t>)</a:t>
            </a:r>
            <a:r>
              <a:rPr lang="en-US" dirty="0">
                <a:solidFill>
                  <a:srgbClr val="FF0000"/>
                </a:solidFill>
              </a:rPr>
              <a:t> (Standard function in 6.0)</a:t>
            </a:r>
            <a:endParaRPr lang="en-US" dirty="0" smtClean="0"/>
          </a:p>
          <a:p>
            <a:pPr lvl="1"/>
            <a:r>
              <a:rPr lang="en-US" dirty="0" smtClean="0"/>
              <a:t>Returns the same result as </a:t>
            </a:r>
            <a:r>
              <a:rPr lang="en-US" dirty="0" err="1" smtClean="0"/>
              <a:t>Number.valueOf</a:t>
            </a:r>
            <a:r>
              <a:rPr lang="en-US" dirty="0" smtClean="0"/>
              <a:t>( );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01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Primitive Functions -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Function.prototype.method</a:t>
            </a:r>
            <a:r>
              <a:rPr lang="en-US" dirty="0" smtClean="0"/>
              <a:t>(n, f)</a:t>
            </a:r>
          </a:p>
          <a:p>
            <a:pPr lvl="1"/>
            <a:r>
              <a:rPr lang="en-US" dirty="0" smtClean="0"/>
              <a:t>Creates a prototype function f referenced by the name n for the </a:t>
            </a:r>
            <a:r>
              <a:rPr lang="en-US" dirty="0"/>
              <a:t>c</a:t>
            </a:r>
            <a:r>
              <a:rPr lang="en-US" dirty="0" smtClean="0"/>
              <a:t>urrent function</a:t>
            </a:r>
          </a:p>
          <a:p>
            <a:pPr lvl="1"/>
            <a:r>
              <a:rPr lang="en-US" dirty="0" smtClean="0"/>
              <a:t>Do not use!</a:t>
            </a:r>
          </a:p>
          <a:p>
            <a:r>
              <a:rPr lang="en-US" dirty="0" err="1" smtClean="0"/>
              <a:t>Function.prototype.createAttribute</a:t>
            </a:r>
            <a:r>
              <a:rPr lang="en-US" dirty="0" smtClean="0"/>
              <a:t>(</a:t>
            </a:r>
            <a:r>
              <a:rPr lang="en-US" dirty="0" err="1" smtClean="0"/>
              <a:t>n,d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Creates a variable ‘</a:t>
            </a:r>
            <a:r>
              <a:rPr lang="en-US" dirty="0" err="1" smtClean="0"/>
              <a:t>m_n</a:t>
            </a:r>
            <a:r>
              <a:rPr lang="en-US" dirty="0" smtClean="0"/>
              <a:t>’ with default value of d.  Also creates getter and setter functions with the names ‘</a:t>
            </a:r>
            <a:r>
              <a:rPr lang="en-US" dirty="0" err="1" smtClean="0"/>
              <a:t>getn</a:t>
            </a:r>
            <a:r>
              <a:rPr lang="en-US" dirty="0" smtClean="0"/>
              <a:t>’ and ‘</a:t>
            </a:r>
            <a:r>
              <a:rPr lang="en-US" dirty="0" err="1" smtClean="0"/>
              <a:t>setn</a:t>
            </a:r>
            <a:r>
              <a:rPr lang="en-US" dirty="0" smtClean="0"/>
              <a:t>’</a:t>
            </a:r>
          </a:p>
          <a:p>
            <a:r>
              <a:rPr lang="en-US" dirty="0" err="1" smtClean="0"/>
              <a:t>Function.prototype.bind</a:t>
            </a:r>
            <a:r>
              <a:rPr lang="en-US" dirty="0" smtClean="0"/>
              <a:t>(o</a:t>
            </a:r>
            <a:r>
              <a:rPr lang="en-US" dirty="0" smtClean="0"/>
              <a:t>) </a:t>
            </a:r>
            <a:r>
              <a:rPr lang="en-US" dirty="0">
                <a:solidFill>
                  <a:srgbClr val="FF0000"/>
                </a:solidFill>
              </a:rPr>
              <a:t>(Standard function in 6.0)</a:t>
            </a:r>
            <a:endParaRPr lang="en-US" dirty="0" smtClean="0"/>
          </a:p>
          <a:p>
            <a:pPr lvl="1"/>
            <a:r>
              <a:rPr lang="en-US" dirty="0" smtClean="0"/>
              <a:t>Binds a function to the object o, so that o is considered ‘this’ when the function is called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 of MPages 6.0 this function is part of the Function object supported by the minimum browser version (IE9).  All previous versions will have an implementation provided.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33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Primitive Functions -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Date.prototype.toJSON</a:t>
            </a:r>
            <a:r>
              <a:rPr lang="en-US" dirty="0" smtClean="0"/>
              <a:t>( </a:t>
            </a:r>
            <a:r>
              <a:rPr lang="en-US" dirty="0" smtClean="0"/>
              <a:t>)</a:t>
            </a:r>
            <a:r>
              <a:rPr lang="en-US" dirty="0">
                <a:solidFill>
                  <a:srgbClr val="FF0000"/>
                </a:solidFill>
              </a:rPr>
              <a:t> (Standard function in 6.0)</a:t>
            </a:r>
            <a:endParaRPr lang="en-US" dirty="0" smtClean="0"/>
          </a:p>
          <a:p>
            <a:pPr lvl="1"/>
            <a:r>
              <a:rPr lang="en-US" dirty="0" smtClean="0"/>
              <a:t>Return the date in a string of the following format </a:t>
            </a:r>
            <a:r>
              <a:rPr lang="en-US" dirty="0" err="1" smtClean="0"/>
              <a:t>YYYY-MM-DDTHH:MM:SS.mmmZ</a:t>
            </a:r>
            <a:endParaRPr lang="en-US" dirty="0" smtClean="0"/>
          </a:p>
          <a:p>
            <a:r>
              <a:rPr lang="en-US" dirty="0" err="1" smtClean="0"/>
              <a:t>Date.prototype.midnight</a:t>
            </a:r>
            <a:r>
              <a:rPr lang="en-US" dirty="0" smtClean="0"/>
              <a:t>( )</a:t>
            </a:r>
            <a:r>
              <a:rPr lang="en-US" dirty="0">
                <a:solidFill>
                  <a:srgbClr val="FF0000"/>
                </a:solidFill>
              </a:rPr>
              <a:t> (Removed in 5.0)</a:t>
            </a:r>
            <a:endParaRPr lang="en-US" dirty="0" smtClean="0"/>
          </a:p>
          <a:p>
            <a:pPr lvl="1"/>
            <a:r>
              <a:rPr lang="en-US" dirty="0" smtClean="0"/>
              <a:t>Changes the time to midnight for the current date object</a:t>
            </a:r>
          </a:p>
          <a:p>
            <a:r>
              <a:rPr lang="en-US" dirty="0"/>
              <a:t>Date.prototype.setISO8601(</a:t>
            </a:r>
            <a:r>
              <a:rPr lang="en-US" dirty="0" err="1"/>
              <a:t>dateString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Takes an </a:t>
            </a:r>
            <a:r>
              <a:rPr lang="en-US" dirty="0">
                <a:hlinkClick r:id="rId2"/>
              </a:rPr>
              <a:t>iso8601 formatted date string</a:t>
            </a:r>
            <a:r>
              <a:rPr lang="en-US" dirty="0"/>
              <a:t> and parses it into a date </a:t>
            </a:r>
            <a:r>
              <a:rPr lang="en-US" dirty="0" smtClean="0"/>
              <a:t>object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33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Primitive Functions -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Date.prototype.format</a:t>
            </a:r>
            <a:r>
              <a:rPr lang="en-US" dirty="0" smtClean="0"/>
              <a:t>(mask)</a:t>
            </a:r>
          </a:p>
          <a:p>
            <a:pPr lvl="1"/>
            <a:r>
              <a:rPr lang="en-US" dirty="0" smtClean="0"/>
              <a:t>Formats this date object based on the provided mask</a:t>
            </a:r>
          </a:p>
          <a:p>
            <a:pPr lvl="1"/>
            <a:r>
              <a:rPr lang="en-US" dirty="0" smtClean="0"/>
              <a:t>Use: new Date().format(“</a:t>
            </a:r>
            <a:r>
              <a:rPr lang="en-US" dirty="0" err="1" smtClean="0"/>
              <a:t>longDateTime</a:t>
            </a:r>
            <a:r>
              <a:rPr lang="en-US" dirty="0" smtClean="0"/>
              <a:t>”);</a:t>
            </a:r>
          </a:p>
          <a:p>
            <a:pPr lvl="1"/>
            <a:r>
              <a:rPr lang="en-US" dirty="0" smtClean="0"/>
              <a:t>Masks defined on subsequent slides for each region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54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Primitive Functions -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Mask forms </a:t>
            </a:r>
            <a:r>
              <a:rPr lang="en-US" dirty="0"/>
              <a:t>and identifiers for </a:t>
            </a:r>
            <a:r>
              <a:rPr lang="en-US" dirty="0" err="1"/>
              <a:t>Date.prototype.format</a:t>
            </a:r>
            <a:r>
              <a:rPr lang="en-US" dirty="0"/>
              <a:t> </a:t>
            </a:r>
            <a:r>
              <a:rPr lang="en-US" dirty="0" smtClean="0"/>
              <a:t>(US clients)</a:t>
            </a:r>
          </a:p>
          <a:p>
            <a:pPr marL="42227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55" y="1602532"/>
            <a:ext cx="36957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6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Primitive Functions -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Mask forms </a:t>
            </a:r>
            <a:r>
              <a:rPr lang="en-US" dirty="0"/>
              <a:t>and identifiers for </a:t>
            </a:r>
            <a:r>
              <a:rPr lang="en-US" dirty="0" err="1"/>
              <a:t>Date.prototype.format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Fr</a:t>
            </a:r>
            <a:r>
              <a:rPr lang="en-US" dirty="0" smtClean="0"/>
              <a:t> clients)</a:t>
            </a:r>
          </a:p>
          <a:p>
            <a:pPr marL="42227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09" y="1597965"/>
            <a:ext cx="36766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9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Primitive Functions -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Mask forms and identifiers for </a:t>
            </a:r>
            <a:r>
              <a:rPr lang="en-US" dirty="0" err="1" smtClean="0"/>
              <a:t>Date.prototype.format</a:t>
            </a:r>
            <a:r>
              <a:rPr lang="en-US" dirty="0" smtClean="0"/>
              <a:t> (De clients)</a:t>
            </a:r>
          </a:p>
          <a:p>
            <a:pPr marL="42227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33" y="1630330"/>
            <a:ext cx="36671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8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Primitive Functions -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Mask forms </a:t>
            </a:r>
            <a:r>
              <a:rPr lang="en-US" dirty="0"/>
              <a:t>and identifiers for </a:t>
            </a:r>
            <a:r>
              <a:rPr lang="en-US" dirty="0" err="1"/>
              <a:t>Date.prototype.format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En_Au</a:t>
            </a:r>
            <a:r>
              <a:rPr lang="en-US" dirty="0" smtClean="0"/>
              <a:t> clients)</a:t>
            </a:r>
          </a:p>
          <a:p>
            <a:pPr marL="42227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85" y="1700213"/>
            <a:ext cx="36957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74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Primitive Functions -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Mask forms </a:t>
            </a:r>
            <a:r>
              <a:rPr lang="en-US" dirty="0"/>
              <a:t>and identifiers for </a:t>
            </a:r>
            <a:r>
              <a:rPr lang="en-US" dirty="0" err="1"/>
              <a:t>Date.prototype.format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En_GB</a:t>
            </a:r>
            <a:r>
              <a:rPr lang="en-US" dirty="0" smtClean="0"/>
              <a:t> clients)</a:t>
            </a:r>
          </a:p>
          <a:p>
            <a:pPr marL="42227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9" y="1714500"/>
            <a:ext cx="3657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5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MPages Component Library </a:t>
            </a:r>
            <a:r>
              <a:rPr lang="en-US" dirty="0" smtClean="0"/>
              <a:t>4.3 (September 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Number: 60285</a:t>
            </a:r>
          </a:p>
          <a:p>
            <a:r>
              <a:rPr lang="en-US" dirty="0" smtClean="0"/>
              <a:t>MPages Component Standard: 1.0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1.4.4.js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UI 1.8.7 Custom</a:t>
            </a:r>
          </a:p>
          <a:p>
            <a:pPr lvl="2"/>
            <a:r>
              <a:rPr lang="en-US" dirty="0" smtClean="0"/>
              <a:t>Contains: </a:t>
            </a:r>
            <a:r>
              <a:rPr lang="en-US" dirty="0" err="1" smtClean="0"/>
              <a:t>jQuery</a:t>
            </a:r>
            <a:r>
              <a:rPr lang="en-US" dirty="0" smtClean="0"/>
              <a:t> UI Core, </a:t>
            </a:r>
            <a:r>
              <a:rPr lang="en-US" dirty="0" err="1" smtClean="0"/>
              <a:t>Draggable</a:t>
            </a:r>
            <a:r>
              <a:rPr lang="en-US" dirty="0" smtClean="0"/>
              <a:t>, Mouse, Sortable, Widget</a:t>
            </a:r>
          </a:p>
          <a:p>
            <a:pPr lvl="1"/>
            <a:r>
              <a:rPr lang="en-US" dirty="0" err="1" smtClean="0"/>
              <a:t>jqPlot</a:t>
            </a:r>
            <a:r>
              <a:rPr lang="en-US" dirty="0" smtClean="0"/>
              <a:t> 1.0.0b2_r1012</a:t>
            </a:r>
          </a:p>
          <a:p>
            <a:pPr lvl="2"/>
            <a:r>
              <a:rPr lang="en-US" dirty="0" smtClean="0"/>
              <a:t>Contains: Cursor, </a:t>
            </a:r>
            <a:r>
              <a:rPr lang="en-US" dirty="0" err="1"/>
              <a:t>D</a:t>
            </a:r>
            <a:r>
              <a:rPr lang="en-US" dirty="0" err="1" smtClean="0"/>
              <a:t>ateAxisRenderer</a:t>
            </a:r>
            <a:r>
              <a:rPr lang="en-US" dirty="0" smtClean="0"/>
              <a:t>, Highlighter, </a:t>
            </a:r>
            <a:r>
              <a:rPr lang="en-US" dirty="0" err="1"/>
              <a:t>M</a:t>
            </a:r>
            <a:r>
              <a:rPr lang="en-US" dirty="0" err="1" smtClean="0"/>
              <a:t>arkerRenderer</a:t>
            </a:r>
            <a:r>
              <a:rPr lang="en-US" dirty="0" smtClean="0"/>
              <a:t>, </a:t>
            </a:r>
            <a:r>
              <a:rPr lang="en-US" dirty="0" err="1" smtClean="0"/>
              <a:t>PointLabels</a:t>
            </a:r>
            <a:endParaRPr lang="en-US" dirty="0" smtClean="0"/>
          </a:p>
          <a:p>
            <a:pPr lvl="1"/>
            <a:r>
              <a:rPr lang="en-US" dirty="0" smtClean="0"/>
              <a:t>Blackbird Logger 1.0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3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Primitive Functions -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Mask forms </a:t>
            </a:r>
            <a:r>
              <a:rPr lang="en-US" dirty="0"/>
              <a:t>and identifiers for </a:t>
            </a:r>
            <a:r>
              <a:rPr lang="en-US" dirty="0" err="1"/>
              <a:t>Date.prototype.format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Es</a:t>
            </a:r>
            <a:r>
              <a:rPr lang="en-US" dirty="0" smtClean="0"/>
              <a:t> clients)</a:t>
            </a:r>
          </a:p>
          <a:p>
            <a:pPr marL="42227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71" y="1709737"/>
            <a:ext cx="36766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0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MPages Component Library </a:t>
            </a:r>
            <a:r>
              <a:rPr lang="en-US" dirty="0" smtClean="0"/>
              <a:t>4.4 </a:t>
            </a:r>
            <a:r>
              <a:rPr lang="en-US" dirty="0"/>
              <a:t>(November </a:t>
            </a:r>
            <a:r>
              <a:rPr lang="en-US" dirty="0" smtClean="0"/>
              <a:t>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Number: 62290</a:t>
            </a:r>
          </a:p>
          <a:p>
            <a:r>
              <a:rPr lang="en-US" dirty="0" smtClean="0"/>
              <a:t>MPages Component Standard: 1.0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1.7.2.js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UI 1.8.7 Custom</a:t>
            </a:r>
          </a:p>
          <a:p>
            <a:pPr lvl="2"/>
            <a:r>
              <a:rPr lang="en-US" dirty="0" smtClean="0"/>
              <a:t>Contains: </a:t>
            </a:r>
            <a:r>
              <a:rPr lang="en-US" dirty="0" err="1" smtClean="0"/>
              <a:t>jQuery</a:t>
            </a:r>
            <a:r>
              <a:rPr lang="en-US" dirty="0" smtClean="0"/>
              <a:t> UI Core, </a:t>
            </a:r>
            <a:r>
              <a:rPr lang="en-US" dirty="0" err="1" smtClean="0"/>
              <a:t>Draggable</a:t>
            </a:r>
            <a:r>
              <a:rPr lang="en-US" dirty="0" smtClean="0"/>
              <a:t>, Mouse, Sortable, Widget</a:t>
            </a:r>
          </a:p>
          <a:p>
            <a:pPr lvl="1"/>
            <a:r>
              <a:rPr lang="en-US" dirty="0" err="1" smtClean="0"/>
              <a:t>jqPlot</a:t>
            </a:r>
            <a:r>
              <a:rPr lang="en-US" dirty="0" smtClean="0"/>
              <a:t> 1.0.0b2_r1012</a:t>
            </a:r>
          </a:p>
          <a:p>
            <a:pPr lvl="2"/>
            <a:r>
              <a:rPr lang="en-US" dirty="0" smtClean="0"/>
              <a:t>Contains: Cursor, </a:t>
            </a:r>
            <a:r>
              <a:rPr lang="en-US" dirty="0" err="1"/>
              <a:t>D</a:t>
            </a:r>
            <a:r>
              <a:rPr lang="en-US" dirty="0" err="1" smtClean="0"/>
              <a:t>ateAxisRenderer</a:t>
            </a:r>
            <a:r>
              <a:rPr lang="en-US" dirty="0" smtClean="0"/>
              <a:t>, Highlighter, </a:t>
            </a:r>
            <a:r>
              <a:rPr lang="en-US" dirty="0" err="1"/>
              <a:t>M</a:t>
            </a:r>
            <a:r>
              <a:rPr lang="en-US" dirty="0" err="1" smtClean="0"/>
              <a:t>arkerRenderer</a:t>
            </a:r>
            <a:r>
              <a:rPr lang="en-US" dirty="0" smtClean="0"/>
              <a:t>, </a:t>
            </a:r>
            <a:r>
              <a:rPr lang="en-US" dirty="0" err="1" smtClean="0"/>
              <a:t>PointLabels</a:t>
            </a:r>
            <a:endParaRPr lang="en-US" dirty="0" smtClean="0"/>
          </a:p>
          <a:p>
            <a:pPr lvl="1"/>
            <a:r>
              <a:rPr lang="en-US" dirty="0" smtClean="0"/>
              <a:t>Blackbird Logger 1.0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MPages Component Library </a:t>
            </a:r>
            <a:r>
              <a:rPr lang="en-US" dirty="0" smtClean="0"/>
              <a:t>4.5 (March 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Number: 64335</a:t>
            </a:r>
          </a:p>
          <a:p>
            <a:r>
              <a:rPr lang="en-US" dirty="0" smtClean="0"/>
              <a:t>MPages Component Standard: 1.1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1.7.2.js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UI 1.8.7 Custom</a:t>
            </a:r>
          </a:p>
          <a:p>
            <a:pPr lvl="2"/>
            <a:r>
              <a:rPr lang="en-US" dirty="0" smtClean="0"/>
              <a:t>Contains: </a:t>
            </a:r>
            <a:r>
              <a:rPr lang="en-US" dirty="0" err="1" smtClean="0"/>
              <a:t>jQuery</a:t>
            </a:r>
            <a:r>
              <a:rPr lang="en-US" dirty="0" smtClean="0"/>
              <a:t> UI Core, </a:t>
            </a:r>
            <a:r>
              <a:rPr lang="en-US" dirty="0" err="1" smtClean="0"/>
              <a:t>Draggable</a:t>
            </a:r>
            <a:r>
              <a:rPr lang="en-US" dirty="0" smtClean="0"/>
              <a:t>, Mouse, Sortable, Widget</a:t>
            </a:r>
          </a:p>
          <a:p>
            <a:pPr lvl="1"/>
            <a:r>
              <a:rPr lang="en-US" dirty="0" err="1" smtClean="0"/>
              <a:t>jqPlot</a:t>
            </a:r>
            <a:r>
              <a:rPr lang="en-US" dirty="0" smtClean="0"/>
              <a:t> 1.0.0b2_r1012</a:t>
            </a:r>
          </a:p>
          <a:p>
            <a:pPr lvl="2"/>
            <a:r>
              <a:rPr lang="en-US" dirty="0" smtClean="0"/>
              <a:t>Contains: Cursor, </a:t>
            </a:r>
            <a:r>
              <a:rPr lang="en-US" dirty="0" err="1"/>
              <a:t>D</a:t>
            </a:r>
            <a:r>
              <a:rPr lang="en-US" dirty="0" err="1" smtClean="0"/>
              <a:t>ateAxisRenderer</a:t>
            </a:r>
            <a:r>
              <a:rPr lang="en-US" dirty="0" smtClean="0"/>
              <a:t>, Highlighter, </a:t>
            </a:r>
            <a:r>
              <a:rPr lang="en-US" dirty="0" err="1"/>
              <a:t>M</a:t>
            </a:r>
            <a:r>
              <a:rPr lang="en-US" dirty="0" err="1" smtClean="0"/>
              <a:t>arkerRenderer</a:t>
            </a:r>
            <a:r>
              <a:rPr lang="en-US" dirty="0" smtClean="0"/>
              <a:t>, </a:t>
            </a:r>
            <a:r>
              <a:rPr lang="en-US" dirty="0" err="1" smtClean="0"/>
              <a:t>PointLabels</a:t>
            </a:r>
            <a:endParaRPr lang="en-US" dirty="0" smtClean="0"/>
          </a:p>
          <a:p>
            <a:pPr lvl="1"/>
            <a:r>
              <a:rPr lang="en-US" dirty="0" smtClean="0"/>
              <a:t>Blackbird Logger 1.0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MPages Component Library </a:t>
            </a:r>
            <a:r>
              <a:rPr lang="en-US" dirty="0" smtClean="0"/>
              <a:t>4.6 (June 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Number: 66200</a:t>
            </a:r>
          </a:p>
          <a:p>
            <a:r>
              <a:rPr lang="en-US" dirty="0" smtClean="0"/>
              <a:t>MPages Component Standard: 1.1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1.7.2.js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UI 1.8.7 Custom</a:t>
            </a:r>
          </a:p>
          <a:p>
            <a:pPr lvl="2"/>
            <a:r>
              <a:rPr lang="en-US" dirty="0" smtClean="0"/>
              <a:t>Contains: </a:t>
            </a:r>
            <a:r>
              <a:rPr lang="en-US" dirty="0" err="1" smtClean="0"/>
              <a:t>jQuery</a:t>
            </a:r>
            <a:r>
              <a:rPr lang="en-US" dirty="0" smtClean="0"/>
              <a:t> UI Core, </a:t>
            </a:r>
            <a:r>
              <a:rPr lang="en-US" dirty="0" err="1" smtClean="0"/>
              <a:t>Draggable</a:t>
            </a:r>
            <a:r>
              <a:rPr lang="en-US" dirty="0" smtClean="0"/>
              <a:t>, Mouse, Sortable, Widget</a:t>
            </a:r>
          </a:p>
          <a:p>
            <a:pPr lvl="1"/>
            <a:r>
              <a:rPr lang="en-US" dirty="0" err="1" smtClean="0"/>
              <a:t>jqPlot</a:t>
            </a:r>
            <a:r>
              <a:rPr lang="en-US" dirty="0" smtClean="0"/>
              <a:t> 1.0.0b2_r1012</a:t>
            </a:r>
          </a:p>
          <a:p>
            <a:pPr lvl="2"/>
            <a:r>
              <a:rPr lang="en-US" dirty="0" smtClean="0"/>
              <a:t>Contains: Cursor, </a:t>
            </a:r>
            <a:r>
              <a:rPr lang="en-US" dirty="0" err="1"/>
              <a:t>D</a:t>
            </a:r>
            <a:r>
              <a:rPr lang="en-US" dirty="0" err="1" smtClean="0"/>
              <a:t>ateAxisRenderer</a:t>
            </a:r>
            <a:r>
              <a:rPr lang="en-US" dirty="0" smtClean="0"/>
              <a:t>, Highlighter, </a:t>
            </a:r>
            <a:r>
              <a:rPr lang="en-US" dirty="0" err="1"/>
              <a:t>M</a:t>
            </a:r>
            <a:r>
              <a:rPr lang="en-US" dirty="0" err="1" smtClean="0"/>
              <a:t>arkerRenderer</a:t>
            </a:r>
            <a:r>
              <a:rPr lang="en-US" dirty="0" smtClean="0"/>
              <a:t>, </a:t>
            </a:r>
            <a:r>
              <a:rPr lang="en-US" dirty="0" err="1" smtClean="0"/>
              <a:t>PointLabels</a:t>
            </a:r>
            <a:endParaRPr lang="en-US" dirty="0" smtClean="0"/>
          </a:p>
          <a:p>
            <a:pPr lvl="1"/>
            <a:r>
              <a:rPr lang="en-US" dirty="0" smtClean="0"/>
              <a:t>Blackbird Logger 1.0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7004"/>
            <a:ext cx="8652753" cy="609600"/>
          </a:xfrm>
        </p:spPr>
        <p:txBody>
          <a:bodyPr/>
          <a:lstStyle/>
          <a:p>
            <a:r>
              <a:rPr lang="en-US" dirty="0"/>
              <a:t>MPages Component Library </a:t>
            </a:r>
            <a:r>
              <a:rPr lang="en-US" dirty="0" smtClean="0"/>
              <a:t>5.0 (September 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Number: 68443</a:t>
            </a:r>
          </a:p>
          <a:p>
            <a:r>
              <a:rPr lang="en-US" dirty="0" smtClean="0"/>
              <a:t>MPages Component Standard: 1.1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1.7.2.js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UI 1.8.7 Custom</a:t>
            </a:r>
          </a:p>
          <a:p>
            <a:pPr lvl="2"/>
            <a:r>
              <a:rPr lang="en-US" dirty="0" smtClean="0"/>
              <a:t>Contains: </a:t>
            </a:r>
            <a:r>
              <a:rPr lang="en-US" dirty="0" err="1" smtClean="0"/>
              <a:t>jQuery</a:t>
            </a:r>
            <a:r>
              <a:rPr lang="en-US" dirty="0" smtClean="0"/>
              <a:t> UI Core, </a:t>
            </a:r>
            <a:r>
              <a:rPr lang="en-US" dirty="0" err="1" smtClean="0"/>
              <a:t>Draggable</a:t>
            </a:r>
            <a:r>
              <a:rPr lang="en-US" dirty="0" smtClean="0"/>
              <a:t>, Mouse, Sortable, Widget</a:t>
            </a:r>
          </a:p>
          <a:p>
            <a:pPr lvl="1"/>
            <a:r>
              <a:rPr lang="en-US" dirty="0" err="1" smtClean="0"/>
              <a:t>jqPlot</a:t>
            </a:r>
            <a:r>
              <a:rPr lang="en-US" dirty="0" smtClean="0"/>
              <a:t> 1.0.0b2_r1012</a:t>
            </a:r>
          </a:p>
          <a:p>
            <a:pPr lvl="2"/>
            <a:r>
              <a:rPr lang="en-US" dirty="0" smtClean="0"/>
              <a:t>Contains: Cursor, </a:t>
            </a:r>
            <a:r>
              <a:rPr lang="en-US" dirty="0" err="1"/>
              <a:t>D</a:t>
            </a:r>
            <a:r>
              <a:rPr lang="en-US" dirty="0" err="1" smtClean="0"/>
              <a:t>ateAxisRenderer</a:t>
            </a:r>
            <a:r>
              <a:rPr lang="en-US" dirty="0" smtClean="0"/>
              <a:t>, Highlighter, </a:t>
            </a:r>
            <a:r>
              <a:rPr lang="en-US" dirty="0" err="1"/>
              <a:t>M</a:t>
            </a:r>
            <a:r>
              <a:rPr lang="en-US" dirty="0" err="1" smtClean="0"/>
              <a:t>arkerRenderer</a:t>
            </a:r>
            <a:r>
              <a:rPr lang="en-US" dirty="0" smtClean="0"/>
              <a:t>, </a:t>
            </a:r>
            <a:r>
              <a:rPr lang="en-US" dirty="0" err="1" smtClean="0"/>
              <a:t>PointLabels</a:t>
            </a:r>
            <a:endParaRPr lang="en-US" dirty="0" smtClean="0"/>
          </a:p>
          <a:p>
            <a:pPr lvl="1"/>
            <a:r>
              <a:rPr lang="en-US" dirty="0" smtClean="0"/>
              <a:t>Blackbird Logger 1.0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 MPages">
  <a:themeElements>
    <a:clrScheme name="Cerner Custom 1">
      <a:dk1>
        <a:srgbClr val="0D94D2"/>
      </a:dk1>
      <a:lt1>
        <a:srgbClr val="FFFFFF"/>
      </a:lt1>
      <a:dk2>
        <a:srgbClr val="0194D3"/>
      </a:dk2>
      <a:lt2>
        <a:srgbClr val="000000"/>
      </a:lt2>
      <a:accent1>
        <a:srgbClr val="F58025"/>
      </a:accent1>
      <a:accent2>
        <a:srgbClr val="7BC143"/>
      </a:accent2>
      <a:accent3>
        <a:srgbClr val="00A8CB"/>
      </a:accent3>
      <a:accent4>
        <a:srgbClr val="6A737B"/>
      </a:accent4>
      <a:accent5>
        <a:srgbClr val="FDB913"/>
      </a:accent5>
      <a:accent6>
        <a:srgbClr val="7C2B83"/>
      </a:accent6>
      <a:hlink>
        <a:srgbClr val="0D94D2"/>
      </a:hlink>
      <a:folHlink>
        <a:srgbClr val="FDB913"/>
      </a:folHlink>
    </a:clrScheme>
    <a:fontScheme name="Cerner-2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66713" marR="0" indent="-366713" algn="ctr" defTabSz="9763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40000"/>
          <a:buFontTx/>
          <a:buNone/>
          <a:tabLst/>
          <a:defRPr kumimoji="0" sz="3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AF933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66713" marR="0" indent="-366713" algn="ctr" defTabSz="9763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40000"/>
          <a:buFontTx/>
          <a:buNone/>
          <a:tabLst/>
          <a:defRPr kumimoji="0" lang="en-US" sz="3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76396"/>
        </a:accent1>
        <a:accent2>
          <a:srgbClr val="A19B70"/>
        </a:accent2>
        <a:accent3>
          <a:srgbClr val="FFFFFF"/>
        </a:accent3>
        <a:accent4>
          <a:srgbClr val="000000"/>
        </a:accent4>
        <a:accent5>
          <a:srgbClr val="B4B7C9"/>
        </a:accent5>
        <a:accent6>
          <a:srgbClr val="918C65"/>
        </a:accent6>
        <a:hlink>
          <a:srgbClr val="688584"/>
        </a:hlink>
        <a:folHlink>
          <a:srgbClr val="D993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21345F"/>
        </a:dk1>
        <a:lt1>
          <a:srgbClr val="FFFFFF"/>
        </a:lt1>
        <a:dk2>
          <a:srgbClr val="1C7BA5"/>
        </a:dk2>
        <a:lt2>
          <a:srgbClr val="000000"/>
        </a:lt2>
        <a:accent1>
          <a:srgbClr val="AF9335"/>
        </a:accent1>
        <a:accent2>
          <a:srgbClr val="669933"/>
        </a:accent2>
        <a:accent3>
          <a:srgbClr val="FFFFFF"/>
        </a:accent3>
        <a:accent4>
          <a:srgbClr val="1B2B50"/>
        </a:accent4>
        <a:accent5>
          <a:srgbClr val="D4C8AE"/>
        </a:accent5>
        <a:accent6>
          <a:srgbClr val="5C8A2D"/>
        </a:accent6>
        <a:hlink>
          <a:srgbClr val="AF6227"/>
        </a:hlink>
        <a:folHlink>
          <a:srgbClr val="E8BA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Generic MPages</Template>
  <TotalTime>1066</TotalTime>
  <Words>2508</Words>
  <Application>Microsoft Office PowerPoint</Application>
  <PresentationFormat>On-screen Show (4:3)</PresentationFormat>
  <Paragraphs>371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MS PGothic</vt:lpstr>
      <vt:lpstr>Arial</vt:lpstr>
      <vt:lpstr>Franklin Gothic Book</vt:lpstr>
      <vt:lpstr>Franklin Gothic Demi</vt:lpstr>
      <vt:lpstr>Franklin Gothic Medium</vt:lpstr>
      <vt:lpstr>Gill Sans</vt:lpstr>
      <vt:lpstr>Gill Sans Light</vt:lpstr>
      <vt:lpstr>Times</vt:lpstr>
      <vt:lpstr>Webdings</vt:lpstr>
      <vt:lpstr>Wingdings</vt:lpstr>
      <vt:lpstr>Generic MPages</vt:lpstr>
      <vt:lpstr>Cerner MPages Framework Development Reference </vt:lpstr>
      <vt:lpstr>What Will Be Covered</vt:lpstr>
      <vt:lpstr>MPages Component Library 4.1 (November 2011)</vt:lpstr>
      <vt:lpstr>MPages Component Library 4.2 (March 2012)</vt:lpstr>
      <vt:lpstr>MPages Component Library 4.3 (September 2012)</vt:lpstr>
      <vt:lpstr>MPages Component Library 4.4 (November 2012)</vt:lpstr>
      <vt:lpstr>MPages Component Library 4.5 (March 2013)</vt:lpstr>
      <vt:lpstr>MPages Component Library 4.6 (June 2013)</vt:lpstr>
      <vt:lpstr>MPages Component Library 5.0 (September 2013)</vt:lpstr>
      <vt:lpstr>MPages Services 5.0 (September 2013)</vt:lpstr>
      <vt:lpstr>MPages Component Library 5.1 (January 2014)</vt:lpstr>
      <vt:lpstr>MPages Services 5.1 (January 2014)</vt:lpstr>
      <vt:lpstr>MPages Component Library 5.2 (April 2014)</vt:lpstr>
      <vt:lpstr>MPages Services 5.2 (April 2014)</vt:lpstr>
      <vt:lpstr>MPages Component Library 5.3 (August 2014)</vt:lpstr>
      <vt:lpstr>MPages Services 5.3 (August 2014)</vt:lpstr>
      <vt:lpstr>MPages Component Library 5.3.1 (December 2014)</vt:lpstr>
      <vt:lpstr>MPages Services 5.3.1 (December 2014)</vt:lpstr>
      <vt:lpstr>MPages Component Library 5.4 (March 2015)</vt:lpstr>
      <vt:lpstr>MPages Services 5.4 (March 2015)</vt:lpstr>
      <vt:lpstr>MPages Component Library 5.5 (August 2015)</vt:lpstr>
      <vt:lpstr>MPages Services 5.5 (August 2015)</vt:lpstr>
      <vt:lpstr>MPages Component Library 5.6 (October 2015)</vt:lpstr>
      <vt:lpstr>MPages Services 5.6 (October 2015)</vt:lpstr>
      <vt:lpstr>MPages Component Library 5.7 (ETA December 2015)</vt:lpstr>
      <vt:lpstr>MPages Services 5.7 (ETA December 2015)</vt:lpstr>
      <vt:lpstr>MPages Component Library 6.0 (ETA March 2016)</vt:lpstr>
      <vt:lpstr>MPages Component Library 6.0 (ETA March 2016)</vt:lpstr>
      <vt:lpstr>MPages Services 6.0 (ETA March 2016)</vt:lpstr>
      <vt:lpstr>Blackbird Logging</vt:lpstr>
      <vt:lpstr>Blackbird Logging</vt:lpstr>
      <vt:lpstr>Component Development Tips and Tricks</vt:lpstr>
      <vt:lpstr>Overloaded Primitive Functions as of MPages 4.4</vt:lpstr>
      <vt:lpstr>Overloaded Primitive Functions - Array</vt:lpstr>
      <vt:lpstr>Overloaded Primitive Functions - Array</vt:lpstr>
      <vt:lpstr>Overloaded Primitive Functions - Array</vt:lpstr>
      <vt:lpstr>Overloaded Primitive Functions - Array</vt:lpstr>
      <vt:lpstr>Overloaded Primitive Functions - String</vt:lpstr>
      <vt:lpstr>Overloaded Primitive Functions - String</vt:lpstr>
      <vt:lpstr>Overloaded Primitive Functions - Boolean</vt:lpstr>
      <vt:lpstr>Overloaded Primitive Functions - Number</vt:lpstr>
      <vt:lpstr>Overloaded Primitive Functions - Function</vt:lpstr>
      <vt:lpstr>Overloaded Primitive Functions - Date</vt:lpstr>
      <vt:lpstr>Overloaded Primitive Functions - Date</vt:lpstr>
      <vt:lpstr>Overloaded Primitive Functions - Date</vt:lpstr>
      <vt:lpstr>Overloaded Primitive Functions - Date</vt:lpstr>
      <vt:lpstr>Overloaded Primitive Functions - Date</vt:lpstr>
      <vt:lpstr>Overloaded Primitive Functions - Date</vt:lpstr>
      <vt:lpstr>Overloaded Primitive Functions - Date</vt:lpstr>
      <vt:lpstr>Overloaded Primitive Functions - Date</vt:lpstr>
    </vt:vector>
  </TitlesOfParts>
  <Company>Cerner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MPages Support</dc:title>
  <dc:creator>Lewis,Steven</dc:creator>
  <cp:lastModifiedBy>Lewis,Steven</cp:lastModifiedBy>
  <cp:revision>95</cp:revision>
  <cp:lastPrinted>2012-01-09T22:14:39Z</cp:lastPrinted>
  <dcterms:created xsi:type="dcterms:W3CDTF">2012-04-23T20:50:15Z</dcterms:created>
  <dcterms:modified xsi:type="dcterms:W3CDTF">2015-10-08T19:38:47Z</dcterms:modified>
</cp:coreProperties>
</file>