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5" r:id="rId5"/>
    <p:sldId id="277" r:id="rId6"/>
    <p:sldId id="27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5A483-5917-4CF3-A678-966D530C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03CF1-1674-4520-A7A3-858E9D33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68386-4AE2-47A9-9C55-C8711A6F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0ADB5-9123-4D8B-98DF-B1C9D7D5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2518A-059D-44C4-BD58-BEB0B393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68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B7C88-0534-4A3F-9021-498FA56D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71C2F-E5C1-40C2-A50C-89EB6BAE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5E8E8-D133-4582-881D-78AF9A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218D4-B1A4-4335-A6BA-999D6036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8E031-BC0C-4C53-95DF-36B98CB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677433-BBD0-4286-93DC-98C2B4F3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BBBED0-13D8-4DE9-898F-40658E16B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99B57-F481-4F4D-AC42-AE82681B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3F0B-2689-4BC8-A7E8-14D7965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5CB8E8-CE21-4342-B662-4951566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5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7776335-61A7-4279-8620-AB18457F87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FICHE DE COMMANDE D’UN NOUVEAU PROJET NUMERIQUE</a:t>
            </a:r>
          </a:p>
        </p:txBody>
      </p:sp>
    </p:spTree>
    <p:extLst>
      <p:ext uri="{BB962C8B-B14F-4D97-AF65-F5344CB8AC3E}">
        <p14:creationId xmlns:p14="http://schemas.microsoft.com/office/powerpoint/2010/main" val="29195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1A54C-EF14-4E1A-81E7-C24DADD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D1D5B-1E4C-44D2-937D-84903EC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15136-224E-414E-8339-125F7D8D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29832-AB8F-4097-ADE2-1CADA153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D028C-31A9-4B10-BFC5-C378761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8FEF-F7D0-4157-B581-0784A157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48BA1-35B3-456C-BCDF-A70669BC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8230D9-0807-496E-BF65-6D60BF3E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332B8-AD0B-44D5-B7DC-9327673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849E1-DC72-4858-A0FE-8E719BE7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603DC-F344-4DE5-89AC-D79059C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0DA83-81C9-4CEE-8C60-62D616562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124F8-3D46-4624-9AF5-ED83B49C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044295-0F6F-493B-8AC6-DFF6FBD8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40DA7-F618-4653-9449-AC626530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F32CB-8197-4128-86AA-7D311BE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AB3C7-ACA0-47D2-9E28-D02FEC25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097D1-F867-4FB7-95E6-232FE9576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0E389A-4873-4BE0-9373-B45B3E8E8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CB805D-A934-4136-859B-567FEC35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A8E1EF-08F2-4B16-83CF-E301C894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AC31C8-1BB3-4F8A-9005-AF82ED34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63C3EE-6AF3-4DC8-AF8C-21CAC31E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12BA3F-978C-4DB8-A7CE-152F6DBE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8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25029-FFED-4421-9152-B5C319B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44F07-FEFC-4DD6-A906-6DDF137A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269806-88C4-4B06-A9A0-831F61CD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395D4-F99F-4785-A35E-AFEE2547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4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D1DE3-D6F1-4504-82BF-B1514EA4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9812EF-6A79-41A4-A20D-0C0EBD1E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189B1-79DF-49C5-B84C-4ABB3371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12810-B058-41AF-93D9-240CF8A9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57194-EDFB-4F06-B5A8-8EB57F9A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B2700F-569C-4A1A-9A7F-FF2D921B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75613-ED53-47F3-88EF-67F8809F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BD74BE-F4FC-443C-885A-918008AE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1147F-20E3-4362-A45C-17E348CA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F4BDB-2FA9-4480-A04B-379EF301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4FA6E6-28CC-441F-8E22-71B469C7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B92FF-3276-464D-8455-EB922906F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D9D61-D31D-4F7D-862C-E51C16A8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D34D5-176A-4BB4-A3C4-B1CA00C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14E9E-791D-4C1C-ACEC-0780A2A0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3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FBE790-980E-4CE3-988E-B4B43719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C02E7-5320-487F-B7ED-C8CC3814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B4ACB-14BC-4DD8-A863-8312E7E6B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FE57-4E4A-4E61-9D46-EB0E0F15F3FA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161F9-5C73-4EE6-B147-9B292002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25E02-280F-472C-BA18-FF48A6EC2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s.modernisation.gouv.fr/mareva-2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ime-series-calendar-heatmaps-9f576578fcf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395A6-8437-4AB6-BB10-0EF9D4C5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8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kern="0" dirty="0">
                <a:ea typeface="+mn-lt"/>
                <a:cs typeface="+mn-lt"/>
              </a:rPr>
              <a:t>Suivi saturation/disponibilité dans les parkings et parcs relais dans le </a:t>
            </a:r>
            <a:r>
              <a:rPr lang="fr-FR" b="1" kern="0" dirty="0" err="1">
                <a:ea typeface="+mn-lt"/>
                <a:cs typeface="+mn-lt"/>
              </a:rPr>
              <a:t>DataLab</a:t>
            </a:r>
            <a:r>
              <a:rPr lang="fr-FR" b="1" kern="0" dirty="0">
                <a:ea typeface="+mn-lt"/>
                <a:cs typeface="+mn-lt"/>
              </a:rPr>
              <a:t> de Bordeaux Métropole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5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chemeClr val="accent6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marL="92075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TRANSMISSION DE LA FICHE COMMANDE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55" name="ZoneTexte 6"/>
          <p:cNvSpPr txBox="1">
            <a:spLocks noChangeArrowheads="1"/>
          </p:cNvSpPr>
          <p:nvPr/>
        </p:nvSpPr>
        <p:spPr bwMode="auto">
          <a:xfrm>
            <a:off x="87313" y="398464"/>
            <a:ext cx="55743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altLang="fr-FR" sz="15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Volet 1 : Expression du besoin, enjeux et bénéfices attendus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99848" y="856071"/>
            <a:ext cx="5542347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1913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PROVENANCE  ET RAISON D’ETRE DU BESOIN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6299850" y="858097"/>
            <a:ext cx="5542346" cy="1551208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Espace réservé du texte 2"/>
          <p:cNvSpPr txBox="1">
            <a:spLocks/>
          </p:cNvSpPr>
          <p:nvPr/>
        </p:nvSpPr>
        <p:spPr>
          <a:xfrm>
            <a:off x="8594532" y="1231035"/>
            <a:ext cx="3194257" cy="1139218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La politique mobilité et stationnement nécessite ce reporting régulier et automatisé, qui permettra de voir les tendances et de connaitre les réserves de capacité de stationnement dans les ouvrages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7939" y="865696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r>
              <a:rPr lang="fr-FR" sz="11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COURTE DU BESOIN</a:t>
            </a:r>
            <a:endParaRPr lang="fr-FR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57940" y="859494"/>
            <a:ext cx="5542346" cy="2895573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Espace réservé du texte 2"/>
          <p:cNvSpPr txBox="1">
            <a:spLocks/>
          </p:cNvSpPr>
          <p:nvPr/>
        </p:nvSpPr>
        <p:spPr>
          <a:xfrm>
            <a:off x="406299" y="1247156"/>
            <a:ext cx="5436000" cy="2442042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338866" y="4051580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CONTEXTE ET ENJEUX / PERIMETRE COUVERT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332393" y="3968570"/>
            <a:ext cx="5542346" cy="2712349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Espace réservé du texte 2"/>
          <p:cNvSpPr txBox="1">
            <a:spLocks/>
          </p:cNvSpPr>
          <p:nvPr/>
        </p:nvSpPr>
        <p:spPr>
          <a:xfrm>
            <a:off x="386967" y="4436487"/>
            <a:ext cx="5436000" cy="217598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Pour les parcs-relais, l’ensemble des sites sera analysés </a:t>
            </a:r>
          </a:p>
          <a:p>
            <a:r>
              <a:rPr lang="fr-FR" dirty="0">
                <a:latin typeface="Segoe UI"/>
                <a:cs typeface="Segoe UI"/>
              </a:rPr>
              <a:t>Pour les parkings, sont à considérer:</a:t>
            </a:r>
          </a:p>
          <a:p>
            <a:r>
              <a:rPr lang="fr-FR" dirty="0">
                <a:latin typeface="Segoe UI"/>
                <a:cs typeface="Segoe UI"/>
              </a:rPr>
              <a:t>-hypercentre: Bourse Jaurès, Tourny, Grands hommes, Gambetta, CC Mériadeck, Front du Médoc, 8 mai 45,  République, Victoire, Victor Hugo</a:t>
            </a:r>
          </a:p>
          <a:p>
            <a:r>
              <a:rPr lang="fr-FR" dirty="0">
                <a:latin typeface="Segoe UI"/>
                <a:cs typeface="Segoe UI"/>
              </a:rPr>
              <a:t>-centre: Cité mondiale, Porte de Bordeaux, Meunier, Salinières, Saint Jean, Paludate</a:t>
            </a:r>
          </a:p>
          <a:p>
            <a:r>
              <a:rPr lang="fr-FR" dirty="0">
                <a:latin typeface="Segoe UI"/>
                <a:cs typeface="Segoe UI"/>
              </a:rPr>
              <a:t>-périphérie: Bègles Sècheries, Pessac centre, Mérignac centre, Bouscat Libération</a:t>
            </a:r>
          </a:p>
          <a:p>
            <a:r>
              <a:rPr lang="fr-FR" dirty="0">
                <a:latin typeface="Segoe UI"/>
                <a:cs typeface="Segoe UI"/>
              </a:rPr>
              <a:t>2 types de consultation:</a:t>
            </a:r>
          </a:p>
          <a:p>
            <a:r>
              <a:rPr lang="fr-FR" dirty="0">
                <a:latin typeface="Segoe UI"/>
                <a:cs typeface="Segoe UI"/>
              </a:rPr>
              <a:t>-envoi d’un reporting mensuel type à une liste de responsables de la Mobilité,</a:t>
            </a:r>
          </a:p>
          <a:p>
            <a:r>
              <a:rPr lang="fr-FR" dirty="0">
                <a:latin typeface="Segoe UI"/>
                <a:cs typeface="Segoe UI"/>
              </a:rPr>
              <a:t>-possibilité d'accéder à l’appli en permanence pour faire des consultations, extractions </a:t>
            </a:r>
            <a:r>
              <a:rPr lang="fr-FR" dirty="0" err="1">
                <a:latin typeface="Segoe UI"/>
                <a:cs typeface="Segoe UI"/>
              </a:rPr>
              <a:t>etc</a:t>
            </a:r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</p:txBody>
      </p:sp>
      <p:sp>
        <p:nvSpPr>
          <p:cNvPr id="39" name="ZoneTexte 1"/>
          <p:cNvSpPr txBox="1"/>
          <p:nvPr/>
        </p:nvSpPr>
        <p:spPr>
          <a:xfrm>
            <a:off x="6590544" y="1301322"/>
            <a:ext cx="19741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Obligation règlementaire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Obsolescence de l’existant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Nouveau besoin</a:t>
            </a:r>
          </a:p>
        </p:txBody>
      </p:sp>
      <p:sp>
        <p:nvSpPr>
          <p:cNvPr id="40" name="Rectangle à coins arrondis 31"/>
          <p:cNvSpPr/>
          <p:nvPr/>
        </p:nvSpPr>
        <p:spPr>
          <a:xfrm>
            <a:off x="6478957" y="1304079"/>
            <a:ext cx="81736" cy="8793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40044" y="1955521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40044" y="1659373"/>
            <a:ext cx="140883" cy="162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0044" y="1360248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91716" y="2556808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BENEFICES ATTENDUS 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291717" y="2586623"/>
            <a:ext cx="5542346" cy="4090594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Espace réservé du texte 2"/>
          <p:cNvSpPr txBox="1">
            <a:spLocks/>
          </p:cNvSpPr>
          <p:nvPr/>
        </p:nvSpPr>
        <p:spPr>
          <a:xfrm>
            <a:off x="6345854" y="2979316"/>
            <a:ext cx="5436000" cy="1253915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Mise à disposition de tableaux de bord automatisés et efficients à destination des services, des directions et des élus</a:t>
            </a:r>
          </a:p>
        </p:txBody>
      </p:sp>
      <p:sp>
        <p:nvSpPr>
          <p:cNvPr id="47" name="ZoneTexte 28"/>
          <p:cNvSpPr txBox="1">
            <a:spLocks noChangeArrowheads="1"/>
          </p:cNvSpPr>
          <p:nvPr/>
        </p:nvSpPr>
        <p:spPr bwMode="auto">
          <a:xfrm>
            <a:off x="6367121" y="4717174"/>
            <a:ext cx="44775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>
                <a:latin typeface="Segoe UI" panose="020B0502040204020203" pitchFamily="34" charset="0"/>
                <a:cs typeface="Segoe UI" panose="020B0502040204020203" pitchFamily="34" charset="0"/>
              </a:rPr>
              <a:t>Préciser ci-après quels sont les impacts du projet en matière de : 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367121" y="5168997"/>
            <a:ext cx="330085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900"/>
              </a:spcAft>
              <a:defRPr/>
            </a:pPr>
            <a:r>
              <a:rPr lang="fr-FR" altLang="fr-FR" sz="1200" i="0">
                <a:latin typeface="Segoe UI" panose="020B0502040204020203" pitchFamily="34" charset="0"/>
                <a:cs typeface="Segoe UI" panose="020B0502040204020203" pitchFamily="34" charset="0"/>
              </a:rPr>
              <a:t>Qualité de service pour les usagers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Bénéfices pour les gestionnaires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Contribution à une politique publique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Sécurisation / Fiabilisation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Rationalisation / Convergence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190195" y="5202692"/>
            <a:ext cx="2369980" cy="216000"/>
            <a:chOff x="9190195" y="5019817"/>
            <a:chExt cx="2369980" cy="216000"/>
          </a:xfrm>
        </p:grpSpPr>
        <p:sp>
          <p:nvSpPr>
            <p:cNvPr id="50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190195" y="5496744"/>
            <a:ext cx="2369980" cy="216000"/>
            <a:chOff x="9190195" y="5019817"/>
            <a:chExt cx="2369980" cy="216000"/>
          </a:xfrm>
        </p:grpSpPr>
        <p:sp>
          <p:nvSpPr>
            <p:cNvPr id="56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190195" y="5803058"/>
            <a:ext cx="2369980" cy="216000"/>
            <a:chOff x="9190195" y="5019817"/>
            <a:chExt cx="2369980" cy="216000"/>
          </a:xfrm>
        </p:grpSpPr>
        <p:sp>
          <p:nvSpPr>
            <p:cNvPr id="61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190195" y="6099184"/>
            <a:ext cx="2369980" cy="216000"/>
            <a:chOff x="9190195" y="5019817"/>
            <a:chExt cx="2369980" cy="216000"/>
          </a:xfrm>
        </p:grpSpPr>
        <p:sp>
          <p:nvSpPr>
            <p:cNvPr id="66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190195" y="6392461"/>
            <a:ext cx="2369980" cy="216000"/>
            <a:chOff x="9190195" y="5019817"/>
            <a:chExt cx="2369980" cy="216000"/>
          </a:xfrm>
        </p:grpSpPr>
        <p:sp>
          <p:nvSpPr>
            <p:cNvPr id="80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7" name="ZoneTexte 11"/>
          <p:cNvSpPr txBox="1">
            <a:spLocks noChangeArrowheads="1"/>
          </p:cNvSpPr>
          <p:nvPr/>
        </p:nvSpPr>
        <p:spPr bwMode="auto">
          <a:xfrm>
            <a:off x="9127350" y="4947493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FAIBLE</a:t>
            </a:r>
          </a:p>
        </p:txBody>
      </p:sp>
      <p:sp>
        <p:nvSpPr>
          <p:cNvPr id="108" name="ZoneTexte 36"/>
          <p:cNvSpPr txBox="1">
            <a:spLocks noChangeArrowheads="1"/>
          </p:cNvSpPr>
          <p:nvPr/>
        </p:nvSpPr>
        <p:spPr bwMode="auto">
          <a:xfrm>
            <a:off x="11123491" y="4947493"/>
            <a:ext cx="4956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FORT</a:t>
            </a:r>
          </a:p>
        </p:txBody>
      </p:sp>
      <p:sp>
        <p:nvSpPr>
          <p:cNvPr id="109" name="ZoneTexte 11"/>
          <p:cNvSpPr txBox="1">
            <a:spLocks noChangeArrowheads="1"/>
          </p:cNvSpPr>
          <p:nvPr/>
        </p:nvSpPr>
        <p:spPr bwMode="auto">
          <a:xfrm>
            <a:off x="10011972" y="4947493"/>
            <a:ext cx="7300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MODÉRÉ</a:t>
            </a:r>
          </a:p>
        </p:txBody>
      </p:sp>
      <p:sp>
        <p:nvSpPr>
          <p:cNvPr id="110" name="ZoneTexte 28"/>
          <p:cNvSpPr txBox="1">
            <a:spLocks noChangeArrowheads="1"/>
          </p:cNvSpPr>
          <p:nvPr/>
        </p:nvSpPr>
        <p:spPr bwMode="auto">
          <a:xfrm>
            <a:off x="6367121" y="4323545"/>
            <a:ext cx="54147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sz="1100" b="1">
                <a:latin typeface="Segoe UI" panose="020B0502040204020203" pitchFamily="34" charset="0"/>
                <a:cs typeface="Segoe UI" panose="020B0502040204020203" pitchFamily="34" charset="0"/>
              </a:rPr>
              <a:t>MODÈLE SIMPLIFIÉ D’ÉTUDE DE LA VALEUR</a:t>
            </a:r>
          </a:p>
          <a:p>
            <a:pPr>
              <a:defRPr/>
            </a:pPr>
            <a:r>
              <a:rPr lang="fr-FR" altLang="fr-FR" sz="1100" i="1"/>
              <a:t>Source: Méthode d’Analyse et de Remontée de la Valeur 2 (</a:t>
            </a:r>
            <a:r>
              <a:rPr lang="fr-FR" altLang="fr-FR" sz="1100" i="1">
                <a:hlinkClick r:id="rId2"/>
              </a:rPr>
              <a:t>MAREVA 2</a:t>
            </a:r>
            <a:r>
              <a:rPr lang="fr-FR" altLang="fr-FR" sz="1100" i="1"/>
              <a:t>) </a:t>
            </a:r>
            <a:endParaRPr lang="fr-FR" sz="11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Espace réservé du texte 2"/>
          <p:cNvSpPr txBox="1">
            <a:spLocks/>
          </p:cNvSpPr>
          <p:nvPr/>
        </p:nvSpPr>
        <p:spPr>
          <a:xfrm>
            <a:off x="445212" y="1248418"/>
            <a:ext cx="5436000" cy="244078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Créer un programme de reporting automatisé de l’occupation et de la saturation</a:t>
            </a:r>
          </a:p>
          <a:p>
            <a:r>
              <a:rPr lang="fr-FR" dirty="0">
                <a:latin typeface="Segoe UI"/>
                <a:cs typeface="Segoe UI"/>
              </a:rPr>
              <a:t>-des parcs relais TBM</a:t>
            </a:r>
          </a:p>
          <a:p>
            <a:r>
              <a:rPr lang="fr-FR" dirty="0">
                <a:latin typeface="Segoe UI"/>
                <a:cs typeface="Segoe UI"/>
              </a:rPr>
              <a:t>-parkings horaires de BM, par secteurs : hypercentre, centre et périphérie</a:t>
            </a:r>
          </a:p>
          <a:p>
            <a:r>
              <a:rPr lang="fr-FR" dirty="0">
                <a:latin typeface="Segoe UI"/>
                <a:cs typeface="Segoe UI"/>
              </a:rPr>
              <a:t>Ces </a:t>
            </a:r>
            <a:r>
              <a:rPr lang="fr-FR" dirty="0" err="1">
                <a:latin typeface="Segoe UI"/>
                <a:cs typeface="Segoe UI"/>
              </a:rPr>
              <a:t>reportings</a:t>
            </a:r>
            <a:r>
              <a:rPr lang="fr-FR" dirty="0">
                <a:latin typeface="Segoe UI"/>
                <a:cs typeface="Segoe UI"/>
              </a:rPr>
              <a:t> permettront de visualiser selon les besoins du moment:</a:t>
            </a:r>
          </a:p>
          <a:p>
            <a:r>
              <a:rPr lang="fr-FR" dirty="0">
                <a:latin typeface="Segoe UI"/>
                <a:cs typeface="Segoe UI"/>
              </a:rPr>
              <a:t>-une courbe d’occupation faisant la moyenne du secteur, </a:t>
            </a:r>
          </a:p>
          <a:p>
            <a:r>
              <a:rPr lang="fr-FR" dirty="0">
                <a:latin typeface="Segoe UI"/>
                <a:cs typeface="Segoe UI"/>
              </a:rPr>
              <a:t>-les courbes d’occupation de chaque site, </a:t>
            </a:r>
          </a:p>
          <a:p>
            <a:r>
              <a:rPr lang="fr-FR" dirty="0">
                <a:latin typeface="Segoe UI"/>
                <a:cs typeface="Segoe UI"/>
              </a:rPr>
              <a:t>-les sites présentant un niveau de saturation supérieur à 90% plus de 3 heures par jour au moins 2 jours par semaine, et les horaires concernés</a:t>
            </a:r>
          </a:p>
          <a:p>
            <a:r>
              <a:rPr lang="fr-FR" dirty="0">
                <a:latin typeface="Segoe UI"/>
                <a:cs typeface="Segoe UI"/>
              </a:rPr>
              <a:t>En donnant aux destinataires la possibilité de cocher la temporalité du reporting: à la semaine, au mois, trimestre, année</a:t>
            </a:r>
          </a:p>
          <a:p>
            <a:r>
              <a:rPr lang="fr-FR" dirty="0">
                <a:latin typeface="Segoe UI"/>
                <a:cs typeface="Segoe UI"/>
              </a:rPr>
              <a:t>Et en faisant apparaître pour chaque site la courbe de la période équivalente de l’année précédente</a:t>
            </a:r>
          </a:p>
        </p:txBody>
      </p:sp>
    </p:spTree>
    <p:extLst>
      <p:ext uri="{BB962C8B-B14F-4D97-AF65-F5344CB8AC3E}">
        <p14:creationId xmlns:p14="http://schemas.microsoft.com/office/powerpoint/2010/main" val="38947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8F6F6-22DD-4303-8356-E982F76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10B6B-F356-43FA-80DA-DBCE6213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grands types d’indicateurs : occupation / saturation : futurs onglets principaux de l’appli</a:t>
            </a:r>
          </a:p>
          <a:p>
            <a:endParaRPr lang="fr-FR" dirty="0"/>
          </a:p>
          <a:p>
            <a:r>
              <a:rPr lang="fr-FR" dirty="0"/>
              <a:t>Parc relais vs 3 grands secteurs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8F6F6-22DD-4303-8356-E982F76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Occupation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10B6B-F356-43FA-80DA-DBCE6213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Occupation : 1 courbe moyenne du secteur</a:t>
            </a:r>
          </a:p>
          <a:p>
            <a:pPr marL="0" indent="0">
              <a:buNone/>
            </a:pPr>
            <a:r>
              <a:rPr lang="fr-FR" dirty="0"/>
              <a:t>1 courbe moyenne par parking (encadré par min max)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Graphe simple line, dépend du niveau d’agrégation choisi</a:t>
            </a:r>
          </a:p>
          <a:p>
            <a:pPr marL="0" indent="0">
              <a:buNone/>
            </a:pPr>
            <a:r>
              <a:rPr lang="fr-FR" dirty="0"/>
              <a:t>Agrégation jour : axe des x : date</a:t>
            </a:r>
          </a:p>
          <a:p>
            <a:pPr marL="0" indent="0">
              <a:buNone/>
            </a:pPr>
            <a:r>
              <a:rPr lang="fr-FR" dirty="0"/>
              <a:t>Agrégation semaine : axe des x : semaine</a:t>
            </a:r>
          </a:p>
          <a:p>
            <a:pPr marL="0" indent="0">
              <a:buNone/>
            </a:pPr>
            <a:r>
              <a:rPr lang="fr-FR" dirty="0"/>
              <a:t>Agrégation mois, trimestre, année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-&gt; considérer si dispo la superposition des courbes de l’année précédente sur la période identique</a:t>
            </a:r>
          </a:p>
          <a:p>
            <a:pPr marL="0" indent="0">
              <a:buNone/>
            </a:pPr>
            <a:r>
              <a:rPr lang="fr-FR" dirty="0"/>
              <a:t>Rajouter affinage plage horaire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 priori pas de dataviz des données à la maille horaire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26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8F6F6-22DD-4303-8356-E982F76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10B6B-F356-43FA-80DA-DBCE6213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Segoe UI"/>
                <a:cs typeface="Segoe UI"/>
              </a:rPr>
              <a:t>les sites présentant un niveau de saturation supérieur à 90% plus de 3 heures par jour au moins 2 jours par semaine, et les horaires concernés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plusieurs semaines sélectionnées -&gt; liste le nombre de semaines</a:t>
            </a:r>
          </a:p>
          <a:p>
            <a:pPr marL="0" indent="0">
              <a:buNone/>
            </a:pPr>
            <a:r>
              <a:rPr lang="fr-FR" dirty="0"/>
              <a:t>Que faire quand plus d’une semaine est sélectionnée -&gt; à clarifier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Limites de l’agrégation au niveau horaire sur une période trop importante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Pistes dataviz :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https://towardsdatascience.com/time-series-calendar-heatmaps-9f576578fcfe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https://vietle.info/post/calendarheatmap/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80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A275E-D383-42C6-8D51-D378C1B1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37898-AF33-4BA5-B194-AF20797C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Juste une présentation des graphes potentiels, sur une période de temps très limitées</a:t>
            </a:r>
          </a:p>
          <a:p>
            <a:endParaRPr lang="fr-FR" dirty="0"/>
          </a:p>
          <a:p>
            <a:r>
              <a:rPr lang="fr-FR" dirty="0"/>
              <a:t>¨Pas de JS, pas de peaufinage pour le moment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00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622</Words>
  <Application>Microsoft Office PowerPoint</Application>
  <PresentationFormat>Grand écran</PresentationFormat>
  <Paragraphs>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Thème Office</vt:lpstr>
      <vt:lpstr>Suivi saturation/disponibilité dans les parkings et parcs relais dans le DataLab de Bordeaux Métropole </vt:lpstr>
      <vt:lpstr>Présentation PowerPoint</vt:lpstr>
      <vt:lpstr>Principe </vt:lpstr>
      <vt:lpstr>Occupation</vt:lpstr>
      <vt:lpstr>Saturation</vt:lpstr>
      <vt:lpstr>V0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MANSIAUX Yohann</dc:creator>
  <cp:lastModifiedBy>MANSIAUX Yohann</cp:lastModifiedBy>
  <cp:revision>6</cp:revision>
  <dcterms:created xsi:type="dcterms:W3CDTF">2021-05-06T12:36:28Z</dcterms:created>
  <dcterms:modified xsi:type="dcterms:W3CDTF">2021-05-25T13:40:03Z</dcterms:modified>
</cp:coreProperties>
</file>