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75" r:id="rId5"/>
    <p:sldId id="278" r:id="rId6"/>
    <p:sldId id="277" r:id="rId7"/>
    <p:sldId id="276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15A483-5917-4CF3-A678-966D530C5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4803CF1-1674-4520-A7A3-858E9D335E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468386-4AE2-47A9-9C55-C8711A6F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FE57-4E4A-4E61-9D46-EB0E0F15F3FA}" type="datetimeFigureOut">
              <a:rPr lang="fr-FR" smtClean="0"/>
              <a:t>27/05/2021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90ADB5-9123-4D8B-98DF-B1C9D7D5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D2518A-059D-44C4-BD58-BEB0B3931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198F-0CD4-456B-9DE2-E3AEB21E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1683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3B7C88-0534-4A3F-9021-498FA56D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8A71C2F-E5C1-40C2-A50C-89EB6BAEE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45E8E8-D133-4582-881D-78AF9A228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FE57-4E4A-4E61-9D46-EB0E0F15F3FA}" type="datetimeFigureOut">
              <a:rPr lang="fr-FR" smtClean="0"/>
              <a:t>27/05/2021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6218D4-B1A4-4335-A6BA-999D60367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88E031-BC0C-4C53-95DF-36B98CB4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198F-0CD4-456B-9DE2-E3AEB21E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1679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A677433-BBD0-4286-93DC-98C2B4F382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EBBBED0-13D8-4DE9-898F-40658E16B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299B57-F481-4F4D-AC42-AE82681BB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FE57-4E4A-4E61-9D46-EB0E0F15F3FA}" type="datetimeFigureOut">
              <a:rPr lang="fr-FR" smtClean="0"/>
              <a:t>27/05/2021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893F0B-2689-4BC8-A7E8-14D79654D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5CB8E8-CE21-4342-B662-4951566BA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198F-0CD4-456B-9DE2-E3AEB21E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7852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67776335-61A7-4279-8620-AB18457F87A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2762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FICHE DE COMMANDE D’UN NOUVEAU PROJET NUMERIQUE</a:t>
            </a:r>
          </a:p>
        </p:txBody>
      </p:sp>
    </p:spTree>
    <p:extLst>
      <p:ext uri="{BB962C8B-B14F-4D97-AF65-F5344CB8AC3E}">
        <p14:creationId xmlns:p14="http://schemas.microsoft.com/office/powerpoint/2010/main" val="2919552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41A54C-EF14-4E1A-81E7-C24DADDD1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1D1D5B-1E4C-44D2-937D-84903EC4A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715136-224E-414E-8339-125F7D8DA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FE57-4E4A-4E61-9D46-EB0E0F15F3FA}" type="datetimeFigureOut">
              <a:rPr lang="fr-FR" smtClean="0"/>
              <a:t>27/05/2021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429832-AB8F-4097-ADE2-1CADA1538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CD028C-31A9-4B10-BFC5-C378761F0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198F-0CD4-456B-9DE2-E3AEB21E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598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F68FEF-F7D0-4157-B581-0784A1574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448BA1-35B3-456C-BCDF-A70669BC7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8230D9-0807-496E-BF65-6D60BF3E1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FE57-4E4A-4E61-9D46-EB0E0F15F3FA}" type="datetimeFigureOut">
              <a:rPr lang="fr-FR" smtClean="0"/>
              <a:t>27/05/2021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8332B8-AD0B-44D5-B7DC-93276738E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2849E1-DC72-4858-A0FE-8E719BE7C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198F-0CD4-456B-9DE2-E3AEB21E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547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D603DC-F344-4DE5-89AC-D79059C54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C0DA83-81C9-4CEE-8C60-62D616562A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60124F8-3D46-4624-9AF5-ED83B49C1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D044295-0F6F-493B-8AC6-DFF6FBD87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FE57-4E4A-4E61-9D46-EB0E0F15F3FA}" type="datetimeFigureOut">
              <a:rPr lang="fr-FR" smtClean="0"/>
              <a:t>27/05/2021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C40DA7-F618-4653-9449-AC626530E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0F32CB-8197-4128-86AA-7D311BEDE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198F-0CD4-456B-9DE2-E3AEB21E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3802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9AB3C7-ACA0-47D2-9E28-D02FEC253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F097D1-F867-4FB7-95E6-232FE9576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00E389A-4873-4BE0-9373-B45B3E8E8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ACB805D-A934-4136-859B-567FEC356D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4A8E1EF-08F2-4B16-83CF-E301C894F1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2AC31C8-1BB3-4F8A-9005-AF82ED34D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FE57-4E4A-4E61-9D46-EB0E0F15F3FA}" type="datetimeFigureOut">
              <a:rPr lang="fr-FR" smtClean="0"/>
              <a:t>27/05/2021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63C3EE-6AF3-4DC8-AF8C-21CAC31EB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312BA3F-978C-4DB8-A7CE-152F6DBEE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198F-0CD4-456B-9DE2-E3AEB21E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5837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125029-FFED-4421-9152-B5C319BF7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2644F07-FEFC-4DD6-A906-6DDF137A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FE57-4E4A-4E61-9D46-EB0E0F15F3FA}" type="datetimeFigureOut">
              <a:rPr lang="fr-FR" smtClean="0"/>
              <a:t>27/05/2021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D269806-88C4-4B06-A9A0-831F61CD0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BE395D4-F99F-4785-A35E-AFEE2547E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198F-0CD4-456B-9DE2-E3AEB21E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3442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9D1DE3-D6F1-4504-82BF-B1514EA40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FE57-4E4A-4E61-9D46-EB0E0F15F3FA}" type="datetimeFigureOut">
              <a:rPr lang="fr-FR" smtClean="0"/>
              <a:t>27/05/2021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99812EF-6A79-41A4-A20D-0C0EBD1EF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3189B1-79DF-49C5-B84C-4ABB33715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198F-0CD4-456B-9DE2-E3AEB21E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13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D12810-B058-41AF-93D9-240CF8A9F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257194-EDFB-4F06-B5A8-8EB57F9A9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4B2700F-569C-4A1A-9A7F-FF2D921BC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275613-ED53-47F3-88EF-67F8809FB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FE57-4E4A-4E61-9D46-EB0E0F15F3FA}" type="datetimeFigureOut">
              <a:rPr lang="fr-FR" smtClean="0"/>
              <a:t>27/05/2021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7BD74BE-F4FC-443C-885A-918008AE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C1147F-20E3-4362-A45C-17E348CA6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198F-0CD4-456B-9DE2-E3AEB21E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7489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CF4BDB-2FA9-4480-A04B-379EF3019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B4FA6E6-28CC-441F-8E22-71B469C77A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87B92FF-3276-464D-8455-EB922906F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DD9D61-D31D-4F7D-862C-E51C16A85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FE57-4E4A-4E61-9D46-EB0E0F15F3FA}" type="datetimeFigureOut">
              <a:rPr lang="fr-FR" smtClean="0"/>
              <a:t>27/05/2021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FED34D5-176A-4BB4-A3C4-B1CA00C0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B214E9E-791D-4C1C-ACEC-0780A2A0E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198F-0CD4-456B-9DE2-E3AEB21E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372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7FBE790-980E-4CE3-988E-B4B43719B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8C02E7-5320-487F-B7ED-C8CC3814D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4B4ACB-14BC-4DD8-A863-8312E7E6B3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2FE57-4E4A-4E61-9D46-EB0E0F15F3FA}" type="datetimeFigureOut">
              <a:rPr lang="fr-FR" smtClean="0"/>
              <a:t>27/05/2021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D161F9-5C73-4EE6-B147-9B2920024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C25E02-280F-472C-BA18-FF48A6EC2E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E198F-0CD4-456B-9DE2-E3AEB21E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167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references.modernisation.gouv.fr/mareva-2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time-series-calendar-heatmaps-9f576578fcf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A395A6-8437-4AB6-BB10-0EF9D4C51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5688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fr-FR" b="1" kern="0" dirty="0">
                <a:ea typeface="+mn-lt"/>
                <a:cs typeface="+mn-lt"/>
              </a:rPr>
              <a:t>Suivi saturation/disponibilité dans les parkings et parcs relais dans le </a:t>
            </a:r>
            <a:r>
              <a:rPr lang="fr-FR" b="1" kern="0" dirty="0" err="1">
                <a:ea typeface="+mn-lt"/>
                <a:cs typeface="+mn-lt"/>
              </a:rPr>
              <a:t>DataLab</a:t>
            </a:r>
            <a:r>
              <a:rPr lang="fr-FR" b="1" kern="0" dirty="0">
                <a:ea typeface="+mn-lt"/>
                <a:cs typeface="+mn-lt"/>
              </a:rPr>
              <a:t> de Bordeaux Métropole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3575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76335-61A7-4279-8620-AB18457F87A7}" type="slidenum">
              <a:rPr lang="fr-FR" smtClean="0"/>
              <a:pPr/>
              <a:t>2</a:t>
            </a:fld>
            <a:endParaRPr lang="fr-FR"/>
          </a:p>
        </p:txBody>
      </p:sp>
      <p:grpSp>
        <p:nvGrpSpPr>
          <p:cNvPr id="3" name="Group 2"/>
          <p:cNvGrpSpPr/>
          <p:nvPr/>
        </p:nvGrpSpPr>
        <p:grpSpPr>
          <a:xfrm>
            <a:off x="9667977" y="1"/>
            <a:ext cx="2524023" cy="462013"/>
            <a:chOff x="442116" y="2658739"/>
            <a:chExt cx="2524023" cy="666076"/>
          </a:xfrm>
        </p:grpSpPr>
        <p:sp>
          <p:nvSpPr>
            <p:cNvPr id="4" name="ZoneTexte 5"/>
            <p:cNvSpPr txBox="1"/>
            <p:nvPr/>
          </p:nvSpPr>
          <p:spPr>
            <a:xfrm>
              <a:off x="442116" y="2658740"/>
              <a:ext cx="2524023" cy="66607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9050">
              <a:solidFill>
                <a:schemeClr val="accent6"/>
              </a:solidFill>
            </a:ln>
          </p:spPr>
          <p:txBody>
            <a:bodyPr lIns="27000" tIns="27000" rIns="27000" bIns="27000" anchor="ctr"/>
            <a:lstStyle>
              <a:defPPr>
                <a:defRPr lang="en-US"/>
              </a:defPPr>
              <a:lvl1pPr marL="92075" algn="ctr">
                <a:spcAft>
                  <a:spcPts val="600"/>
                </a:spcAft>
                <a:defRPr sz="11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 pitchFamily="34" charset="0"/>
                </a:defRPr>
              </a:lvl1pPr>
            </a:lstStyle>
            <a:p>
              <a:pPr marL="92075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1" i="0" u="none" strike="noStrike" kern="0" cap="none" spc="0" normalizeH="0" baseline="0" noProof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TRANSMISSION DE LA FICHE COMMANDE</a:t>
              </a:r>
            </a:p>
          </p:txBody>
        </p:sp>
        <p:sp>
          <p:nvSpPr>
            <p:cNvPr id="5" name="Ellipse 6"/>
            <p:cNvSpPr/>
            <p:nvPr/>
          </p:nvSpPr>
          <p:spPr>
            <a:xfrm>
              <a:off x="442117" y="2658739"/>
              <a:ext cx="252412" cy="252413"/>
            </a:xfrm>
            <a:prstGeom prst="rect">
              <a:avLst/>
            </a:prstGeom>
            <a:solidFill>
              <a:schemeClr val="accent6"/>
            </a:solidFill>
            <a:ln w="127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sp>
        <p:nvSpPr>
          <p:cNvPr id="55" name="ZoneTexte 6"/>
          <p:cNvSpPr txBox="1">
            <a:spLocks noChangeArrowheads="1"/>
          </p:cNvSpPr>
          <p:nvPr/>
        </p:nvSpPr>
        <p:spPr bwMode="auto">
          <a:xfrm>
            <a:off x="87313" y="398464"/>
            <a:ext cx="557434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fr-FR" altLang="fr-FR" sz="1500" b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Volet 1 : Expression du besoin, enjeux et bénéfices attendus</a:t>
            </a:r>
          </a:p>
        </p:txBody>
      </p:sp>
      <p:sp>
        <p:nvSpPr>
          <p:cNvPr id="82" name="Rectangle 81"/>
          <p:cNvSpPr/>
          <p:nvPr/>
        </p:nvSpPr>
        <p:spPr>
          <a:xfrm>
            <a:off x="6299848" y="856071"/>
            <a:ext cx="5542347" cy="32385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61913">
              <a:defRPr/>
            </a:pPr>
            <a:r>
              <a:rPr lang="fr-FR" sz="11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PROVENANCE  ET RAISON D’ETRE DU BESOIN</a:t>
            </a:r>
          </a:p>
        </p:txBody>
      </p:sp>
      <p:sp>
        <p:nvSpPr>
          <p:cNvPr id="83" name="Rectangle 10"/>
          <p:cNvSpPr>
            <a:spLocks noChangeArrowheads="1"/>
          </p:cNvSpPr>
          <p:nvPr/>
        </p:nvSpPr>
        <p:spPr bwMode="auto">
          <a:xfrm>
            <a:off x="6299850" y="858097"/>
            <a:ext cx="5542346" cy="1551208"/>
          </a:xfrm>
          <a:prstGeom prst="rect">
            <a:avLst/>
          </a:prstGeom>
          <a:noFill/>
          <a:ln w="19050">
            <a:solidFill>
              <a:schemeClr val="accent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54000" rIns="54000" bIns="2700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fr-FR" altLang="fr-FR" sz="105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Espace réservé du texte 2"/>
          <p:cNvSpPr txBox="1">
            <a:spLocks/>
          </p:cNvSpPr>
          <p:nvPr/>
        </p:nvSpPr>
        <p:spPr>
          <a:xfrm>
            <a:off x="8594532" y="1231035"/>
            <a:ext cx="3194257" cy="1139218"/>
          </a:xfrm>
          <a:prstGeom prst="rect">
            <a:avLst/>
          </a:prstGeom>
          <a:ln w="0">
            <a:solidFill>
              <a:srgbClr val="000000">
                <a:lumMod val="65000"/>
                <a:lumOff val="35000"/>
              </a:srgbClr>
            </a:solidFill>
            <a:prstDash val="sysDot"/>
          </a:ln>
        </p:spPr>
        <p:txBody>
          <a:bodyPr/>
          <a:lstStyle>
            <a:defPPr>
              <a:defRPr lang="fr-FR"/>
            </a:defPPr>
            <a:lvl1pPr indent="0" defTabSz="514350">
              <a:lnSpc>
                <a:spcPct val="90000"/>
              </a:lnSpc>
              <a:spcBef>
                <a:spcPts val="563"/>
              </a:spcBef>
              <a:buFont typeface="Arial"/>
              <a:buNone/>
              <a:defRPr sz="1050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385763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>
                <a:latin typeface="Arial" pitchFamily="34" charset="0"/>
                <a:cs typeface="Arial" pitchFamily="34" charset="0"/>
              </a:defRPr>
            </a:lvl2pPr>
            <a:lvl3pPr marL="642938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>
                <a:latin typeface="Arial" pitchFamily="34" charset="0"/>
                <a:cs typeface="Arial" pitchFamily="34" charset="0"/>
              </a:defRPr>
            </a:lvl3pPr>
            <a:lvl4pPr marL="900113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>
                <a:latin typeface="Arial" pitchFamily="34" charset="0"/>
                <a:cs typeface="Arial" pitchFamily="34" charset="0"/>
              </a:defRPr>
            </a:lvl4pPr>
            <a:lvl5pPr marL="1157288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>
                <a:latin typeface="Arial" pitchFamily="34" charset="0"/>
                <a:cs typeface="Arial" pitchFamily="34" charset="0"/>
              </a:defRPr>
            </a:lvl5pPr>
            <a:lvl6pPr marL="1414463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/>
            </a:lvl6pPr>
            <a:lvl7pPr marL="1671638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/>
            </a:lvl7pPr>
            <a:lvl8pPr marL="1928813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/>
            </a:lvl8pPr>
            <a:lvl9pPr marL="2185988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/>
            </a:lvl9pPr>
          </a:lstStyle>
          <a:p>
            <a:r>
              <a:rPr lang="fr-FR" dirty="0"/>
              <a:t>La politique mobilité et stationnement nécessite ce reporting régulier et automatisé, qui permettra de voir les tendances et de connaitre les réserves de capacité de stationnement dans les ouvrages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57939" y="865696"/>
            <a:ext cx="5542346" cy="32385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619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DESCRIPTION</a:t>
            </a:r>
            <a:r>
              <a:rPr lang="fr-FR" sz="1100" b="1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COURTE DU BESOIN</a:t>
            </a:r>
            <a:endParaRPr lang="fr-FR" sz="11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Rectangle 10"/>
          <p:cNvSpPr>
            <a:spLocks noChangeArrowheads="1"/>
          </p:cNvSpPr>
          <p:nvPr/>
        </p:nvSpPr>
        <p:spPr bwMode="auto">
          <a:xfrm>
            <a:off x="357940" y="859494"/>
            <a:ext cx="5542346" cy="2895573"/>
          </a:xfrm>
          <a:prstGeom prst="rect">
            <a:avLst/>
          </a:prstGeom>
          <a:noFill/>
          <a:ln w="19050">
            <a:solidFill>
              <a:schemeClr val="accent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54000" rIns="54000" bIns="2700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fr-FR" altLang="fr-FR" sz="105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Espace réservé du texte 2"/>
          <p:cNvSpPr txBox="1">
            <a:spLocks/>
          </p:cNvSpPr>
          <p:nvPr/>
        </p:nvSpPr>
        <p:spPr>
          <a:xfrm>
            <a:off x="406299" y="1247156"/>
            <a:ext cx="5436000" cy="2442042"/>
          </a:xfrm>
          <a:prstGeom prst="rect">
            <a:avLst/>
          </a:prstGeom>
          <a:ln w="0">
            <a:solidFill>
              <a:srgbClr val="000000">
                <a:lumMod val="65000"/>
                <a:lumOff val="35000"/>
              </a:srgbClr>
            </a:solidFill>
            <a:prstDash val="sysDot"/>
          </a:ln>
        </p:spPr>
        <p:txBody>
          <a:bodyPr/>
          <a:lstStyle>
            <a:defPPr>
              <a:defRPr lang="fr-FR"/>
            </a:defPPr>
            <a:lvl1pPr indent="0" defTabSz="514350">
              <a:lnSpc>
                <a:spcPct val="90000"/>
              </a:lnSpc>
              <a:spcBef>
                <a:spcPts val="563"/>
              </a:spcBef>
              <a:buFont typeface="Arial"/>
              <a:buNone/>
              <a:defRPr sz="1050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385763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>
                <a:latin typeface="Arial" pitchFamily="34" charset="0"/>
                <a:cs typeface="Arial" pitchFamily="34" charset="0"/>
              </a:defRPr>
            </a:lvl2pPr>
            <a:lvl3pPr marL="642938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>
                <a:latin typeface="Arial" pitchFamily="34" charset="0"/>
                <a:cs typeface="Arial" pitchFamily="34" charset="0"/>
              </a:defRPr>
            </a:lvl3pPr>
            <a:lvl4pPr marL="900113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>
                <a:latin typeface="Arial" pitchFamily="34" charset="0"/>
                <a:cs typeface="Arial" pitchFamily="34" charset="0"/>
              </a:defRPr>
            </a:lvl4pPr>
            <a:lvl5pPr marL="1157288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>
                <a:latin typeface="Arial" pitchFamily="34" charset="0"/>
                <a:cs typeface="Arial" pitchFamily="34" charset="0"/>
              </a:defRPr>
            </a:lvl5pPr>
            <a:lvl6pPr marL="1414463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/>
            </a:lvl6pPr>
            <a:lvl7pPr marL="1671638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/>
            </a:lvl7pPr>
            <a:lvl8pPr marL="1928813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/>
            </a:lvl8pPr>
            <a:lvl9pPr marL="2185988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/>
            </a:lvl9pPr>
          </a:lstStyle>
          <a:p>
            <a:endParaRPr lang="fr-FR"/>
          </a:p>
        </p:txBody>
      </p:sp>
      <p:sp>
        <p:nvSpPr>
          <p:cNvPr id="97" name="Rectangle 96"/>
          <p:cNvSpPr/>
          <p:nvPr/>
        </p:nvSpPr>
        <p:spPr>
          <a:xfrm>
            <a:off x="338866" y="4051580"/>
            <a:ext cx="5542346" cy="32385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61913">
              <a:defRPr/>
            </a:pPr>
            <a:r>
              <a:rPr lang="fr-FR" sz="11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CONTEXTE ET ENJEUX / PERIMETRE COUVERT</a:t>
            </a:r>
          </a:p>
        </p:txBody>
      </p:sp>
      <p:sp>
        <p:nvSpPr>
          <p:cNvPr id="98" name="Rectangle 10"/>
          <p:cNvSpPr>
            <a:spLocks noChangeArrowheads="1"/>
          </p:cNvSpPr>
          <p:nvPr/>
        </p:nvSpPr>
        <p:spPr bwMode="auto">
          <a:xfrm>
            <a:off x="332393" y="3968570"/>
            <a:ext cx="5542346" cy="2712349"/>
          </a:xfrm>
          <a:prstGeom prst="rect">
            <a:avLst/>
          </a:prstGeom>
          <a:noFill/>
          <a:ln w="19050">
            <a:solidFill>
              <a:schemeClr val="accent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54000" rIns="54000" bIns="2700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fr-FR" altLang="fr-FR" sz="105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Espace réservé du texte 2"/>
          <p:cNvSpPr txBox="1">
            <a:spLocks/>
          </p:cNvSpPr>
          <p:nvPr/>
        </p:nvSpPr>
        <p:spPr>
          <a:xfrm>
            <a:off x="386967" y="4436487"/>
            <a:ext cx="5436000" cy="2175980"/>
          </a:xfrm>
          <a:prstGeom prst="rect">
            <a:avLst/>
          </a:prstGeom>
          <a:ln w="0">
            <a:solidFill>
              <a:srgbClr val="000000">
                <a:lumMod val="65000"/>
                <a:lumOff val="35000"/>
              </a:srgbClr>
            </a:solidFill>
            <a:prstDash val="sysDot"/>
          </a:ln>
        </p:spPr>
        <p:txBody>
          <a:bodyPr lIns="91440" tIns="45720" rIns="91440" bIns="45720" anchor="t"/>
          <a:lstStyle>
            <a:defPPr>
              <a:defRPr lang="fr-FR"/>
            </a:defPPr>
            <a:lvl1pPr indent="0" defTabSz="514350">
              <a:lnSpc>
                <a:spcPct val="90000"/>
              </a:lnSpc>
              <a:spcBef>
                <a:spcPts val="563"/>
              </a:spcBef>
              <a:buFont typeface="Arial"/>
              <a:buNone/>
              <a:defRPr sz="1050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385763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>
                <a:latin typeface="Arial" pitchFamily="34" charset="0"/>
                <a:cs typeface="Arial" pitchFamily="34" charset="0"/>
              </a:defRPr>
            </a:lvl2pPr>
            <a:lvl3pPr marL="642938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>
                <a:latin typeface="Arial" pitchFamily="34" charset="0"/>
                <a:cs typeface="Arial" pitchFamily="34" charset="0"/>
              </a:defRPr>
            </a:lvl3pPr>
            <a:lvl4pPr marL="900113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>
                <a:latin typeface="Arial" pitchFamily="34" charset="0"/>
                <a:cs typeface="Arial" pitchFamily="34" charset="0"/>
              </a:defRPr>
            </a:lvl4pPr>
            <a:lvl5pPr marL="1157288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>
                <a:latin typeface="Arial" pitchFamily="34" charset="0"/>
                <a:cs typeface="Arial" pitchFamily="34" charset="0"/>
              </a:defRPr>
            </a:lvl5pPr>
            <a:lvl6pPr marL="1414463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/>
            </a:lvl6pPr>
            <a:lvl7pPr marL="1671638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/>
            </a:lvl7pPr>
            <a:lvl8pPr marL="1928813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/>
            </a:lvl8pPr>
            <a:lvl9pPr marL="2185988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/>
            </a:lvl9pPr>
          </a:lstStyle>
          <a:p>
            <a:r>
              <a:rPr lang="fr-FR" dirty="0">
                <a:latin typeface="Segoe UI"/>
                <a:cs typeface="Segoe UI"/>
              </a:rPr>
              <a:t>Pour les parcs-relais, l’ensemble des sites sera analysés </a:t>
            </a:r>
          </a:p>
          <a:p>
            <a:r>
              <a:rPr lang="fr-FR" dirty="0">
                <a:latin typeface="Segoe UI"/>
                <a:cs typeface="Segoe UI"/>
              </a:rPr>
              <a:t>Pour les parkings, sont à considérer:</a:t>
            </a:r>
          </a:p>
          <a:p>
            <a:r>
              <a:rPr lang="fr-FR" dirty="0">
                <a:latin typeface="Segoe UI"/>
                <a:cs typeface="Segoe UI"/>
              </a:rPr>
              <a:t>-hypercentre: Bourse Jaurès, Tourny, Grands hommes, Gambetta, CC Mériadeck, Front du Médoc, 8 mai 45,  République, Victoire, Victor Hugo</a:t>
            </a:r>
          </a:p>
          <a:p>
            <a:r>
              <a:rPr lang="fr-FR" dirty="0">
                <a:latin typeface="Segoe UI"/>
                <a:cs typeface="Segoe UI"/>
              </a:rPr>
              <a:t>-centre: Cité mondiale, Porte de Bordeaux, Meunier, Salinières, Saint Jean, Paludate</a:t>
            </a:r>
          </a:p>
          <a:p>
            <a:r>
              <a:rPr lang="fr-FR" dirty="0">
                <a:latin typeface="Segoe UI"/>
                <a:cs typeface="Segoe UI"/>
              </a:rPr>
              <a:t>-périphérie: Bègles Sècheries, Pessac centre, Mérignac centre, Bouscat Libération</a:t>
            </a:r>
          </a:p>
          <a:p>
            <a:r>
              <a:rPr lang="fr-FR" dirty="0">
                <a:latin typeface="Segoe UI"/>
                <a:cs typeface="Segoe UI"/>
              </a:rPr>
              <a:t>2 types de consultation:</a:t>
            </a:r>
          </a:p>
          <a:p>
            <a:r>
              <a:rPr lang="fr-FR" dirty="0">
                <a:latin typeface="Segoe UI"/>
                <a:cs typeface="Segoe UI"/>
              </a:rPr>
              <a:t>-envoi d’un reporting mensuel type à une liste de responsables de la Mobilité,</a:t>
            </a:r>
          </a:p>
          <a:p>
            <a:r>
              <a:rPr lang="fr-FR" dirty="0">
                <a:latin typeface="Segoe UI"/>
                <a:cs typeface="Segoe UI"/>
              </a:rPr>
              <a:t>-possibilité d'accéder à l’appli en permanence pour faire des consultations, extractions </a:t>
            </a:r>
            <a:r>
              <a:rPr lang="fr-FR" dirty="0" err="1">
                <a:latin typeface="Segoe UI"/>
                <a:cs typeface="Segoe UI"/>
              </a:rPr>
              <a:t>etc</a:t>
            </a:r>
            <a:endParaRPr lang="fr-FR" dirty="0">
              <a:latin typeface="Segoe UI"/>
              <a:cs typeface="Segoe UI"/>
            </a:endParaRPr>
          </a:p>
          <a:p>
            <a:endParaRPr lang="fr-FR" dirty="0">
              <a:latin typeface="Segoe UI"/>
              <a:cs typeface="Segoe UI"/>
            </a:endParaRPr>
          </a:p>
          <a:p>
            <a:endParaRPr lang="fr-FR" dirty="0">
              <a:latin typeface="Segoe UI"/>
              <a:cs typeface="Segoe UI"/>
            </a:endParaRPr>
          </a:p>
          <a:p>
            <a:endParaRPr lang="fr-FR" dirty="0">
              <a:latin typeface="Segoe UI"/>
              <a:cs typeface="Segoe UI"/>
            </a:endParaRPr>
          </a:p>
        </p:txBody>
      </p:sp>
      <p:sp>
        <p:nvSpPr>
          <p:cNvPr id="39" name="ZoneTexte 1"/>
          <p:cNvSpPr txBox="1"/>
          <p:nvPr/>
        </p:nvSpPr>
        <p:spPr>
          <a:xfrm>
            <a:off x="6590544" y="1301322"/>
            <a:ext cx="1974137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Obligation règlementaire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Obsolescence de l’existant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Nouveau besoin</a:t>
            </a:r>
          </a:p>
        </p:txBody>
      </p:sp>
      <p:sp>
        <p:nvSpPr>
          <p:cNvPr id="40" name="Rectangle à coins arrondis 31"/>
          <p:cNvSpPr/>
          <p:nvPr/>
        </p:nvSpPr>
        <p:spPr>
          <a:xfrm>
            <a:off x="6478957" y="1304079"/>
            <a:ext cx="81736" cy="879385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440044" y="1955521"/>
            <a:ext cx="140883" cy="16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x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440044" y="1659373"/>
            <a:ext cx="140883" cy="16200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1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440044" y="1360248"/>
            <a:ext cx="140883" cy="16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1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291716" y="2556808"/>
            <a:ext cx="5542346" cy="32385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61913">
              <a:defRPr/>
            </a:pPr>
            <a:r>
              <a:rPr lang="fr-FR" sz="11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BENEFICES ATTENDUS </a:t>
            </a:r>
          </a:p>
        </p:txBody>
      </p:sp>
      <p:sp>
        <p:nvSpPr>
          <p:cNvPr id="45" name="Rectangle 10"/>
          <p:cNvSpPr>
            <a:spLocks noChangeArrowheads="1"/>
          </p:cNvSpPr>
          <p:nvPr/>
        </p:nvSpPr>
        <p:spPr bwMode="auto">
          <a:xfrm>
            <a:off x="6291717" y="2586623"/>
            <a:ext cx="5542346" cy="4090594"/>
          </a:xfrm>
          <a:prstGeom prst="rect">
            <a:avLst/>
          </a:prstGeom>
          <a:noFill/>
          <a:ln w="19050">
            <a:solidFill>
              <a:schemeClr val="accent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54000" rIns="54000" bIns="2700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fr-FR" altLang="fr-FR" sz="105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Espace réservé du texte 2"/>
          <p:cNvSpPr txBox="1">
            <a:spLocks/>
          </p:cNvSpPr>
          <p:nvPr/>
        </p:nvSpPr>
        <p:spPr>
          <a:xfrm>
            <a:off x="6345854" y="2979316"/>
            <a:ext cx="5436000" cy="1253915"/>
          </a:xfrm>
          <a:prstGeom prst="rect">
            <a:avLst/>
          </a:prstGeom>
          <a:ln w="0">
            <a:solidFill>
              <a:srgbClr val="000000">
                <a:lumMod val="65000"/>
                <a:lumOff val="35000"/>
              </a:srgbClr>
            </a:solidFill>
            <a:prstDash val="sysDot"/>
          </a:ln>
        </p:spPr>
        <p:txBody>
          <a:bodyPr/>
          <a:lstStyle>
            <a:defPPr>
              <a:defRPr lang="fr-FR"/>
            </a:defPPr>
            <a:lvl1pPr indent="0" defTabSz="514350">
              <a:lnSpc>
                <a:spcPct val="90000"/>
              </a:lnSpc>
              <a:spcBef>
                <a:spcPts val="563"/>
              </a:spcBef>
              <a:buFont typeface="Arial"/>
              <a:buNone/>
              <a:defRPr sz="1050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385763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>
                <a:latin typeface="Arial" pitchFamily="34" charset="0"/>
                <a:cs typeface="Arial" pitchFamily="34" charset="0"/>
              </a:defRPr>
            </a:lvl2pPr>
            <a:lvl3pPr marL="642938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>
                <a:latin typeface="Arial" pitchFamily="34" charset="0"/>
                <a:cs typeface="Arial" pitchFamily="34" charset="0"/>
              </a:defRPr>
            </a:lvl3pPr>
            <a:lvl4pPr marL="900113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>
                <a:latin typeface="Arial" pitchFamily="34" charset="0"/>
                <a:cs typeface="Arial" pitchFamily="34" charset="0"/>
              </a:defRPr>
            </a:lvl4pPr>
            <a:lvl5pPr marL="1157288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>
                <a:latin typeface="Arial" pitchFamily="34" charset="0"/>
                <a:cs typeface="Arial" pitchFamily="34" charset="0"/>
              </a:defRPr>
            </a:lvl5pPr>
            <a:lvl6pPr marL="1414463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/>
            </a:lvl6pPr>
            <a:lvl7pPr marL="1671638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/>
            </a:lvl7pPr>
            <a:lvl8pPr marL="1928813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/>
            </a:lvl8pPr>
            <a:lvl9pPr marL="2185988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/>
            </a:lvl9pPr>
          </a:lstStyle>
          <a:p>
            <a:r>
              <a:rPr lang="fr-FR" dirty="0"/>
              <a:t>Mise à disposition de tableaux de bord automatisés et efficients à destination des services, des directions et des élus</a:t>
            </a:r>
          </a:p>
        </p:txBody>
      </p:sp>
      <p:sp>
        <p:nvSpPr>
          <p:cNvPr id="47" name="ZoneTexte 28"/>
          <p:cNvSpPr txBox="1">
            <a:spLocks noChangeArrowheads="1"/>
          </p:cNvSpPr>
          <p:nvPr/>
        </p:nvSpPr>
        <p:spPr bwMode="auto">
          <a:xfrm>
            <a:off x="6367121" y="4717174"/>
            <a:ext cx="447750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altLang="fr-FR" sz="1100" b="1">
                <a:latin typeface="Segoe UI" panose="020B0502040204020203" pitchFamily="34" charset="0"/>
                <a:cs typeface="Segoe UI" panose="020B0502040204020203" pitchFamily="34" charset="0"/>
              </a:rPr>
              <a:t>Préciser ci-après quels sont les impacts du projet en matière de : 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6367121" y="5168997"/>
            <a:ext cx="330085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fontAlgn="auto" hangingPunct="1">
              <a:spcBef>
                <a:spcPts val="0"/>
              </a:spcBef>
              <a:spcAft>
                <a:spcPts val="900"/>
              </a:spcAft>
              <a:defRPr/>
            </a:pPr>
            <a:r>
              <a:rPr lang="fr-FR" altLang="fr-FR" sz="1200" i="0">
                <a:latin typeface="Segoe UI" panose="020B0502040204020203" pitchFamily="34" charset="0"/>
                <a:cs typeface="Segoe UI" panose="020B0502040204020203" pitchFamily="34" charset="0"/>
              </a:rPr>
              <a:t>Qualité de service pour les usagers</a:t>
            </a:r>
          </a:p>
          <a:p>
            <a:pPr algn="just">
              <a:spcAft>
                <a:spcPts val="900"/>
              </a:spcAft>
              <a:defRPr/>
            </a:pPr>
            <a:r>
              <a:rPr lang="fr-FR" altLang="fr-FR" sz="1200">
                <a:latin typeface="Segoe UI" panose="020B0502040204020203" pitchFamily="34" charset="0"/>
                <a:cs typeface="Segoe UI" panose="020B0502040204020203" pitchFamily="34" charset="0"/>
              </a:rPr>
              <a:t>Bénéfices pour les gestionnaires</a:t>
            </a:r>
          </a:p>
          <a:p>
            <a:pPr algn="just">
              <a:spcAft>
                <a:spcPts val="900"/>
              </a:spcAft>
              <a:defRPr/>
            </a:pPr>
            <a:r>
              <a:rPr lang="fr-FR" altLang="fr-FR" sz="1200">
                <a:latin typeface="Segoe UI" panose="020B0502040204020203" pitchFamily="34" charset="0"/>
                <a:cs typeface="Segoe UI" panose="020B0502040204020203" pitchFamily="34" charset="0"/>
              </a:rPr>
              <a:t>Contribution à une politique publique</a:t>
            </a:r>
          </a:p>
          <a:p>
            <a:pPr algn="just">
              <a:spcAft>
                <a:spcPts val="900"/>
              </a:spcAft>
              <a:defRPr/>
            </a:pPr>
            <a:r>
              <a:rPr lang="fr-FR" altLang="fr-FR" sz="1200">
                <a:latin typeface="Segoe UI" panose="020B0502040204020203" pitchFamily="34" charset="0"/>
                <a:cs typeface="Segoe UI" panose="020B0502040204020203" pitchFamily="34" charset="0"/>
              </a:rPr>
              <a:t>Sécurisation / Fiabilisation</a:t>
            </a:r>
          </a:p>
          <a:p>
            <a:pPr algn="just">
              <a:spcAft>
                <a:spcPts val="900"/>
              </a:spcAft>
              <a:defRPr/>
            </a:pPr>
            <a:r>
              <a:rPr lang="fr-FR" altLang="fr-FR" sz="1200">
                <a:latin typeface="Segoe UI" panose="020B0502040204020203" pitchFamily="34" charset="0"/>
                <a:cs typeface="Segoe UI" panose="020B0502040204020203" pitchFamily="34" charset="0"/>
              </a:rPr>
              <a:t>Rationalisation / Convergence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9190195" y="5202692"/>
            <a:ext cx="2369980" cy="216000"/>
            <a:chOff x="9190195" y="5019817"/>
            <a:chExt cx="2369980" cy="216000"/>
          </a:xfrm>
        </p:grpSpPr>
        <p:sp>
          <p:nvSpPr>
            <p:cNvPr id="50" name="Rectangle à coins arrondis 34"/>
            <p:cNvSpPr/>
            <p:nvPr/>
          </p:nvSpPr>
          <p:spPr>
            <a:xfrm>
              <a:off x="9190195" y="5058496"/>
              <a:ext cx="2369980" cy="1386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6">
                    <a:lumMod val="50000"/>
                  </a:schemeClr>
                </a:gs>
                <a:gs pos="2700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10800000" scaled="1"/>
              <a:tileRect/>
            </a:gra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35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61850" y="5019817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x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9474046" y="5019817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1055478" y="5019817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9190195" y="5496744"/>
            <a:ext cx="2369980" cy="216000"/>
            <a:chOff x="9190195" y="5019817"/>
            <a:chExt cx="2369980" cy="216000"/>
          </a:xfrm>
        </p:grpSpPr>
        <p:sp>
          <p:nvSpPr>
            <p:cNvPr id="56" name="Rectangle à coins arrondis 34"/>
            <p:cNvSpPr/>
            <p:nvPr/>
          </p:nvSpPr>
          <p:spPr>
            <a:xfrm>
              <a:off x="9190195" y="5058496"/>
              <a:ext cx="2369980" cy="1386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6">
                    <a:lumMod val="50000"/>
                  </a:schemeClr>
                </a:gs>
                <a:gs pos="2700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10800000" scaled="1"/>
              <a:tileRect/>
            </a:gra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35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61850" y="5019817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9474046" y="5019817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1055478" y="5019817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x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9190195" y="5803058"/>
            <a:ext cx="2369980" cy="216000"/>
            <a:chOff x="9190195" y="5019817"/>
            <a:chExt cx="2369980" cy="216000"/>
          </a:xfrm>
        </p:grpSpPr>
        <p:sp>
          <p:nvSpPr>
            <p:cNvPr id="61" name="Rectangle à coins arrondis 34"/>
            <p:cNvSpPr/>
            <p:nvPr/>
          </p:nvSpPr>
          <p:spPr>
            <a:xfrm>
              <a:off x="9190195" y="5058496"/>
              <a:ext cx="2369980" cy="1386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6">
                    <a:lumMod val="50000"/>
                  </a:schemeClr>
                </a:gs>
                <a:gs pos="2700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10800000" scaled="1"/>
              <a:tileRect/>
            </a:gra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35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0261850" y="5019817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9474046" y="5019817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1055478" y="5019817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x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9190195" y="6099184"/>
            <a:ext cx="2369980" cy="216000"/>
            <a:chOff x="9190195" y="5019817"/>
            <a:chExt cx="2369980" cy="216000"/>
          </a:xfrm>
        </p:grpSpPr>
        <p:sp>
          <p:nvSpPr>
            <p:cNvPr id="66" name="Rectangle à coins arrondis 34"/>
            <p:cNvSpPr/>
            <p:nvPr/>
          </p:nvSpPr>
          <p:spPr>
            <a:xfrm>
              <a:off x="9190195" y="5058496"/>
              <a:ext cx="2369980" cy="1386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6">
                    <a:lumMod val="50000"/>
                  </a:schemeClr>
                </a:gs>
                <a:gs pos="2700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10800000" scaled="1"/>
              <a:tileRect/>
            </a:gra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35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0261850" y="5019817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9474046" y="5019817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x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1055478" y="5019817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9190195" y="6392461"/>
            <a:ext cx="2369980" cy="216000"/>
            <a:chOff x="9190195" y="5019817"/>
            <a:chExt cx="2369980" cy="216000"/>
          </a:xfrm>
        </p:grpSpPr>
        <p:sp>
          <p:nvSpPr>
            <p:cNvPr id="80" name="Rectangle à coins arrondis 34"/>
            <p:cNvSpPr/>
            <p:nvPr/>
          </p:nvSpPr>
          <p:spPr>
            <a:xfrm>
              <a:off x="9190195" y="5058496"/>
              <a:ext cx="2369980" cy="1386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6">
                    <a:lumMod val="50000"/>
                  </a:schemeClr>
                </a:gs>
                <a:gs pos="2700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10800000" scaled="1"/>
              <a:tileRect/>
            </a:gra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35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0261850" y="5019817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x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9474046" y="5019817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1055478" y="5019817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107" name="ZoneTexte 11"/>
          <p:cNvSpPr txBox="1">
            <a:spLocks noChangeArrowheads="1"/>
          </p:cNvSpPr>
          <p:nvPr/>
        </p:nvSpPr>
        <p:spPr bwMode="auto">
          <a:xfrm>
            <a:off x="9127350" y="4947493"/>
            <a:ext cx="57740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altLang="fr-FR" sz="1100" b="1"/>
              <a:t>FAIBLE</a:t>
            </a:r>
          </a:p>
        </p:txBody>
      </p:sp>
      <p:sp>
        <p:nvSpPr>
          <p:cNvPr id="108" name="ZoneTexte 36"/>
          <p:cNvSpPr txBox="1">
            <a:spLocks noChangeArrowheads="1"/>
          </p:cNvSpPr>
          <p:nvPr/>
        </p:nvSpPr>
        <p:spPr bwMode="auto">
          <a:xfrm>
            <a:off x="11123491" y="4947493"/>
            <a:ext cx="49564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altLang="fr-FR" sz="1100" b="1"/>
              <a:t>FORT</a:t>
            </a:r>
          </a:p>
        </p:txBody>
      </p:sp>
      <p:sp>
        <p:nvSpPr>
          <p:cNvPr id="109" name="ZoneTexte 11"/>
          <p:cNvSpPr txBox="1">
            <a:spLocks noChangeArrowheads="1"/>
          </p:cNvSpPr>
          <p:nvPr/>
        </p:nvSpPr>
        <p:spPr bwMode="auto">
          <a:xfrm>
            <a:off x="10011972" y="4947493"/>
            <a:ext cx="73003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altLang="fr-FR" sz="1100" b="1"/>
              <a:t>MODÉRÉ</a:t>
            </a:r>
          </a:p>
        </p:txBody>
      </p:sp>
      <p:sp>
        <p:nvSpPr>
          <p:cNvPr id="110" name="ZoneTexte 28"/>
          <p:cNvSpPr txBox="1">
            <a:spLocks noChangeArrowheads="1"/>
          </p:cNvSpPr>
          <p:nvPr/>
        </p:nvSpPr>
        <p:spPr bwMode="auto">
          <a:xfrm>
            <a:off x="6367121" y="4323545"/>
            <a:ext cx="541473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fr-FR" sz="1100" b="1">
                <a:latin typeface="Segoe UI" panose="020B0502040204020203" pitchFamily="34" charset="0"/>
                <a:cs typeface="Segoe UI" panose="020B0502040204020203" pitchFamily="34" charset="0"/>
              </a:rPr>
              <a:t>MODÈLE SIMPLIFIÉ D’ÉTUDE DE LA VALEUR</a:t>
            </a:r>
          </a:p>
          <a:p>
            <a:pPr>
              <a:defRPr/>
            </a:pPr>
            <a:r>
              <a:rPr lang="fr-FR" altLang="fr-FR" sz="1100" i="1"/>
              <a:t>Source: Méthode d’Analyse et de Remontée de la Valeur 2 (</a:t>
            </a:r>
            <a:r>
              <a:rPr lang="fr-FR" altLang="fr-FR" sz="1100" i="1">
                <a:hlinkClick r:id="rId2"/>
              </a:rPr>
              <a:t>MAREVA 2</a:t>
            </a:r>
            <a:r>
              <a:rPr lang="fr-FR" altLang="fr-FR" sz="1100" i="1"/>
              <a:t>) </a:t>
            </a:r>
            <a:endParaRPr lang="fr-FR" sz="1100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Espace réservé du texte 2"/>
          <p:cNvSpPr txBox="1">
            <a:spLocks/>
          </p:cNvSpPr>
          <p:nvPr/>
        </p:nvSpPr>
        <p:spPr>
          <a:xfrm>
            <a:off x="445212" y="1248418"/>
            <a:ext cx="5436000" cy="2440780"/>
          </a:xfrm>
          <a:prstGeom prst="rect">
            <a:avLst/>
          </a:prstGeom>
          <a:ln w="0">
            <a:solidFill>
              <a:srgbClr val="000000">
                <a:lumMod val="65000"/>
                <a:lumOff val="35000"/>
              </a:srgbClr>
            </a:solidFill>
            <a:prstDash val="sysDot"/>
          </a:ln>
        </p:spPr>
        <p:txBody>
          <a:bodyPr lIns="91440" tIns="45720" rIns="91440" bIns="45720" anchor="t"/>
          <a:lstStyle>
            <a:defPPr>
              <a:defRPr lang="fr-FR"/>
            </a:defPPr>
            <a:lvl1pPr indent="0" defTabSz="514350">
              <a:lnSpc>
                <a:spcPct val="90000"/>
              </a:lnSpc>
              <a:spcBef>
                <a:spcPts val="563"/>
              </a:spcBef>
              <a:buFont typeface="Arial"/>
              <a:buNone/>
              <a:defRPr sz="1050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385763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>
                <a:latin typeface="Arial" pitchFamily="34" charset="0"/>
                <a:cs typeface="Arial" pitchFamily="34" charset="0"/>
              </a:defRPr>
            </a:lvl2pPr>
            <a:lvl3pPr marL="642938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>
                <a:latin typeface="Arial" pitchFamily="34" charset="0"/>
                <a:cs typeface="Arial" pitchFamily="34" charset="0"/>
              </a:defRPr>
            </a:lvl3pPr>
            <a:lvl4pPr marL="900113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>
                <a:latin typeface="Arial" pitchFamily="34" charset="0"/>
                <a:cs typeface="Arial" pitchFamily="34" charset="0"/>
              </a:defRPr>
            </a:lvl4pPr>
            <a:lvl5pPr marL="1157288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00">
                <a:latin typeface="Arial" pitchFamily="34" charset="0"/>
                <a:cs typeface="Arial" pitchFamily="34" charset="0"/>
              </a:defRPr>
            </a:lvl5pPr>
            <a:lvl6pPr marL="1414463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/>
            </a:lvl6pPr>
            <a:lvl7pPr marL="1671638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/>
            </a:lvl7pPr>
            <a:lvl8pPr marL="1928813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/>
            </a:lvl8pPr>
            <a:lvl9pPr marL="2185988" indent="-128588" defTabSz="514350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/>
            </a:lvl9pPr>
          </a:lstStyle>
          <a:p>
            <a:r>
              <a:rPr lang="fr-FR" dirty="0">
                <a:latin typeface="Segoe UI"/>
                <a:cs typeface="Segoe UI"/>
              </a:rPr>
              <a:t>Créer un programme de reporting automatisé de l’occupation et de la saturation</a:t>
            </a:r>
          </a:p>
          <a:p>
            <a:r>
              <a:rPr lang="fr-FR" dirty="0">
                <a:latin typeface="Segoe UI"/>
                <a:cs typeface="Segoe UI"/>
              </a:rPr>
              <a:t>-des parcs relais TBM</a:t>
            </a:r>
          </a:p>
          <a:p>
            <a:r>
              <a:rPr lang="fr-FR" dirty="0">
                <a:latin typeface="Segoe UI"/>
                <a:cs typeface="Segoe UI"/>
              </a:rPr>
              <a:t>-parkings horaires de BM, par secteurs : hypercentre, centre et périphérie</a:t>
            </a:r>
          </a:p>
          <a:p>
            <a:r>
              <a:rPr lang="fr-FR" dirty="0">
                <a:latin typeface="Segoe UI"/>
                <a:cs typeface="Segoe UI"/>
              </a:rPr>
              <a:t>Ces </a:t>
            </a:r>
            <a:r>
              <a:rPr lang="fr-FR" dirty="0" err="1">
                <a:latin typeface="Segoe UI"/>
                <a:cs typeface="Segoe UI"/>
              </a:rPr>
              <a:t>reportings</a:t>
            </a:r>
            <a:r>
              <a:rPr lang="fr-FR" dirty="0">
                <a:latin typeface="Segoe UI"/>
                <a:cs typeface="Segoe UI"/>
              </a:rPr>
              <a:t> permettront de visualiser selon les besoins du moment:</a:t>
            </a:r>
          </a:p>
          <a:p>
            <a:r>
              <a:rPr lang="fr-FR" dirty="0">
                <a:latin typeface="Segoe UI"/>
                <a:cs typeface="Segoe UI"/>
              </a:rPr>
              <a:t>-une courbe d’occupation faisant la moyenne du secteur, </a:t>
            </a:r>
          </a:p>
          <a:p>
            <a:r>
              <a:rPr lang="fr-FR" dirty="0">
                <a:latin typeface="Segoe UI"/>
                <a:cs typeface="Segoe UI"/>
              </a:rPr>
              <a:t>-les courbes d’occupation de chaque site, </a:t>
            </a:r>
          </a:p>
          <a:p>
            <a:r>
              <a:rPr lang="fr-FR" dirty="0">
                <a:latin typeface="Segoe UI"/>
                <a:cs typeface="Segoe UI"/>
              </a:rPr>
              <a:t>-les sites présentant un niveau de saturation supérieur à 90% plus de 3 heures par jour au moins 2 jours par semaine, et les horaires concernés</a:t>
            </a:r>
          </a:p>
          <a:p>
            <a:r>
              <a:rPr lang="fr-FR" dirty="0">
                <a:latin typeface="Segoe UI"/>
                <a:cs typeface="Segoe UI"/>
              </a:rPr>
              <a:t>En donnant aux destinataires la possibilité de cocher la temporalité du reporting: à la semaine, au mois, trimestre, année</a:t>
            </a:r>
          </a:p>
          <a:p>
            <a:r>
              <a:rPr lang="fr-FR" dirty="0">
                <a:latin typeface="Segoe UI"/>
                <a:cs typeface="Segoe UI"/>
              </a:rPr>
              <a:t>Et en faisant apparaître pour chaque site la courbe de la période équivalente de l’année précédente</a:t>
            </a:r>
          </a:p>
        </p:txBody>
      </p:sp>
    </p:spTree>
    <p:extLst>
      <p:ext uri="{BB962C8B-B14F-4D97-AF65-F5344CB8AC3E}">
        <p14:creationId xmlns:p14="http://schemas.microsoft.com/office/powerpoint/2010/main" val="3894708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98F6F6-22DD-4303-8356-E982F76B7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B10B6B-F356-43FA-80DA-DBCE62130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2 grands types d’indicateurs : occupation / saturation : futurs onglets principaux de l’appli</a:t>
            </a:r>
          </a:p>
          <a:p>
            <a:endParaRPr lang="fr-FR" dirty="0"/>
          </a:p>
          <a:p>
            <a:r>
              <a:rPr lang="fr-FR" dirty="0"/>
              <a:t>Parc relais vs 3 grands secteurs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886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98F6F6-22DD-4303-8356-E982F76B7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Occupation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B10B6B-F356-43FA-80DA-DBCE62130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Occupation : 1 courbe moyenne du secteur</a:t>
            </a:r>
          </a:p>
          <a:p>
            <a:pPr marL="0" indent="0">
              <a:buNone/>
            </a:pPr>
            <a:r>
              <a:rPr lang="fr-FR" dirty="0"/>
              <a:t>1 courbe moyenne par parking (encadré par min max)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Graphe simple line, dépend du niveau d’agrégation choisi</a:t>
            </a:r>
          </a:p>
          <a:p>
            <a:pPr marL="0" indent="0">
              <a:buNone/>
            </a:pPr>
            <a:r>
              <a:rPr lang="fr-FR" dirty="0"/>
              <a:t>Agrégation jour : axe des x : date</a:t>
            </a:r>
          </a:p>
          <a:p>
            <a:pPr marL="0" indent="0">
              <a:buNone/>
            </a:pPr>
            <a:r>
              <a:rPr lang="fr-FR" dirty="0"/>
              <a:t>Agrégation semaine : axe des x : semaine</a:t>
            </a:r>
          </a:p>
          <a:p>
            <a:pPr marL="0" indent="0">
              <a:buNone/>
            </a:pPr>
            <a:r>
              <a:rPr lang="fr-FR" dirty="0"/>
              <a:t>Agrégation mois, trimestre, année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-&gt; considérer si dispo la superposition des courbes de l’année précédente sur la période identique</a:t>
            </a:r>
          </a:p>
          <a:p>
            <a:pPr marL="0" indent="0">
              <a:buNone/>
            </a:pPr>
            <a:r>
              <a:rPr lang="fr-FR" dirty="0"/>
              <a:t>Rajouter affinage plage horaire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A priori pas de dataviz des données à la maille horaire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2694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FC72B91-3AB8-4FD2-9D58-12DB5272AFCB}"/>
              </a:ext>
            </a:extLst>
          </p:cNvPr>
          <p:cNvSpPr/>
          <p:nvPr/>
        </p:nvSpPr>
        <p:spPr>
          <a:xfrm>
            <a:off x="192947" y="520117"/>
            <a:ext cx="1015068" cy="243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Debut</a:t>
            </a:r>
            <a:endParaRPr lang="fr-FR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3F461A-B1ED-4847-B346-8E1DF2AB7261}"/>
              </a:ext>
            </a:extLst>
          </p:cNvPr>
          <p:cNvSpPr/>
          <p:nvPr/>
        </p:nvSpPr>
        <p:spPr>
          <a:xfrm>
            <a:off x="192947" y="946557"/>
            <a:ext cx="1015068" cy="243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Fin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152263-FB8D-4900-B8DE-E0220F413374}"/>
              </a:ext>
            </a:extLst>
          </p:cNvPr>
          <p:cNvSpPr/>
          <p:nvPr/>
        </p:nvSpPr>
        <p:spPr>
          <a:xfrm>
            <a:off x="192947" y="1448498"/>
            <a:ext cx="1015068" cy="243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RangeStep</a:t>
            </a:r>
            <a:endParaRPr lang="fr-FR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60D06C-7706-4EB7-9DEE-611A3F60F174}"/>
              </a:ext>
            </a:extLst>
          </p:cNvPr>
          <p:cNvSpPr/>
          <p:nvPr/>
        </p:nvSpPr>
        <p:spPr>
          <a:xfrm>
            <a:off x="192947" y="1950439"/>
            <a:ext cx="1015068" cy="243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Run MAJ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110BFA3-3603-4DE7-98AC-BAEC8CE681CF}"/>
              </a:ext>
            </a:extLst>
          </p:cNvPr>
          <p:cNvSpPr txBox="1"/>
          <p:nvPr/>
        </p:nvSpPr>
        <p:spPr>
          <a:xfrm>
            <a:off x="2533475" y="402672"/>
            <a:ext cx="181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Relais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51B03D4-1300-4D6A-B5F0-BC833D215789}"/>
              </a:ext>
            </a:extLst>
          </p:cNvPr>
          <p:cNvSpPr txBox="1"/>
          <p:nvPr/>
        </p:nvSpPr>
        <p:spPr>
          <a:xfrm>
            <a:off x="2533475" y="2568430"/>
            <a:ext cx="181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Autres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EB6564B-DC3B-4D34-905C-76B5955DF5B8}"/>
              </a:ext>
            </a:extLst>
          </p:cNvPr>
          <p:cNvSpPr txBox="1"/>
          <p:nvPr/>
        </p:nvSpPr>
        <p:spPr>
          <a:xfrm>
            <a:off x="2533475" y="2937762"/>
            <a:ext cx="181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Secteur 1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7D106BF-AFEC-4FBC-B99F-A276A3988956}"/>
              </a:ext>
            </a:extLst>
          </p:cNvPr>
          <p:cNvSpPr txBox="1"/>
          <p:nvPr/>
        </p:nvSpPr>
        <p:spPr>
          <a:xfrm>
            <a:off x="2533475" y="3996173"/>
            <a:ext cx="181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Secteur 2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8FB246C-B178-42BC-9D1B-8C2AB4A12461}"/>
              </a:ext>
            </a:extLst>
          </p:cNvPr>
          <p:cNvSpPr txBox="1"/>
          <p:nvPr/>
        </p:nvSpPr>
        <p:spPr>
          <a:xfrm>
            <a:off x="2533475" y="4928749"/>
            <a:ext cx="181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Secteur 3</a:t>
            </a:r>
          </a:p>
        </p:txBody>
      </p:sp>
      <p:pic>
        <p:nvPicPr>
          <p:cNvPr id="1026" name="Picture 2" descr="Creating plots in R using ggplot2 - part 1: line plots">
            <a:extLst>
              <a:ext uri="{FF2B5EF4-FFF2-40B4-BE49-F238E27FC236}">
                <a16:creationId xmlns:a16="http://schemas.microsoft.com/office/drawing/2014/main" id="{831C3A07-5CD2-4504-866F-3812E4C6D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475" y="848301"/>
            <a:ext cx="1470677" cy="12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reating plots in R using ggplot2 - part 1: line plots">
            <a:extLst>
              <a:ext uri="{FF2B5EF4-FFF2-40B4-BE49-F238E27FC236}">
                <a16:creationId xmlns:a16="http://schemas.microsoft.com/office/drawing/2014/main" id="{9869AC1E-E488-46F8-A745-94271DBDC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280" y="3293911"/>
            <a:ext cx="799031" cy="665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reating plots in R using ggplot2 - part 1: line plots">
            <a:extLst>
              <a:ext uri="{FF2B5EF4-FFF2-40B4-BE49-F238E27FC236}">
                <a16:creationId xmlns:a16="http://schemas.microsoft.com/office/drawing/2014/main" id="{EA302B31-C991-4C05-B999-32C2A2A50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657" y="4358464"/>
            <a:ext cx="799031" cy="665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reating plots in R using ggplot2 - part 1: line plots">
            <a:extLst>
              <a:ext uri="{FF2B5EF4-FFF2-40B4-BE49-F238E27FC236}">
                <a16:creationId xmlns:a16="http://schemas.microsoft.com/office/drawing/2014/main" id="{618C73DD-3CBE-462E-9A37-78903ACC5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656" y="5343840"/>
            <a:ext cx="799031" cy="665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BF3B6929-4896-4379-8AA7-C44B5D011EE8}"/>
              </a:ext>
            </a:extLst>
          </p:cNvPr>
          <p:cNvSpPr txBox="1"/>
          <p:nvPr/>
        </p:nvSpPr>
        <p:spPr>
          <a:xfrm>
            <a:off x="4999839" y="326375"/>
            <a:ext cx="31962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Options communes :</a:t>
            </a:r>
          </a:p>
          <a:p>
            <a:r>
              <a:rPr lang="fr-FR" dirty="0"/>
              <a:t>-&gt; afficher la moyenne</a:t>
            </a:r>
          </a:p>
          <a:p>
            <a:r>
              <a:rPr lang="fr-FR" dirty="0"/>
              <a:t>-&gt; afficher valeurs </a:t>
            </a:r>
            <a:r>
              <a:rPr lang="fr-FR" dirty="0" err="1"/>
              <a:t>indiv</a:t>
            </a:r>
            <a:endParaRPr lang="fr-FR" dirty="0"/>
          </a:p>
          <a:p>
            <a:r>
              <a:rPr lang="fr-FR" dirty="0">
                <a:sym typeface="Wingdings" panose="05000000000000000000" pitchFamily="2" charset="2"/>
              </a:rPr>
              <a:t>-&gt; télécharger graphe / télécharger data</a:t>
            </a:r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5482766-0288-4C6D-B4D7-159458C3BE2B}"/>
              </a:ext>
            </a:extLst>
          </p:cNvPr>
          <p:cNvSpPr txBox="1"/>
          <p:nvPr/>
        </p:nvSpPr>
        <p:spPr>
          <a:xfrm>
            <a:off x="4999838" y="2568430"/>
            <a:ext cx="31962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Classe R6 « occupation »</a:t>
            </a:r>
          </a:p>
          <a:p>
            <a:endParaRPr lang="fr-FR" dirty="0"/>
          </a:p>
          <a:p>
            <a:r>
              <a:rPr lang="fr-FR" dirty="0" err="1"/>
              <a:t>Methode</a:t>
            </a:r>
            <a:r>
              <a:rPr lang="fr-FR" dirty="0"/>
              <a:t> récup de données</a:t>
            </a:r>
          </a:p>
          <a:p>
            <a:pPr marL="285750" indent="-285750">
              <a:buFontTx/>
              <a:buChar char="-"/>
            </a:pPr>
            <a:r>
              <a:rPr lang="fr-FR" dirty="0"/>
              <a:t>Input : début, fin, </a:t>
            </a:r>
            <a:r>
              <a:rPr lang="fr-FR" dirty="0" err="1"/>
              <a:t>step</a:t>
            </a:r>
            <a:endParaRPr lang="fr-FR" dirty="0"/>
          </a:p>
          <a:p>
            <a:endParaRPr lang="fr-FR" dirty="0"/>
          </a:p>
          <a:p>
            <a:r>
              <a:rPr lang="fr-FR" dirty="0"/>
              <a:t>Méthode plot</a:t>
            </a:r>
          </a:p>
          <a:p>
            <a:endParaRPr lang="fr-FR" dirty="0"/>
          </a:p>
          <a:p>
            <a:r>
              <a:rPr lang="fr-FR" dirty="0"/>
              <a:t>Méthode tableau</a:t>
            </a:r>
          </a:p>
          <a:p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398CA8A9-6FAC-46DF-BB5B-72C8F69694E5}"/>
              </a:ext>
            </a:extLst>
          </p:cNvPr>
          <p:cNvSpPr txBox="1"/>
          <p:nvPr/>
        </p:nvSpPr>
        <p:spPr>
          <a:xfrm>
            <a:off x="8516224" y="2528092"/>
            <a:ext cx="31962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Dans un module « occupation » on va créer 4 instances de classes R6 (R6 relais, R6 secteur 1 ….)</a:t>
            </a:r>
          </a:p>
          <a:p>
            <a:r>
              <a:rPr lang="fr-FR" dirty="0"/>
              <a:t>Et appeler ensuite </a:t>
            </a:r>
            <a:r>
              <a:rPr lang="fr-FR" dirty="0" err="1"/>
              <a:t>module_recup_donnees</a:t>
            </a:r>
            <a:r>
              <a:rPr lang="fr-FR" dirty="0"/>
              <a:t>(r6relais) </a:t>
            </a:r>
          </a:p>
          <a:p>
            <a:r>
              <a:rPr lang="fr-FR" dirty="0" err="1"/>
              <a:t>module_recup_donnees</a:t>
            </a:r>
            <a:r>
              <a:rPr lang="fr-FR" dirty="0"/>
              <a:t>(secteur1</a:t>
            </a:r>
            <a:r>
              <a:rPr lang="fr-FR"/>
              <a:t>…)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5086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98F6F6-22DD-4303-8356-E982F76B7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Saturation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B10B6B-F356-43FA-80DA-DBCE62130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>
                <a:latin typeface="Segoe UI"/>
                <a:cs typeface="Segoe UI"/>
              </a:rPr>
              <a:t>les sites présentant un niveau de saturation supérieur à 90% plus de 3 heures par jour au moins 2 jours par semaine, et les horaires concernés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Si plusieurs semaines sélectionnées -&gt; liste le nombre de semaines</a:t>
            </a:r>
          </a:p>
          <a:p>
            <a:pPr marL="0" indent="0">
              <a:buNone/>
            </a:pPr>
            <a:r>
              <a:rPr lang="fr-FR" dirty="0"/>
              <a:t>Que faire quand plus d’une semaine est sélectionnée -&gt; à clarifier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Limites de l’agrégation au niveau horaire sur une période trop importante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Pistes dataviz : </a:t>
            </a:r>
          </a:p>
          <a:p>
            <a:pPr marL="0" indent="0">
              <a:buNone/>
            </a:pPr>
            <a:r>
              <a:rPr lang="fr-FR" dirty="0">
                <a:hlinkClick r:id="rId2"/>
              </a:rPr>
              <a:t>https://towardsdatascience.com/time-series-calendar-heatmaps-9f576578fcfe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https://vietle.info/post/calendarheatmap/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8808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9A275E-D383-42C6-8D51-D378C1B13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V0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D37898-AF33-4BA5-B194-AF20797CF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Juste une présentation des graphes potentiels, sur une période de temps très limitées</a:t>
            </a:r>
          </a:p>
          <a:p>
            <a:endParaRPr lang="fr-FR" dirty="0"/>
          </a:p>
          <a:p>
            <a:r>
              <a:rPr lang="fr-FR" dirty="0"/>
              <a:t>¨Pas de JS, pas de peaufinage pour le moment</a:t>
            </a:r>
          </a:p>
          <a:p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27001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713</Words>
  <Application>Microsoft Office PowerPoint</Application>
  <PresentationFormat>Grand écran</PresentationFormat>
  <Paragraphs>107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Thème Office</vt:lpstr>
      <vt:lpstr>Suivi saturation/disponibilité dans les parkings et parcs relais dans le DataLab de Bordeaux Métropole </vt:lpstr>
      <vt:lpstr>Présentation PowerPoint</vt:lpstr>
      <vt:lpstr>Principe </vt:lpstr>
      <vt:lpstr>Occupation</vt:lpstr>
      <vt:lpstr>Présentation PowerPoint</vt:lpstr>
      <vt:lpstr>Saturation</vt:lpstr>
      <vt:lpstr>V0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MANSIAUX Yohann</dc:creator>
  <cp:lastModifiedBy>MANSIAUX Yohann</cp:lastModifiedBy>
  <cp:revision>9</cp:revision>
  <dcterms:created xsi:type="dcterms:W3CDTF">2021-05-06T12:36:28Z</dcterms:created>
  <dcterms:modified xsi:type="dcterms:W3CDTF">2021-05-27T12:21:21Z</dcterms:modified>
</cp:coreProperties>
</file>