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notesMasterIdLst>
    <p:notesMasterId r:id="rId17"/>
  </p:notesMasterIdLst>
  <p:sldIdLst>
    <p:sldId id="258" r:id="rId6"/>
    <p:sldId id="274" r:id="rId7"/>
    <p:sldId id="276" r:id="rId8"/>
    <p:sldId id="265" r:id="rId9"/>
    <p:sldId id="266" r:id="rId10"/>
    <p:sldId id="263" r:id="rId11"/>
    <p:sldId id="280" r:id="rId12"/>
    <p:sldId id="278" r:id="rId13"/>
    <p:sldId id="267" r:id="rId14"/>
    <p:sldId id="271" r:id="rId15"/>
    <p:sldId id="268" r:id="rId16"/>
  </p:sldIdLst>
  <p:sldSz cx="12192000" cy="6858000"/>
  <p:notesSz cx="6810375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Carcenac de Torné" initials="CCT" lastIdx="1" clrIdx="0">
    <p:extLst>
      <p:ext uri="{19B8F6BF-5375-455C-9EA6-DF929625EA0E}">
        <p15:presenceInfo xmlns:p15="http://schemas.microsoft.com/office/powerpoint/2012/main" userId="Christophe Carcenac de Torn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CA1"/>
    <a:srgbClr val="7F7F7F"/>
    <a:srgbClr val="E20079"/>
    <a:srgbClr val="F2F2F2"/>
    <a:srgbClr val="F7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E Pierre" userId="04a67cdd-07c5-4ff8-8f0e-16a1e4988ee6" providerId="ADAL" clId="{7DA1106A-46A8-48D2-9BBD-4F21F958CA66}"/>
    <pc:docChg chg="custSel modSld">
      <pc:chgData name="MERCE Pierre" userId="04a67cdd-07c5-4ff8-8f0e-16a1e4988ee6" providerId="ADAL" clId="{7DA1106A-46A8-48D2-9BBD-4F21F958CA66}" dt="2021-04-22T11:55:04.808" v="130" actId="21"/>
      <pc:docMkLst>
        <pc:docMk/>
      </pc:docMkLst>
      <pc:sldChg chg="modSp mod">
        <pc:chgData name="MERCE Pierre" userId="04a67cdd-07c5-4ff8-8f0e-16a1e4988ee6" providerId="ADAL" clId="{7DA1106A-46A8-48D2-9BBD-4F21F958CA66}" dt="2021-04-22T11:53:56.503" v="125" actId="20577"/>
        <pc:sldMkLst>
          <pc:docMk/>
          <pc:sldMk cId="3894708903" sldId="274"/>
        </pc:sldMkLst>
        <pc:spChg chg="mod">
          <ac:chgData name="MERCE Pierre" userId="04a67cdd-07c5-4ff8-8f0e-16a1e4988ee6" providerId="ADAL" clId="{7DA1106A-46A8-48D2-9BBD-4F21F958CA66}" dt="2021-04-22T11:53:56.503" v="125" actId="20577"/>
          <ac:spMkLst>
            <pc:docMk/>
            <pc:sldMk cId="3894708903" sldId="274"/>
            <ac:spMk id="46" creationId="{00000000-0000-0000-0000-000000000000}"/>
          </ac:spMkLst>
        </pc:spChg>
      </pc:sldChg>
      <pc:sldChg chg="addSp delSp modSp mod">
        <pc:chgData name="MERCE Pierre" userId="04a67cdd-07c5-4ff8-8f0e-16a1e4988ee6" providerId="ADAL" clId="{7DA1106A-46A8-48D2-9BBD-4F21F958CA66}" dt="2021-04-22T11:55:04.808" v="130" actId="21"/>
        <pc:sldMkLst>
          <pc:docMk/>
          <pc:sldMk cId="968907837" sldId="276"/>
        </pc:sldMkLst>
        <pc:spChg chg="add del mod">
          <ac:chgData name="MERCE Pierre" userId="04a67cdd-07c5-4ff8-8f0e-16a1e4988ee6" providerId="ADAL" clId="{7DA1106A-46A8-48D2-9BBD-4F21F958CA66}" dt="2021-04-22T11:54:31.904" v="127"/>
          <ac:spMkLst>
            <pc:docMk/>
            <pc:sldMk cId="968907837" sldId="276"/>
            <ac:spMk id="6" creationId="{E5610DBB-B1EB-4D40-9A4E-AA0DDABDD405}"/>
          </ac:spMkLst>
        </pc:spChg>
        <pc:spChg chg="add del mod">
          <ac:chgData name="MERCE Pierre" userId="04a67cdd-07c5-4ff8-8f0e-16a1e4988ee6" providerId="ADAL" clId="{7DA1106A-46A8-48D2-9BBD-4F21F958CA66}" dt="2021-04-22T11:55:04.808" v="130" actId="21"/>
          <ac:spMkLst>
            <pc:docMk/>
            <pc:sldMk cId="968907837" sldId="276"/>
            <ac:spMk id="7" creationId="{E2F1AE3B-9A0D-4CEC-81C3-47F2951948F5}"/>
          </ac:spMkLst>
        </pc:spChg>
      </pc:sldChg>
    </pc:docChg>
  </pc:docChgLst>
  <pc:docChgLst>
    <pc:chgData name="MERCE Pierre" userId="04a67cdd-07c5-4ff8-8f0e-16a1e4988ee6" providerId="ADAL" clId="{65745C54-D7F8-4B51-A627-B2EDD7C19E86}"/>
    <pc:docChg chg="undo custSel modSld">
      <pc:chgData name="MERCE Pierre" userId="04a67cdd-07c5-4ff8-8f0e-16a1e4988ee6" providerId="ADAL" clId="{65745C54-D7F8-4B51-A627-B2EDD7C19E86}" dt="2021-04-19T09:46:01.471" v="2469" actId="20577"/>
      <pc:docMkLst>
        <pc:docMk/>
      </pc:docMkLst>
      <pc:sldChg chg="modSp mod">
        <pc:chgData name="MERCE Pierre" userId="04a67cdd-07c5-4ff8-8f0e-16a1e4988ee6" providerId="ADAL" clId="{65745C54-D7F8-4B51-A627-B2EDD7C19E86}" dt="2021-04-19T08:20:13.847" v="138" actId="20577"/>
        <pc:sldMkLst>
          <pc:docMk/>
          <pc:sldMk cId="2292168509" sldId="258"/>
        </pc:sldMkLst>
        <pc:spChg chg="mod">
          <ac:chgData name="MERCE Pierre" userId="04a67cdd-07c5-4ff8-8f0e-16a1e4988ee6" providerId="ADAL" clId="{65745C54-D7F8-4B51-A627-B2EDD7C19E86}" dt="2021-04-19T08:20:13.847" v="138" actId="20577"/>
          <ac:spMkLst>
            <pc:docMk/>
            <pc:sldMk cId="2292168509" sldId="258"/>
            <ac:spMk id="14" creationId="{00000000-0000-0000-0000-000000000000}"/>
          </ac:spMkLst>
        </pc:spChg>
      </pc:sldChg>
      <pc:sldChg chg="addSp delSp modSp mod">
        <pc:chgData name="MERCE Pierre" userId="04a67cdd-07c5-4ff8-8f0e-16a1e4988ee6" providerId="ADAL" clId="{65745C54-D7F8-4B51-A627-B2EDD7C19E86}" dt="2021-04-19T09:44:57.674" v="2399" actId="20577"/>
        <pc:sldMkLst>
          <pc:docMk/>
          <pc:sldMk cId="3894708903" sldId="274"/>
        </pc:sldMkLst>
        <pc:spChg chg="add del mod">
          <ac:chgData name="MERCE Pierre" userId="04a67cdd-07c5-4ff8-8f0e-16a1e4988ee6" providerId="ADAL" clId="{65745C54-D7F8-4B51-A627-B2EDD7C19E86}" dt="2021-04-19T08:27:44.726" v="433"/>
          <ac:spMkLst>
            <pc:docMk/>
            <pc:sldMk cId="3894708903" sldId="274"/>
            <ac:spMk id="6" creationId="{072E48DD-9AFD-4A30-A69C-CA7AC4625F1C}"/>
          </ac:spMkLst>
        </pc:spChg>
        <pc:spChg chg="mod">
          <ac:chgData name="MERCE Pierre" userId="04a67cdd-07c5-4ff8-8f0e-16a1e4988ee6" providerId="ADAL" clId="{65745C54-D7F8-4B51-A627-B2EDD7C19E86}" dt="2021-04-19T08:26:17.893" v="344" actId="20577"/>
          <ac:spMkLst>
            <pc:docMk/>
            <pc:sldMk cId="3894708903" sldId="274"/>
            <ac:spMk id="41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38:50.485" v="900" actId="20577"/>
          <ac:spMkLst>
            <pc:docMk/>
            <pc:sldMk cId="3894708903" sldId="274"/>
            <ac:spMk id="51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38:15.679" v="896" actId="20577"/>
          <ac:spMkLst>
            <pc:docMk/>
            <pc:sldMk cId="3894708903" sldId="274"/>
            <ac:spMk id="59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38:29.790" v="899" actId="20577"/>
          <ac:spMkLst>
            <pc:docMk/>
            <pc:sldMk cId="3894708903" sldId="274"/>
            <ac:spMk id="64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55:37.857" v="1994" actId="20577"/>
          <ac:spMkLst>
            <pc:docMk/>
            <pc:sldMk cId="3894708903" sldId="274"/>
            <ac:spMk id="70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38:59.051" v="901" actId="20577"/>
          <ac:spMkLst>
            <pc:docMk/>
            <pc:sldMk cId="3894708903" sldId="274"/>
            <ac:spMk id="73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44:55.508" v="1370" actId="20577"/>
          <ac:spMkLst>
            <pc:docMk/>
            <pc:sldMk cId="3894708903" sldId="274"/>
            <ac:spMk id="84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53:43.315" v="1929" actId="1076"/>
          <ac:spMkLst>
            <pc:docMk/>
            <pc:sldMk cId="3894708903" sldId="274"/>
            <ac:spMk id="97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9:44:57.674" v="2399" actId="20577"/>
          <ac:spMkLst>
            <pc:docMk/>
            <pc:sldMk cId="3894708903" sldId="274"/>
            <ac:spMk id="99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39:10.033" v="902" actId="20577"/>
          <ac:spMkLst>
            <pc:docMk/>
            <pc:sldMk cId="3894708903" sldId="274"/>
            <ac:spMk id="100" creationId="{00000000-0000-0000-0000-000000000000}"/>
          </ac:spMkLst>
        </pc:spChg>
      </pc:sldChg>
      <pc:sldChg chg="modSp mod">
        <pc:chgData name="MERCE Pierre" userId="04a67cdd-07c5-4ff8-8f0e-16a1e4988ee6" providerId="ADAL" clId="{65745C54-D7F8-4B51-A627-B2EDD7C19E86}" dt="2021-04-19T09:46:01.471" v="2469" actId="20577"/>
        <pc:sldMkLst>
          <pc:docMk/>
          <pc:sldMk cId="968907837" sldId="276"/>
        </pc:sldMkLst>
        <pc:spChg chg="mod">
          <ac:chgData name="MERCE Pierre" userId="04a67cdd-07c5-4ff8-8f0e-16a1e4988ee6" providerId="ADAL" clId="{65745C54-D7F8-4B51-A627-B2EDD7C19E86}" dt="2021-04-19T08:49:31.719" v="1731" actId="20577"/>
          <ac:spMkLst>
            <pc:docMk/>
            <pc:sldMk cId="968907837" sldId="276"/>
            <ac:spMk id="50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8:48:39.236" v="1599" actId="20577"/>
          <ac:spMkLst>
            <pc:docMk/>
            <pc:sldMk cId="968907837" sldId="276"/>
            <ac:spMk id="57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9:41:05.974" v="2042" actId="20577"/>
          <ac:spMkLst>
            <pc:docMk/>
            <pc:sldMk cId="968907837" sldId="276"/>
            <ac:spMk id="65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9:42:27.600" v="2163" actId="20577"/>
          <ac:spMkLst>
            <pc:docMk/>
            <pc:sldMk cId="968907837" sldId="276"/>
            <ac:spMk id="95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9:45:34.077" v="2440" actId="20577"/>
          <ac:spMkLst>
            <pc:docMk/>
            <pc:sldMk cId="968907837" sldId="276"/>
            <ac:spMk id="124" creationId="{00000000-0000-0000-0000-000000000000}"/>
          </ac:spMkLst>
        </pc:spChg>
        <pc:spChg chg="mod">
          <ac:chgData name="MERCE Pierre" userId="04a67cdd-07c5-4ff8-8f0e-16a1e4988ee6" providerId="ADAL" clId="{65745C54-D7F8-4B51-A627-B2EDD7C19E86}" dt="2021-04-19T09:46:01.471" v="2469" actId="20577"/>
          <ac:spMkLst>
            <pc:docMk/>
            <pc:sldMk cId="968907837" sldId="276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7DC4-FE52-458F-BFFC-9986BF1B31E8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2F70-1151-4E9A-A2CF-B198D2D7D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1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/>
              <a:t>A renseigner par le directeur MON DGNSI et complété par le COG si besoin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/>
              <a:t>Les informations de ce slide</a:t>
            </a:r>
            <a:r>
              <a:rPr lang="fr-FR" baseline="0"/>
              <a:t> sont validées en COG</a:t>
            </a:r>
            <a:endParaRPr lang="fr-FR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2F70-1151-4E9A-A2CF-B198D2D7DF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2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.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132387"/>
            <a:ext cx="11868150" cy="1485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74" y="6497638"/>
            <a:ext cx="900113" cy="315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200663" y="1549269"/>
            <a:ext cx="11991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>
                <a:ln>
                  <a:noFill/>
                </a:ln>
                <a:solidFill>
                  <a:srgbClr val="1D8CA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Fiche de commande d’un nouveau projet numérique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00663" y="2640485"/>
            <a:ext cx="11991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1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Pour les besoins de matériels ou de logiciels en dehors de l’offre de services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00663" y="5856212"/>
            <a:ext cx="119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Notice et modèle – Version décembre 2018</a:t>
            </a:r>
          </a:p>
        </p:txBody>
      </p:sp>
    </p:spTree>
    <p:extLst>
      <p:ext uri="{BB962C8B-B14F-4D97-AF65-F5344CB8AC3E}">
        <p14:creationId xmlns:p14="http://schemas.microsoft.com/office/powerpoint/2010/main" val="3364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re 1ligne+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4" y="162000"/>
            <a:ext cx="11582401" cy="900000"/>
          </a:xfrm>
        </p:spPr>
        <p:txBody>
          <a:bodyPr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1" b="1" baseline="0">
                <a:solidFill>
                  <a:schemeClr val="accent5"/>
                </a:solidFill>
                <a:latin typeface="+mj-lt"/>
                <a:ea typeface="Nexa Bold" panose="02000000000000000000" pitchFamily="50" charset="0"/>
                <a:cs typeface="Nexa Bold" panose="02000000000000000000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88004" y="1141204"/>
            <a:ext cx="11582401" cy="481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0265" indent="-141682">
              <a:tabLst/>
              <a:defRPr sz="15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4803" indent="-134538">
              <a:tabLst/>
              <a:defRPr sz="135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4577" indent="-133347">
              <a:buFont typeface="Courier New" charset="0"/>
              <a:buChar char="o"/>
              <a:tabLst/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69114" indent="-134538">
              <a:buFont typeface="Courier New" charset="0"/>
              <a:buChar char="o"/>
              <a:tabLst/>
              <a:defRPr sz="105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04843" indent="-67865">
              <a:buFont typeface=".AppleSystemUIFont" charset="-120"/>
              <a:buChar char="›"/>
              <a:tabLst/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D30D3F-B513-478A-AAFC-B8CA4E0A90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re 2lignes+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5"/>
          <p:cNvCxnSpPr/>
          <p:nvPr userDrawn="1"/>
        </p:nvCxnSpPr>
        <p:spPr>
          <a:xfrm>
            <a:off x="287338" y="1133475"/>
            <a:ext cx="115824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04" y="1141200"/>
            <a:ext cx="11582401" cy="4919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0265" indent="-141682">
              <a:tabLst/>
              <a:defRPr sz="105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4803" indent="-134538"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4577" indent="-133347">
              <a:buFont typeface="Courier New" charset="0"/>
              <a:buChar char="o"/>
              <a:tabLst/>
              <a:defRPr sz="788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69114" indent="-134538">
              <a:buFont typeface="Courier New" charset="0"/>
              <a:buChar char="o"/>
              <a:tabLst/>
              <a:defRPr sz="75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04843" indent="-67865">
              <a:buFont typeface=".AppleSystemUIFont" charset="-120"/>
              <a:buChar char="›"/>
              <a:tabLst/>
              <a:defRPr sz="75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88004" y="162005"/>
            <a:ext cx="11582401" cy="955675"/>
          </a:xfrm>
        </p:spPr>
        <p:txBody>
          <a:bodyPr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1" b="1" baseline="0">
                <a:solidFill>
                  <a:schemeClr val="accent5"/>
                </a:solidFill>
                <a:latin typeface="+mj-lt"/>
                <a:ea typeface="Nexa Bold" charset="0"/>
                <a:cs typeface="Nexa Bold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pied de pag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7" name="Espace réservé du numéro de diapositive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EB1552-396D-41C7-A85B-0F915D29EA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78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5"/>
          <p:cNvCxnSpPr/>
          <p:nvPr userDrawn="1"/>
        </p:nvCxnSpPr>
        <p:spPr>
          <a:xfrm>
            <a:off x="287338" y="1060450"/>
            <a:ext cx="115824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4" y="162005"/>
            <a:ext cx="11582401" cy="898523"/>
          </a:xfrm>
        </p:spPr>
        <p:txBody>
          <a:bodyPr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pied de pag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6" name="Espace réservé du numéro de diapositive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DF54AD0-DD42-4CDB-8D1D-894DCDA963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4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B_TitreSeul 2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3" y="162005"/>
            <a:ext cx="11703132" cy="1325563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6B7F1E-ECFA-4668-94DF-73F2D76CB9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4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C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E2B5F77-4A5D-4597-B5AB-5CC946D17B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86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957888"/>
            <a:ext cx="119205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88000" y="1141201"/>
            <a:ext cx="7426037" cy="4893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7957136" y="1141200"/>
            <a:ext cx="3833813" cy="4893840"/>
          </a:xfrm>
          <a:prstGeom prst="rect">
            <a:avLst/>
          </a:prstGeom>
          <a:solidFill>
            <a:schemeClr val="bg1">
              <a:alpha val="45000"/>
            </a:schemeClr>
          </a:solidFill>
          <a:ln w="38100">
            <a:solidFill>
              <a:schemeClr val="accent5"/>
            </a:solidFill>
            <a:prstDash val="sysDot"/>
          </a:ln>
        </p:spPr>
        <p:txBody>
          <a:bodyPr lIns="144000" tIns="144000" rIns="144000" bIns="144000"/>
          <a:lstStyle>
            <a:lvl1pPr marL="0" indent="0">
              <a:buNone/>
              <a:defRPr sz="135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02402" indent="-104772">
              <a:tabLst/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36938" indent="-140491">
              <a:tabLst/>
              <a:defRPr sz="105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5758" indent="-98820">
              <a:buFont typeface="Courier New" charset="0"/>
              <a:buChar char="o"/>
              <a:tabLst/>
              <a:defRPr sz="9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8159" indent="-171446">
              <a:buFont typeface="Courier New" charset="0"/>
              <a:buChar char="o"/>
              <a:tabLst/>
              <a:defRPr sz="75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8000" y="162000"/>
            <a:ext cx="11582400" cy="900000"/>
          </a:xfrm>
        </p:spPr>
        <p:txBody>
          <a:bodyPr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1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9C87F5-B545-4F4A-8063-FBC5FAF216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Image avec bu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957888"/>
            <a:ext cx="119284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pour une image  1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7601964" y="516806"/>
            <a:ext cx="4276725" cy="2678976"/>
          </a:xfrm>
          <a:prstGeom prst="wedgeRectCallout">
            <a:avLst>
              <a:gd name="adj1" fmla="val -73313"/>
              <a:gd name="adj2" fmla="val 12163"/>
            </a:avLst>
          </a:prstGeom>
          <a:solidFill>
            <a:schemeClr val="accent5"/>
          </a:solidFill>
          <a:ln w="38100">
            <a:noFill/>
            <a:prstDash val="sysDot"/>
          </a:ln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Tx/>
              <a:buNone/>
              <a:defRPr sz="1500"/>
            </a:lvl2pPr>
            <a:lvl3pPr marL="685783" indent="0">
              <a:buFontTx/>
              <a:buNone/>
              <a:defRPr sz="1500"/>
            </a:lvl3pPr>
            <a:lvl4pPr marL="1028674" indent="0">
              <a:buFontTx/>
              <a:buNone/>
              <a:defRPr sz="1500"/>
            </a:lvl4pPr>
            <a:lvl5pPr marL="1371566" indent="0">
              <a:buFontTx/>
              <a:buNone/>
              <a:defRPr sz="15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370C10A-A7C9-45FF-A442-8216171E95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3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_IntercalaireSansPhotoNiN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8429625" y="47625"/>
            <a:ext cx="3640138" cy="1762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5000"/>
          </a:p>
        </p:txBody>
      </p:sp>
      <p:pic>
        <p:nvPicPr>
          <p:cNvPr id="5" name="Imag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957888"/>
            <a:ext cx="119284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604" y="958630"/>
            <a:ext cx="11582401" cy="2852737"/>
          </a:xfrm>
        </p:spPr>
        <p:txBody>
          <a:bodyPr anchor="b">
            <a:norm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0"/>
          </p:nvPr>
        </p:nvSpPr>
        <p:spPr>
          <a:xfrm>
            <a:off x="297604" y="3838355"/>
            <a:ext cx="1158240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</p:spTree>
    <p:extLst>
      <p:ext uri="{BB962C8B-B14F-4D97-AF65-F5344CB8AC3E}">
        <p14:creationId xmlns:p14="http://schemas.microsoft.com/office/powerpoint/2010/main" val="3223806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D_Intercalaire+PhotoParti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8429625" y="47625"/>
            <a:ext cx="3640138" cy="1762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5000"/>
          </a:p>
        </p:txBody>
      </p:sp>
      <p:pic>
        <p:nvPicPr>
          <p:cNvPr id="7" name="Imag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957888"/>
            <a:ext cx="119284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07181" y="394935"/>
            <a:ext cx="3832515" cy="3373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97604" y="958630"/>
            <a:ext cx="11582401" cy="2852737"/>
          </a:xfrm>
        </p:spPr>
        <p:txBody>
          <a:bodyPr anchor="b">
            <a:norm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0"/>
          </p:nvPr>
        </p:nvSpPr>
        <p:spPr>
          <a:xfrm>
            <a:off x="297604" y="3838355"/>
            <a:ext cx="1158240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pour une image  11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37869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8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</p:spTree>
    <p:extLst>
      <p:ext uri="{BB962C8B-B14F-4D97-AF65-F5344CB8AC3E}">
        <p14:creationId xmlns:p14="http://schemas.microsoft.com/office/powerpoint/2010/main" val="2343505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 userDrawn="1"/>
        </p:nvSpPr>
        <p:spPr bwMode="auto">
          <a:xfrm>
            <a:off x="187325" y="2160588"/>
            <a:ext cx="10464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altLang="fr-FR" sz="3300" b="1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de votre attention</a:t>
            </a:r>
          </a:p>
        </p:txBody>
      </p:sp>
      <p:sp>
        <p:nvSpPr>
          <p:cNvPr id="3" name="ZoneTexte 5"/>
          <p:cNvSpPr txBox="1"/>
          <p:nvPr userDrawn="1"/>
        </p:nvSpPr>
        <p:spPr>
          <a:xfrm>
            <a:off x="187325" y="5484813"/>
            <a:ext cx="8421688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351" b="1">
                <a:solidFill>
                  <a:schemeClr val="accent5"/>
                </a:solidFill>
                <a:latin typeface="+mn-lt"/>
                <a:ea typeface="Nexa Bold" charset="0"/>
                <a:cs typeface="Nexa Bold" charset="0"/>
              </a:rPr>
              <a:t>DGNSI </a:t>
            </a:r>
            <a:r>
              <a:rPr lang="mr-IN" sz="1351" b="1">
                <a:solidFill>
                  <a:schemeClr val="accent5"/>
                </a:solidFill>
                <a:latin typeface="+mn-lt"/>
                <a:ea typeface="Nexa Bold" charset="0"/>
                <a:cs typeface="Nexa Bold" charset="0"/>
              </a:rPr>
              <a:t>–</a:t>
            </a:r>
            <a:r>
              <a:rPr lang="fr-FR" sz="1351" b="1">
                <a:solidFill>
                  <a:schemeClr val="accent5"/>
                </a:solidFill>
                <a:latin typeface="+mn-lt"/>
                <a:ea typeface="Nexa Bold" charset="0"/>
                <a:cs typeface="Nexa Bold" charset="0"/>
              </a:rPr>
              <a:t> Service commun</a:t>
            </a:r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6165850"/>
            <a:ext cx="506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6111875"/>
            <a:ext cx="6365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211888"/>
            <a:ext cx="549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6146800"/>
            <a:ext cx="5254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6184900"/>
            <a:ext cx="885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6200775"/>
            <a:ext cx="3349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6165850"/>
            <a:ext cx="474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6207125"/>
            <a:ext cx="6715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6223000"/>
            <a:ext cx="4365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6340475"/>
            <a:ext cx="13192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6238875"/>
            <a:ext cx="504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9691688" y="6181725"/>
            <a:ext cx="10541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6261100"/>
            <a:ext cx="9588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6165850"/>
            <a:ext cx="506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6111875"/>
            <a:ext cx="6365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211888"/>
            <a:ext cx="549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6186488"/>
            <a:ext cx="45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6223000"/>
            <a:ext cx="885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6200775"/>
            <a:ext cx="3349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 2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6165850"/>
            <a:ext cx="474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 2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6207125"/>
            <a:ext cx="6715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6340475"/>
            <a:ext cx="13192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6238875"/>
            <a:ext cx="504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 3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9691688" y="6181725"/>
            <a:ext cx="10541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3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6261100"/>
            <a:ext cx="9588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Image 3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6265863"/>
            <a:ext cx="5953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 34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3052"/>
          <a:stretch>
            <a:fillRect/>
          </a:stretch>
        </p:blipFill>
        <p:spPr bwMode="auto">
          <a:xfrm>
            <a:off x="187325" y="5202238"/>
            <a:ext cx="11750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6225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NOTICE</a:t>
            </a:r>
          </a:p>
        </p:txBody>
      </p:sp>
    </p:spTree>
    <p:extLst>
      <p:ext uri="{BB962C8B-B14F-4D97-AF65-F5344CB8AC3E}">
        <p14:creationId xmlns:p14="http://schemas.microsoft.com/office/powerpoint/2010/main" val="33475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FICHE DE COMMANDE D’UN NOUVEAU PROJET NUMERIQUE</a:t>
            </a:r>
          </a:p>
        </p:txBody>
      </p:sp>
    </p:spTree>
    <p:extLst>
      <p:ext uri="{BB962C8B-B14F-4D97-AF65-F5344CB8AC3E}">
        <p14:creationId xmlns:p14="http://schemas.microsoft.com/office/powerpoint/2010/main" val="23784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8313" y="564027"/>
            <a:ext cx="11495373" cy="6114472"/>
            <a:chOff x="348313" y="564027"/>
            <a:chExt cx="11495373" cy="6114472"/>
          </a:xfrm>
        </p:grpSpPr>
        <p:grpSp>
          <p:nvGrpSpPr>
            <p:cNvPr id="5" name="Group 4"/>
            <p:cNvGrpSpPr/>
            <p:nvPr/>
          </p:nvGrpSpPr>
          <p:grpSpPr>
            <a:xfrm>
              <a:off x="348315" y="859495"/>
              <a:ext cx="11495371" cy="5819004"/>
              <a:chOff x="348315" y="859495"/>
              <a:chExt cx="11495371" cy="5819004"/>
            </a:xfrm>
            <a:noFill/>
          </p:grpSpPr>
          <p:sp>
            <p:nvSpPr>
              <p:cNvPr id="7" name="Rectangle 17"/>
              <p:cNvSpPr>
                <a:spLocks noChangeArrowheads="1"/>
              </p:cNvSpPr>
              <p:nvPr/>
            </p:nvSpPr>
            <p:spPr bwMode="auto">
              <a:xfrm>
                <a:off x="5890657" y="859495"/>
                <a:ext cx="399576" cy="5819004"/>
              </a:xfrm>
              <a:prstGeom prst="rect">
                <a:avLst/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lIns="0" rIns="0" anchor="ctr"/>
              <a:lstStyle/>
              <a:p>
                <a:pPr marL="60722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fr-FR" sz="900" b="1" i="0" u="none" strike="noStrike" kern="0" cap="none" spc="0" normalizeH="0" baseline="0" noProof="0">
                  <a:ln>
                    <a:noFill/>
                  </a:ln>
                  <a:solidFill>
                    <a:srgbClr val="E2007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48315" y="859495"/>
                <a:ext cx="11495371" cy="5817721"/>
              </a:xfrm>
              <a:prstGeom prst="rect">
                <a:avLst/>
              </a:prstGeom>
              <a:grp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54000" tIns="54000" rIns="54000" bIns="2700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fr-FR" altLang="fr-FR" sz="10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48313" y="564027"/>
              <a:ext cx="11495373" cy="2941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fr-FR" altLang="fr-FR" sz="10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.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5" y="6478588"/>
            <a:ext cx="101123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054600"/>
            <a:ext cx="1214913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0663" y="1566985"/>
            <a:ext cx="10880880" cy="507831"/>
          </a:xfrm>
        </p:spPr>
        <p:txBody>
          <a:bodyPr>
            <a:spAutoFit/>
          </a:bodyPr>
          <a:lstStyle>
            <a:lvl1pPr algn="l">
              <a:defRPr sz="3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>
          <a:xfrm>
            <a:off x="200666" y="5894646"/>
            <a:ext cx="4622007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00667" y="2664723"/>
            <a:ext cx="10880087" cy="521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n-lt"/>
              </a:defRPr>
            </a:lvl1pPr>
            <a:lvl2pPr marL="342891" indent="0">
              <a:buNone/>
              <a:defRPr sz="1800"/>
            </a:lvl2pPr>
            <a:lvl3pPr marL="685783" indent="0">
              <a:buNone/>
              <a:defRPr sz="1800"/>
            </a:lvl3pPr>
            <a:lvl4pPr marL="1028674" indent="0">
              <a:buNone/>
              <a:defRPr sz="1800"/>
            </a:lvl4pPr>
            <a:lvl5pPr marL="1371566" indent="0">
              <a:buNone/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2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. titre (négatif)">
    <p:bg>
      <p:bgPr>
        <a:solidFill>
          <a:srgbClr val="1D8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054600"/>
            <a:ext cx="1214913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6480175"/>
            <a:ext cx="1012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>
          <a:xfrm>
            <a:off x="200666" y="5866938"/>
            <a:ext cx="4622007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200663" y="1566985"/>
            <a:ext cx="10880880" cy="507831"/>
          </a:xfrm>
        </p:spPr>
        <p:txBody>
          <a:bodyPr>
            <a:spAutoFit/>
          </a:bodyPr>
          <a:lstStyle>
            <a:lvl1pPr algn="l">
              <a:defRPr sz="3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00667" y="2664723"/>
            <a:ext cx="10880087" cy="521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n-lt"/>
              </a:defRPr>
            </a:lvl1pPr>
            <a:lvl2pPr marL="342891" indent="0">
              <a:buNone/>
              <a:defRPr sz="1800"/>
            </a:lvl2pPr>
            <a:lvl3pPr marL="685783" indent="0">
              <a:buNone/>
              <a:defRPr sz="1800"/>
            </a:lvl3pPr>
            <a:lvl4pPr marL="1028674" indent="0">
              <a:buNone/>
              <a:defRPr sz="1800"/>
            </a:lvl4pPr>
            <a:lvl5pPr marL="1371566" indent="0">
              <a:buNone/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92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956300"/>
            <a:ext cx="12196763" cy="944563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351"/>
          </a:p>
        </p:txBody>
      </p:sp>
      <p:pic>
        <p:nvPicPr>
          <p:cNvPr id="5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6013450"/>
            <a:ext cx="94122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86117" y="161177"/>
            <a:ext cx="11582401" cy="898523"/>
          </a:xfrm>
        </p:spPr>
        <p:txBody>
          <a:bodyPr anchor="b"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>
                <a:solidFill>
                  <a:schemeClr val="tx1"/>
                </a:solidFill>
                <a:latin typeface="+mj-lt"/>
                <a:ea typeface="Nexa Bold" panose="02000000000000000000" pitchFamily="50" charset="0"/>
                <a:cs typeface="Nexa Bold" panose="02000000000000000000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6117" y="1141231"/>
            <a:ext cx="11582401" cy="458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0265" indent="-141682">
              <a:tabLst/>
              <a:defRPr sz="15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4803" indent="-134538">
              <a:tabLst/>
              <a:defRPr sz="135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4577" indent="-133347">
              <a:buFont typeface="Courier New" charset="0"/>
              <a:buChar char="o"/>
              <a:tabLst/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69114" indent="-134538">
              <a:buFont typeface="Courier New" charset="0"/>
              <a:buChar char="o"/>
              <a:tabLst/>
              <a:defRPr sz="105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04843" indent="-67865">
              <a:buFont typeface=".AppleSystemUIFont" charset="-120"/>
              <a:buChar char="›"/>
              <a:tabLst/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7" name="Espace réservé du numéro de diapositive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E0D05A-414D-42BD-80C0-82B24FE72B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re 1ligne+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5"/>
          <p:cNvCxnSpPr/>
          <p:nvPr userDrawn="1"/>
        </p:nvCxnSpPr>
        <p:spPr>
          <a:xfrm>
            <a:off x="285750" y="1082675"/>
            <a:ext cx="115824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86117" y="1141231"/>
            <a:ext cx="11582401" cy="458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0265" indent="-141682">
              <a:tabLst/>
              <a:defRPr sz="15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4803" indent="-134538">
              <a:tabLst/>
              <a:defRPr sz="135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4577" indent="-133347">
              <a:buFont typeface="Courier New" charset="0"/>
              <a:buChar char="o"/>
              <a:tabLst/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69114" indent="-134538">
              <a:buFont typeface="Courier New" charset="0"/>
              <a:buChar char="o"/>
              <a:tabLst/>
              <a:defRPr sz="105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04843" indent="-67865">
              <a:buFont typeface=".AppleSystemUIFont" charset="-120"/>
              <a:buChar char="›"/>
              <a:tabLst/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4" y="162005"/>
            <a:ext cx="11582401" cy="898523"/>
          </a:xfrm>
        </p:spPr>
        <p:txBody>
          <a:bodyPr anchor="b"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>
                <a:solidFill>
                  <a:schemeClr val="tx1"/>
                </a:solidFill>
                <a:latin typeface="+mj-lt"/>
                <a:ea typeface="Nexa Bold" panose="02000000000000000000" pitchFamily="50" charset="0"/>
                <a:cs typeface="Nexa Bold" panose="02000000000000000000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pied de pag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7" name="Espace réservé du numéro de diapositive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150AE5-FC4F-44C5-8448-03E25C81B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Titre 1ligne+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48388"/>
            <a:ext cx="1192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5"/>
          <p:cNvCxnSpPr/>
          <p:nvPr userDrawn="1"/>
        </p:nvCxnSpPr>
        <p:spPr>
          <a:xfrm>
            <a:off x="287338" y="1073150"/>
            <a:ext cx="115824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4" y="161999"/>
            <a:ext cx="11582401" cy="900000"/>
          </a:xfrm>
        </p:spPr>
        <p:txBody>
          <a:bodyPr anchor="b"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>
                <a:solidFill>
                  <a:schemeClr val="tx1"/>
                </a:solidFill>
                <a:latin typeface="+mj-lt"/>
                <a:ea typeface="Nexa Bold" panose="02000000000000000000" pitchFamily="50" charset="0"/>
                <a:cs typeface="Nexa Bold" panose="02000000000000000000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04" y="1141200"/>
            <a:ext cx="11582401" cy="4848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0265" indent="-141682">
              <a:tabLst/>
              <a:defRPr sz="105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4803" indent="-134538"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4577" indent="-133347">
              <a:buFont typeface="Courier New" charset="0"/>
              <a:buChar char="o"/>
              <a:tabLst/>
              <a:defRPr sz="788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69114" indent="-134538">
              <a:buFont typeface="Courier New" charset="0"/>
              <a:buChar char="o"/>
              <a:tabLst/>
              <a:defRPr sz="75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04843" indent="-67865">
              <a:buFont typeface=".AppleSystemUIFont" charset="-120"/>
              <a:buChar char="›"/>
              <a:tabLst/>
              <a:defRPr sz="75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7" name="Espace réservé du numéro de diapositive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153E56-C725-47CF-B3FA-7C6089E983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5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52425" y="365125"/>
            <a:ext cx="115998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549525" y="6607175"/>
            <a:ext cx="7102475" cy="254000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Usage interne ou usage confidentiel | Version n°XX | 01/02/2017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53813" y="6607175"/>
            <a:ext cx="336550" cy="242888"/>
          </a:xfrm>
          <a:prstGeom prst="rect">
            <a:avLst/>
          </a:prstGeom>
        </p:spPr>
        <p:txBody>
          <a:bodyPr lIns="0" tIns="46800" rIns="0" bIns="0"/>
          <a:lstStyle>
            <a:lvl1pPr algn="r"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40C39C-D16D-480C-8B8C-C211CE5D7B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1D8CA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189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377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566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754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D8CA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684213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s.modernisation.gouv.fr/mareva-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t>1</a:t>
            </a:fld>
            <a:endParaRPr lang="fr-FR"/>
          </a:p>
        </p:txBody>
      </p:sp>
      <p:graphicFrame>
        <p:nvGraphicFramePr>
          <p:cNvPr id="4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22990"/>
              </p:ext>
            </p:extLst>
          </p:nvPr>
        </p:nvGraphicFramePr>
        <p:xfrm>
          <a:off x="2088682" y="2658739"/>
          <a:ext cx="9745379" cy="1110990"/>
        </p:xfrm>
        <a:graphic>
          <a:graphicData uri="http://schemas.openxmlformats.org/drawingml/2006/table">
            <a:tbl>
              <a:tblPr firstRow="1" bandRow="1"/>
              <a:tblGrid>
                <a:gridCol w="2315254">
                  <a:extLst>
                    <a:ext uri="{9D8B030D-6E8A-4147-A177-3AD203B41FA5}">
                      <a16:colId xmlns:a16="http://schemas.microsoft.com/office/drawing/2014/main" val="882225477"/>
                    </a:ext>
                  </a:extLst>
                </a:gridCol>
                <a:gridCol w="7430125">
                  <a:extLst>
                    <a:ext uri="{9D8B030D-6E8A-4147-A177-3AD203B41FA5}">
                      <a16:colId xmlns:a16="http://schemas.microsoft.com/office/drawing/2014/main" val="2696237877"/>
                    </a:ext>
                  </a:extLst>
                </a:gridCol>
              </a:tblGrid>
              <a:tr h="288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fr-FR" sz="1200" b="0" dirty="0">
                          <a:solidFill>
                            <a:schemeClr val="bg1"/>
                          </a:solidFill>
                          <a:latin typeface="Segoe UI"/>
                          <a:cs typeface="Segoe UI"/>
                        </a:rPr>
                        <a:t>Commanditaire :</a:t>
                      </a: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noProof="0" dirty="0">
                          <a:solidFill>
                            <a:schemeClr val="tx1"/>
                          </a:solidFill>
                          <a:latin typeface="Segoe UI"/>
                        </a:rPr>
                        <a:t>Pierre Mercé</a:t>
                      </a:r>
                      <a:endParaRPr lang="fr-FR" sz="1200" b="0" i="0" u="none" strike="noStrike" noProof="0" dirty="0"/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5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bg1"/>
                          </a:solidFill>
                          <a:latin typeface="Segoe UI"/>
                          <a:ea typeface="+mn-ea"/>
                          <a:cs typeface="Segoe UI"/>
                        </a:rPr>
                        <a:t>Date de la demande :</a:t>
                      </a: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200" b="0" i="0" u="none" strike="noStrike" noProof="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20/04/2021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0434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bg1"/>
                          </a:solidFill>
                          <a:latin typeface="Segoe UI"/>
                          <a:ea typeface="+mn-ea"/>
                          <a:cs typeface="Segoe UI"/>
                        </a:rPr>
                        <a:t>Date de livraison souhaitée :</a:t>
                      </a: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200" b="0" i="0" u="none" strike="noStrike" noProof="0" dirty="0">
                          <a:solidFill>
                            <a:schemeClr val="tx1"/>
                          </a:solidFill>
                          <a:latin typeface="Segoe UI"/>
                        </a:rPr>
                        <a:t>Juin 2021</a:t>
                      </a:r>
                      <a:endParaRPr lang="fr-FR" dirty="0"/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2745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bg1"/>
                          </a:solidFill>
                          <a:latin typeface="Segoe UI"/>
                          <a:ea typeface="+mn-ea"/>
                          <a:cs typeface="Segoe UI"/>
                        </a:rPr>
                        <a:t>Validation de la demande</a:t>
                      </a:r>
                      <a:r>
                        <a:rPr lang="fr-FR" sz="1200" b="0" kern="1200" baseline="0" dirty="0">
                          <a:solidFill>
                            <a:schemeClr val="bg1"/>
                          </a:solidFill>
                          <a:latin typeface="Segoe UI"/>
                          <a:ea typeface="+mn-ea"/>
                          <a:cs typeface="Segoe UI"/>
                        </a:rPr>
                        <a:t> :</a:t>
                      </a:r>
                      <a:endParaRPr lang="fr-FR" sz="1200" b="0" kern="1200" dirty="0">
                        <a:solidFill>
                          <a:schemeClr val="bg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Pierre Brebinaud/Vincent de Brisson</a:t>
                      </a:r>
                    </a:p>
                  </a:txBody>
                  <a:tcPr marL="91441" marR="91441" marT="45658" marB="45658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4556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50184" y="2658740"/>
            <a:ext cx="1434809" cy="1279663"/>
            <a:chOff x="442117" y="2658739"/>
            <a:chExt cx="1434809" cy="1844869"/>
          </a:xfrm>
        </p:grpSpPr>
        <p:sp>
          <p:nvSpPr>
            <p:cNvPr id="6" name="ZoneTexte 5"/>
            <p:cNvSpPr txBox="1"/>
            <p:nvPr/>
          </p:nvSpPr>
          <p:spPr>
            <a:xfrm>
              <a:off x="442117" y="2658739"/>
              <a:ext cx="1434809" cy="184486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chemeClr val="accent6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marL="92075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TRANSMISSION DE LA FICHE COMMANDE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aphicFrame>
        <p:nvGraphicFramePr>
          <p:cNvPr id="12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91561"/>
              </p:ext>
            </p:extLst>
          </p:nvPr>
        </p:nvGraphicFramePr>
        <p:xfrm>
          <a:off x="2088682" y="4302123"/>
          <a:ext cx="3918828" cy="853440"/>
        </p:xfrm>
        <a:graphic>
          <a:graphicData uri="http://schemas.openxmlformats.org/drawingml/2006/table">
            <a:tbl>
              <a:tblPr firstRow="1" bandRow="1"/>
              <a:tblGrid>
                <a:gridCol w="1627912">
                  <a:extLst>
                    <a:ext uri="{9D8B030D-6E8A-4147-A177-3AD203B41FA5}">
                      <a16:colId xmlns:a16="http://schemas.microsoft.com/office/drawing/2014/main" val="1564520442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2643358510"/>
                    </a:ext>
                  </a:extLst>
                </a:gridCol>
              </a:tblGrid>
              <a:tr h="284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Avis DGNSI : 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00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« Favorable » ou « Réservé »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053"/>
                  </a:ext>
                </a:extLst>
              </a:tr>
              <a:tr h="284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Date de l’avis :</a:t>
                      </a:r>
                      <a:endParaRPr lang="fr-FR" sz="1200" b="0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51" marR="91451" anchor="ctr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00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JJ/MM/AAAA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94958"/>
                  </a:ext>
                </a:extLst>
              </a:tr>
              <a:tr h="284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# Identifiant</a:t>
                      </a:r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PMNSI </a:t>
                      </a:r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00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XXXX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9801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088680" y="661155"/>
            <a:ext cx="9745381" cy="1225398"/>
          </a:xfrm>
          <a:prstGeom prst="rect">
            <a:avLst/>
          </a:prstGeom>
          <a:solidFill>
            <a:schemeClr val="bg1"/>
          </a:solidFill>
          <a:ln w="22225">
            <a:solidFill>
              <a:srgbClr val="7F7F7F"/>
            </a:solidFill>
          </a:ln>
        </p:spPr>
        <p:txBody>
          <a:bodyPr lIns="91440" tIns="45720" rIns="91440" bIns="45720" anchor="ctr"/>
          <a:lstStyle/>
          <a:p>
            <a:pPr algn="ctr" defTabSz="457200">
              <a:lnSpc>
                <a:spcPct val="90000"/>
              </a:lnSpc>
              <a:spcBef>
                <a:spcPts val="750"/>
              </a:spcBef>
              <a:defRPr/>
            </a:pPr>
            <a:r>
              <a:rPr lang="fr-FR" sz="2100" b="1" kern="0" dirty="0">
                <a:ea typeface="+mn-lt"/>
                <a:cs typeface="+mn-lt"/>
              </a:rPr>
              <a:t>Suivi saturation/disponibilité dans les parkings et parcs relais dans le </a:t>
            </a:r>
            <a:r>
              <a:rPr lang="fr-FR" sz="2100" b="1" kern="0" dirty="0" err="1">
                <a:ea typeface="+mn-lt"/>
                <a:cs typeface="+mn-lt"/>
              </a:rPr>
              <a:t>DataLab</a:t>
            </a:r>
            <a:r>
              <a:rPr lang="fr-FR" sz="2100" b="1" kern="0" dirty="0">
                <a:ea typeface="+mn-lt"/>
                <a:cs typeface="+mn-lt"/>
              </a:rPr>
              <a:t> de Bordeaux Métropole</a:t>
            </a:r>
            <a:endParaRPr lang="fr-FR" dirty="0"/>
          </a:p>
        </p:txBody>
      </p:sp>
      <p:pic>
        <p:nvPicPr>
          <p:cNvPr id="1026" name="Picture 2" descr="https://encrypted-tbn0.gstatic.com/images?q=tbn:ANd9GcQhgI3UM8rHfaqFq8q3AUxcxOSziXEZqvgqOrnJPTRPLD_Fma9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2" y="413518"/>
            <a:ext cx="1557839" cy="17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51100" y="1645913"/>
            <a:ext cx="932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 Action + objet + (nom de code du projet) + [nom solution] + commanditaire »</a:t>
            </a:r>
            <a:endParaRPr lang="fr-FR" sz="12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8598" y="4302123"/>
            <a:ext cx="1434809" cy="853441"/>
            <a:chOff x="442117" y="2658739"/>
            <a:chExt cx="1434809" cy="853441"/>
          </a:xfrm>
        </p:grpSpPr>
        <p:sp>
          <p:nvSpPr>
            <p:cNvPr id="19" name="ZoneTexte 5"/>
            <p:cNvSpPr txBox="1"/>
            <p:nvPr/>
          </p:nvSpPr>
          <p:spPr>
            <a:xfrm>
              <a:off x="442117" y="2658740"/>
              <a:ext cx="1434809" cy="85344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</a:t>
              </a:r>
              <a:b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DGNSI SUR L’OPPORTUNITÉ (COG1)</a:t>
              </a:r>
            </a:p>
          </p:txBody>
        </p:sp>
        <p:sp>
          <p:nvSpPr>
            <p:cNvPr id="20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12785" y="4302123"/>
            <a:ext cx="1434809" cy="853441"/>
            <a:chOff x="442117" y="2658739"/>
            <a:chExt cx="1434809" cy="853441"/>
          </a:xfrm>
        </p:grpSpPr>
        <p:sp>
          <p:nvSpPr>
            <p:cNvPr id="24" name="ZoneTexte 5"/>
            <p:cNvSpPr txBox="1"/>
            <p:nvPr/>
          </p:nvSpPr>
          <p:spPr>
            <a:xfrm>
              <a:off x="442117" y="2658740"/>
              <a:ext cx="1434809" cy="85344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1D8CA1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DÉCISION DU COMMANDITAIRE SUR L’AVIS DGNSI</a:t>
              </a:r>
            </a:p>
          </p:txBody>
        </p:sp>
        <p:sp>
          <p:nvSpPr>
            <p:cNvPr id="2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1D8CA1"/>
            </a:solidFill>
            <a:ln w="12700" cap="flat" cmpd="sng" algn="ctr">
              <a:solidFill>
                <a:srgbClr val="1D8CA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 noProof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8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34837"/>
              </p:ext>
            </p:extLst>
          </p:nvPr>
        </p:nvGraphicFramePr>
        <p:xfrm>
          <a:off x="7852869" y="4302123"/>
          <a:ext cx="3981192" cy="869206"/>
        </p:xfrm>
        <a:graphic>
          <a:graphicData uri="http://schemas.openxmlformats.org/drawingml/2006/table">
            <a:tbl>
              <a:tblPr firstRow="1" bandRow="1"/>
              <a:tblGrid>
                <a:gridCol w="1653818">
                  <a:extLst>
                    <a:ext uri="{9D8B030D-6E8A-4147-A177-3AD203B41FA5}">
                      <a16:colId xmlns:a16="http://schemas.microsoft.com/office/drawing/2014/main" val="1564520442"/>
                    </a:ext>
                  </a:extLst>
                </a:gridCol>
                <a:gridCol w="2327374">
                  <a:extLst>
                    <a:ext uri="{9D8B030D-6E8A-4147-A177-3AD203B41FA5}">
                      <a16:colId xmlns:a16="http://schemas.microsoft.com/office/drawing/2014/main" val="2643358510"/>
                    </a:ext>
                  </a:extLst>
                </a:gridCol>
              </a:tblGrid>
              <a:tr h="441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Avis commanditaire</a:t>
                      </a:r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8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« Poursuite », « Revue » ou « Fin de la commande »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053"/>
                  </a:ext>
                </a:extLst>
              </a:tr>
              <a:tr h="41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Date :</a:t>
                      </a:r>
                      <a:endParaRPr lang="fr-FR" sz="1200" b="0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8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JJ/MM/AAAA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94958"/>
                  </a:ext>
                </a:extLst>
              </a:tr>
            </a:tbl>
          </a:graphicData>
        </a:graphic>
      </p:graphicFrame>
      <p:graphicFrame>
        <p:nvGraphicFramePr>
          <p:cNvPr id="29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32975"/>
              </p:ext>
            </p:extLst>
          </p:nvPr>
        </p:nvGraphicFramePr>
        <p:xfrm>
          <a:off x="2088682" y="5519281"/>
          <a:ext cx="3918828" cy="883921"/>
        </p:xfrm>
        <a:graphic>
          <a:graphicData uri="http://schemas.openxmlformats.org/drawingml/2006/table">
            <a:tbl>
              <a:tblPr firstRow="1" bandRow="1"/>
              <a:tblGrid>
                <a:gridCol w="1627912">
                  <a:extLst>
                    <a:ext uri="{9D8B030D-6E8A-4147-A177-3AD203B41FA5}">
                      <a16:colId xmlns:a16="http://schemas.microsoft.com/office/drawing/2014/main" val="1564520442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2643358510"/>
                    </a:ext>
                  </a:extLst>
                </a:gridCol>
              </a:tblGrid>
              <a:tr h="426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Avis DGNSI : 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00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« Confirmé »</a:t>
                      </a:r>
                      <a:r>
                        <a:rPr lang="fr-FR" sz="1200" b="0" kern="1200" baseline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ou </a:t>
                      </a:r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« Non confirmé »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053"/>
                  </a:ext>
                </a:extLst>
              </a:tr>
              <a:tr h="426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Date de l’avis :</a:t>
                      </a:r>
                      <a:endParaRPr lang="fr-FR" sz="1200" b="0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51" marR="91451" anchor="ctr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00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JJ/MM/AAAA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0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94958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48598" y="5519283"/>
            <a:ext cx="1434809" cy="853441"/>
            <a:chOff x="442117" y="2658739"/>
            <a:chExt cx="1434809" cy="853441"/>
          </a:xfrm>
        </p:grpSpPr>
        <p:sp>
          <p:nvSpPr>
            <p:cNvPr id="31" name="ZoneTexte 5"/>
            <p:cNvSpPr txBox="1"/>
            <p:nvPr/>
          </p:nvSpPr>
          <p:spPr>
            <a:xfrm>
              <a:off x="442117" y="2658740"/>
              <a:ext cx="1434809" cy="85344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</a:t>
              </a:r>
              <a:b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DGNSI SUR LE LANCEMENT DU PROJET (COG2)</a:t>
              </a:r>
            </a:p>
          </p:txBody>
        </p:sp>
        <p:sp>
          <p:nvSpPr>
            <p:cNvPr id="32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 noProof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12785" y="5519283"/>
            <a:ext cx="1434809" cy="853441"/>
            <a:chOff x="442117" y="2658739"/>
            <a:chExt cx="1434809" cy="853441"/>
          </a:xfrm>
        </p:grpSpPr>
        <p:sp>
          <p:nvSpPr>
            <p:cNvPr id="34" name="ZoneTexte 5"/>
            <p:cNvSpPr txBox="1"/>
            <p:nvPr/>
          </p:nvSpPr>
          <p:spPr>
            <a:xfrm>
              <a:off x="442117" y="2658740"/>
              <a:ext cx="1434809" cy="85344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1D8CA1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DÉCISION DU COMMANDITAIRE SUR L’AVIS DGNSI</a:t>
              </a:r>
            </a:p>
          </p:txBody>
        </p:sp>
        <p:sp>
          <p:nvSpPr>
            <p:cNvPr id="3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1D8CA1"/>
            </a:solidFill>
            <a:ln w="12700" cap="flat" cmpd="sng" algn="ctr">
              <a:solidFill>
                <a:srgbClr val="1D8CA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8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50182"/>
              </p:ext>
            </p:extLst>
          </p:nvPr>
        </p:nvGraphicFramePr>
        <p:xfrm>
          <a:off x="7852869" y="5519283"/>
          <a:ext cx="3981192" cy="869206"/>
        </p:xfrm>
        <a:graphic>
          <a:graphicData uri="http://schemas.openxmlformats.org/drawingml/2006/table">
            <a:tbl>
              <a:tblPr firstRow="1" bandRow="1"/>
              <a:tblGrid>
                <a:gridCol w="1653818">
                  <a:extLst>
                    <a:ext uri="{9D8B030D-6E8A-4147-A177-3AD203B41FA5}">
                      <a16:colId xmlns:a16="http://schemas.microsoft.com/office/drawing/2014/main" val="1564520442"/>
                    </a:ext>
                  </a:extLst>
                </a:gridCol>
                <a:gridCol w="2327374">
                  <a:extLst>
                    <a:ext uri="{9D8B030D-6E8A-4147-A177-3AD203B41FA5}">
                      <a16:colId xmlns:a16="http://schemas.microsoft.com/office/drawing/2014/main" val="2643358510"/>
                    </a:ext>
                  </a:extLst>
                </a:gridCol>
              </a:tblGrid>
              <a:tr h="441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Avis commanditaire</a:t>
                      </a:r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FR" sz="1200" b="0" kern="12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8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« Lancement », « Revue » ou « Abandon du</a:t>
                      </a:r>
                      <a:r>
                        <a:rPr lang="fr-FR" sz="1200" b="0" kern="1200" baseline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projet</a:t>
                      </a:r>
                      <a:r>
                        <a:rPr lang="fr-FR" sz="12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»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053"/>
                  </a:ext>
                </a:extLst>
              </a:tr>
              <a:tr h="41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z="1200" b="0" kern="1200" baseline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Date :</a:t>
                      </a:r>
                      <a:endParaRPr lang="fr-FR" sz="1200" b="0" kern="12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8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JJ/MM/AAAA</a:t>
                      </a:r>
                    </a:p>
                  </a:txBody>
                  <a:tcPr marL="91451" marR="91451" anchor="ctr">
                    <a:lnL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94958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448598" y="2154105"/>
            <a:ext cx="11385463" cy="323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ETAPES DE LA COMMANDE D’UN NOUVEAU PROJET NUMERIQUE</a:t>
            </a:r>
          </a:p>
        </p:txBody>
      </p:sp>
    </p:spTree>
    <p:extLst>
      <p:ext uri="{BB962C8B-B14F-4D97-AF65-F5344CB8AC3E}">
        <p14:creationId xmlns:p14="http://schemas.microsoft.com/office/powerpoint/2010/main" val="229216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1D8CA1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DÉCISION COMMANDITAIRE</a:t>
              </a:r>
            </a:p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SUR L’AVIS DGNSI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1D8CA1"/>
            </a:solidFill>
            <a:ln w="12700" cap="flat" cmpd="sng" algn="ctr">
              <a:solidFill>
                <a:srgbClr val="1D8CA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25" name="ZoneTexte 8"/>
          <p:cNvSpPr txBox="1"/>
          <p:nvPr/>
        </p:nvSpPr>
        <p:spPr>
          <a:xfrm>
            <a:off x="556928" y="1241057"/>
            <a:ext cx="5125114" cy="347882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Suite à la confirmation de lancement du projet émis par la DGNSI, le commanditaire décide :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290233" y="858213"/>
            <a:ext cx="5553451" cy="2508878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8314" y="861381"/>
            <a:ext cx="5542343" cy="323850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0722" lvl="0" algn="ctr" defTabSz="457200">
              <a:defRPr/>
            </a:pPr>
            <a:r>
              <a:rPr lang="fr-FR" sz="12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LANCEMENT CONFIRMÉ PAR LA DGNSI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90231" y="861381"/>
            <a:ext cx="5542343" cy="32385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0722" lvl="0" algn="ctr" defTabSz="457200">
              <a:defRPr/>
            </a:pPr>
            <a:r>
              <a:rPr lang="fr-FR" sz="12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LANCEMENT NON CONFIRMÉ PAR LA DGNSI</a:t>
            </a:r>
          </a:p>
        </p:txBody>
      </p:sp>
      <p:sp>
        <p:nvSpPr>
          <p:cNvPr id="62" name="ZoneTexte 14"/>
          <p:cNvSpPr txBox="1">
            <a:spLocks noChangeArrowheads="1"/>
          </p:cNvSpPr>
          <p:nvPr/>
        </p:nvSpPr>
        <p:spPr bwMode="auto">
          <a:xfrm>
            <a:off x="96939" y="398464"/>
            <a:ext cx="65790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5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</a:rPr>
              <a:t>Validation par le commanditaire de l’avis de la DGNSI sur</a:t>
            </a:r>
            <a:r>
              <a:rPr kumimoji="0" lang="fr-FR" altLang="fr-FR" sz="1500" b="1" i="0" u="none" strike="noStrike" kern="0" cap="none" spc="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</a:rPr>
              <a:t> le lancement du projet</a:t>
            </a:r>
            <a:endParaRPr kumimoji="0" lang="fr-FR" altLang="fr-FR" sz="15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à coins arrondis 31"/>
          <p:cNvSpPr/>
          <p:nvPr/>
        </p:nvSpPr>
        <p:spPr>
          <a:xfrm>
            <a:off x="519549" y="1750640"/>
            <a:ext cx="102081" cy="1515185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9004" y="1887077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ZoneTexte 8"/>
          <p:cNvSpPr txBox="1"/>
          <p:nvPr/>
        </p:nvSpPr>
        <p:spPr>
          <a:xfrm>
            <a:off x="747057" y="1785827"/>
            <a:ext cx="5143597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marR="0" lvl="0" indent="0" defTabSz="4572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200" kern="0" noProof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valider de lancement </a:t>
            </a: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acceptation des éléments de la note de cadrage</a:t>
            </a:r>
          </a:p>
          <a:p>
            <a:pPr marL="0" marR="0" lvl="0" indent="0" defTabSz="4572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Passage du projet en phase de conception</a:t>
            </a:r>
            <a:endParaRPr kumimoji="0" lang="fr-FR" sz="1050" b="0" i="1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ZoneTexte 8"/>
          <p:cNvSpPr txBox="1"/>
          <p:nvPr/>
        </p:nvSpPr>
        <p:spPr>
          <a:xfrm>
            <a:off x="742077" y="2316587"/>
            <a:ext cx="5148577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1200" b="1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revoir son besoin</a:t>
            </a: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revue des éléments de la note de cadrage</a:t>
            </a: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Revue de la note de cadrage pour nouveau passage en comité de gouvernance 2</a:t>
            </a:r>
          </a:p>
        </p:txBody>
      </p:sp>
      <p:sp>
        <p:nvSpPr>
          <p:cNvPr id="72" name="ZoneTexte 8"/>
          <p:cNvSpPr txBox="1"/>
          <p:nvPr/>
        </p:nvSpPr>
        <p:spPr>
          <a:xfrm>
            <a:off x="742078" y="2849162"/>
            <a:ext cx="5130322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1200" b="1" ker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mettre fin à sa commande</a:t>
            </a: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Abandon du projet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004" y="2412757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9004" y="2955492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ZoneTexte 8"/>
          <p:cNvSpPr txBox="1"/>
          <p:nvPr/>
        </p:nvSpPr>
        <p:spPr>
          <a:xfrm>
            <a:off x="6498848" y="1241057"/>
            <a:ext cx="5125114" cy="347882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Suite à la non confirmation du lancement du projet émis par la DGNSI, le commanditaire décide :</a:t>
            </a:r>
          </a:p>
        </p:txBody>
      </p:sp>
      <p:sp>
        <p:nvSpPr>
          <p:cNvPr id="43" name="Rectangle à coins arrondis 31"/>
          <p:cNvSpPr/>
          <p:nvPr/>
        </p:nvSpPr>
        <p:spPr>
          <a:xfrm>
            <a:off x="6461469" y="1933523"/>
            <a:ext cx="102081" cy="1098522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40924" y="213008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ZoneTexte 8"/>
          <p:cNvSpPr txBox="1"/>
          <p:nvPr/>
        </p:nvSpPr>
        <p:spPr>
          <a:xfrm>
            <a:off x="6688977" y="1968710"/>
            <a:ext cx="5154707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marR="0" lvl="0" indent="0" defTabSz="4572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200" kern="0" noProof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</a:t>
            </a:r>
            <a:r>
              <a:rPr lang="fr-FR" sz="1200" b="1" kern="0" noProof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accepter la non confirmation du lancement </a:t>
            </a:r>
            <a:r>
              <a:rPr lang="fr-FR" sz="1200" kern="0" noProof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 projet</a:t>
            </a:r>
            <a:endParaRPr lang="fr-FR" sz="1200" ker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Abandon du projet</a:t>
            </a:r>
          </a:p>
        </p:txBody>
      </p:sp>
      <p:sp>
        <p:nvSpPr>
          <p:cNvPr id="46" name="ZoneTexte 8"/>
          <p:cNvSpPr txBox="1"/>
          <p:nvPr/>
        </p:nvSpPr>
        <p:spPr>
          <a:xfrm>
            <a:off x="6683997" y="2499470"/>
            <a:ext cx="5148577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1200" b="1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revoir son besoin</a:t>
            </a: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revue des éléments de la note de cadrage</a:t>
            </a: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Revue de la note de cadrage pour nouveau passage en comité de gouvernance 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40924" y="266084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48316" y="3605983"/>
            <a:ext cx="4162422" cy="3071622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8315" y="3605983"/>
            <a:ext cx="4164416" cy="323850"/>
          </a:xfrm>
          <a:prstGeom prst="rect">
            <a:avLst/>
          </a:prstGeom>
          <a:solidFill>
            <a:srgbClr val="1D8CA1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1913" lvl="0" defTabSz="457200">
              <a:defRPr/>
            </a:pPr>
            <a:r>
              <a:rPr lang="fr-FR" sz="1100" b="1" kern="0">
                <a:solidFill>
                  <a:schemeClr val="bg1"/>
                </a:solidFill>
                <a:latin typeface="Arial"/>
              </a:rPr>
              <a:t>COMMENTAIRES SUR LA DÉCISION DU COMMANDITAIRE</a:t>
            </a:r>
            <a:endParaRPr lang="fr-FR" sz="1100" ker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Espace réservé du texte 46"/>
          <p:cNvSpPr txBox="1">
            <a:spLocks/>
          </p:cNvSpPr>
          <p:nvPr/>
        </p:nvSpPr>
        <p:spPr>
          <a:xfrm>
            <a:off x="417057" y="4009691"/>
            <a:ext cx="4026786" cy="258661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>
                <a:latin typeface="Segoe UI" panose="020B0502040204020203" pitchFamily="34" charset="0"/>
                <a:cs typeface="Segoe UI" panose="020B0502040204020203" pitchFamily="34" charset="0"/>
              </a:rPr>
              <a:t>Votre texte ici</a:t>
            </a: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348316" y="858213"/>
            <a:ext cx="5542341" cy="2508876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26936" y="3606625"/>
            <a:ext cx="7216749" cy="323850"/>
          </a:xfrm>
          <a:prstGeom prst="rect">
            <a:avLst/>
          </a:prstGeom>
          <a:solidFill>
            <a:srgbClr val="1D8CA1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0722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DU COMMANDITAIRE PAR</a:t>
            </a:r>
            <a:r>
              <a:rPr kumimoji="0" lang="fr-FR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LES ACTEURS AYANT AUTORITÉS </a:t>
            </a: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60722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Validation d’au moins un acteur </a:t>
            </a: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4626936" y="3605341"/>
            <a:ext cx="7216750" cy="3071875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502511" y="4017865"/>
            <a:ext cx="2234021" cy="2570784"/>
            <a:chOff x="6763574" y="4199451"/>
            <a:chExt cx="2234021" cy="2355329"/>
          </a:xfrm>
        </p:grpSpPr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763574" y="4199451"/>
              <a:ext cx="2234021" cy="2355329"/>
            </a:xfrm>
            <a:prstGeom prst="rect">
              <a:avLst/>
            </a:prstGeom>
            <a:noFill/>
            <a:ln w="3175">
              <a:solidFill>
                <a:srgbClr val="5DA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 Interface numérique » de la commune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Signature :</a:t>
              </a:r>
            </a:p>
          </p:txBody>
        </p:sp>
        <p:sp>
          <p:nvSpPr>
            <p:cNvPr id="60" name="Espace réservé du texte 5"/>
            <p:cNvSpPr txBox="1">
              <a:spLocks/>
            </p:cNvSpPr>
            <p:nvPr/>
          </p:nvSpPr>
          <p:spPr>
            <a:xfrm>
              <a:off x="6819582" y="4608785"/>
              <a:ext cx="2128947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65" name="Espace réservé du texte 5"/>
            <p:cNvSpPr txBox="1">
              <a:spLocks/>
            </p:cNvSpPr>
            <p:nvPr/>
          </p:nvSpPr>
          <p:spPr>
            <a:xfrm>
              <a:off x="6819582" y="547225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66" name="Espace réservé du texte 5"/>
            <p:cNvSpPr txBox="1">
              <a:spLocks/>
            </p:cNvSpPr>
            <p:nvPr/>
          </p:nvSpPr>
          <p:spPr>
            <a:xfrm>
              <a:off x="6819582" y="612818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sp>
        <p:nvSpPr>
          <p:cNvPr id="47" name="ZoneTexte 8"/>
          <p:cNvSpPr txBox="1"/>
          <p:nvPr/>
        </p:nvSpPr>
        <p:spPr>
          <a:xfrm>
            <a:off x="5939458" y="2029282"/>
            <a:ext cx="522010" cy="292878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indent="0" defTabSz="457200">
              <a:buNone/>
              <a:defRPr/>
            </a:pPr>
            <a:r>
              <a:rPr lang="fr-FR" sz="12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188645" y="4464643"/>
            <a:ext cx="2128947" cy="2033466"/>
            <a:chOff x="4301652" y="4608785"/>
            <a:chExt cx="2128947" cy="1863043"/>
          </a:xfrm>
        </p:grpSpPr>
        <p:sp>
          <p:nvSpPr>
            <p:cNvPr id="83" name="Espace réservé du texte 5"/>
            <p:cNvSpPr txBox="1">
              <a:spLocks/>
            </p:cNvSpPr>
            <p:nvPr/>
          </p:nvSpPr>
          <p:spPr>
            <a:xfrm>
              <a:off x="4301652" y="4608785"/>
              <a:ext cx="2128947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84" name="Espace réservé du texte 5"/>
            <p:cNvSpPr txBox="1">
              <a:spLocks/>
            </p:cNvSpPr>
            <p:nvPr/>
          </p:nvSpPr>
          <p:spPr>
            <a:xfrm>
              <a:off x="4301652" y="547225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85" name="Espace réservé du texte 5"/>
            <p:cNvSpPr txBox="1">
              <a:spLocks/>
            </p:cNvSpPr>
            <p:nvPr/>
          </p:nvSpPr>
          <p:spPr>
            <a:xfrm>
              <a:off x="4301652" y="612818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743729" y="4017865"/>
            <a:ext cx="2234021" cy="2570784"/>
            <a:chOff x="9282527" y="4199451"/>
            <a:chExt cx="2234021" cy="2355329"/>
          </a:xfrm>
        </p:grpSpPr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9282527" y="4199451"/>
              <a:ext cx="2234021" cy="2355329"/>
            </a:xfrm>
            <a:prstGeom prst="rect">
              <a:avLst/>
            </a:prstGeom>
            <a:noFill/>
            <a:ln w="3175">
              <a:solidFill>
                <a:srgbClr val="5DA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Maire / Elu / DGS :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endParaRPr lang="fr-FR" altLang="fr-FR" sz="1200" b="1" kern="0">
                <a:solidFill>
                  <a:srgbClr val="1D8C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Signature :</a:t>
              </a:r>
            </a:p>
          </p:txBody>
        </p:sp>
        <p:sp>
          <p:nvSpPr>
            <p:cNvPr id="88" name="Espace réservé du texte 5"/>
            <p:cNvSpPr txBox="1">
              <a:spLocks/>
            </p:cNvSpPr>
            <p:nvPr/>
          </p:nvSpPr>
          <p:spPr>
            <a:xfrm>
              <a:off x="9335705" y="4573512"/>
              <a:ext cx="2128947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89" name="Espace réservé du texte 5"/>
            <p:cNvSpPr txBox="1">
              <a:spLocks/>
            </p:cNvSpPr>
            <p:nvPr/>
          </p:nvSpPr>
          <p:spPr>
            <a:xfrm>
              <a:off x="9335705" y="547225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90" name="Espace réservé du texte 5"/>
            <p:cNvSpPr txBox="1">
              <a:spLocks/>
            </p:cNvSpPr>
            <p:nvPr/>
          </p:nvSpPr>
          <p:spPr>
            <a:xfrm>
              <a:off x="9335705" y="6128185"/>
              <a:ext cx="2128947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7131614" y="4017865"/>
            <a:ext cx="2234021" cy="2570784"/>
          </a:xfrm>
          <a:prstGeom prst="rect">
            <a:avLst/>
          </a:prstGeom>
          <a:noFill/>
          <a:ln w="3175">
            <a:solidFill>
              <a:srgbClr val="5DAC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1D8CA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Direction ou service demandeur 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1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fr-FR" altLang="fr-FR" sz="1200" b="1" kern="0">
                <a:solidFill>
                  <a:srgbClr val="1D8C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5DACBC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fr-FR" altLang="fr-FR" sz="1200" b="1" kern="0">
                <a:solidFill>
                  <a:srgbClr val="1D8C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Signature :</a:t>
            </a:r>
          </a:p>
        </p:txBody>
      </p:sp>
    </p:spTree>
    <p:extLst>
      <p:ext uri="{BB962C8B-B14F-4D97-AF65-F5344CB8AC3E}">
        <p14:creationId xmlns:p14="http://schemas.microsoft.com/office/powerpoint/2010/main" val="206395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44"/>
          <p:cNvSpPr txBox="1">
            <a:spLocks noChangeArrowheads="1"/>
          </p:cNvSpPr>
          <p:nvPr/>
        </p:nvSpPr>
        <p:spPr bwMode="auto">
          <a:xfrm>
            <a:off x="2828525" y="756101"/>
            <a:ext cx="6581775" cy="58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Aft>
                <a:spcPts val="450"/>
              </a:spcAft>
              <a:defRPr/>
            </a:pPr>
            <a:r>
              <a:rPr lang="fr-FR" altLang="fr-F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ANNEXE</a:t>
            </a:r>
          </a:p>
          <a:p>
            <a:pPr algn="ctr">
              <a:spcAft>
                <a:spcPts val="450"/>
              </a:spcAft>
              <a:defRPr/>
            </a:pPr>
            <a:r>
              <a:rPr lang="fr-FR" altLang="fr-F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Les rôles des directions-métier et de la DGNSI :</a:t>
            </a:r>
          </a:p>
        </p:txBody>
      </p:sp>
      <p:sp>
        <p:nvSpPr>
          <p:cNvPr id="5" name="Flèche vers le bas 2"/>
          <p:cNvSpPr/>
          <p:nvPr/>
        </p:nvSpPr>
        <p:spPr>
          <a:xfrm rot="5400000">
            <a:off x="5942605" y="3501033"/>
            <a:ext cx="134541" cy="395288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100" b="1">
              <a:latin typeface="Calibri" panose="020F0502020204030204" pitchFamily="34" charset="0"/>
            </a:endParaRPr>
          </a:p>
        </p:txBody>
      </p:sp>
      <p:sp>
        <p:nvSpPr>
          <p:cNvPr id="6" name="Flèche vers le bas 3"/>
          <p:cNvSpPr/>
          <p:nvPr/>
        </p:nvSpPr>
        <p:spPr>
          <a:xfrm rot="16200000">
            <a:off x="5975942" y="3803452"/>
            <a:ext cx="134541" cy="395288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100" b="1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2768" y="2930129"/>
            <a:ext cx="3600000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b="1">
                <a:latin typeface="Calibri" panose="020F0502020204030204" pitchFamily="34" charset="0"/>
              </a:rPr>
              <a:t>LA DGNSI: </a:t>
            </a:r>
          </a:p>
          <a:p>
            <a:pPr algn="ctr">
              <a:defRPr/>
            </a:pPr>
            <a:r>
              <a:rPr lang="fr-FR" sz="1100" b="1">
                <a:latin typeface="Calibri" panose="020F0502020204030204" pitchFamily="34" charset="0"/>
              </a:rPr>
              <a:t>LA MAITRISE D’OUVRAGE NUMERIQUE (MON)</a:t>
            </a:r>
          </a:p>
        </p:txBody>
      </p:sp>
      <p:sp>
        <p:nvSpPr>
          <p:cNvPr id="8" name="AutoShape 2" descr="Résultat de recherche d'images pour &quot;icone ampoule&quot;"/>
          <p:cNvSpPr>
            <a:spLocks noChangeAspect="1" noChangeArrowheads="1"/>
          </p:cNvSpPr>
          <p:nvPr/>
        </p:nvSpPr>
        <p:spPr bwMode="auto">
          <a:xfrm>
            <a:off x="2727322" y="4236244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1100"/>
          </a:p>
        </p:txBody>
      </p:sp>
      <p:sp>
        <p:nvSpPr>
          <p:cNvPr id="9" name="Rectangle 8"/>
          <p:cNvSpPr/>
          <p:nvPr/>
        </p:nvSpPr>
        <p:spPr>
          <a:xfrm>
            <a:off x="6302769" y="3253980"/>
            <a:ext cx="3599999" cy="214929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81000" rIns="108000" bIns="81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Est l’interlocuteur privilégié des Maitrises d’usages métier</a:t>
            </a:r>
          </a:p>
          <a:p>
            <a:pPr marL="214313" indent="-214313">
              <a:buFont typeface="Wingdings" panose="05000000000000000000" pitchFamily="2" charset="2"/>
              <a:buChar char="ü"/>
              <a:defRPr/>
            </a:pPr>
            <a:endParaRPr lang="fr-FR" sz="1100"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Définit en lien avec les maitrises d’usage métier, les attentes, le calendrier prévisionnel et le budget devant être alloué au projet</a:t>
            </a:r>
          </a:p>
          <a:p>
            <a:pPr marL="214313" indent="-214313">
              <a:buFont typeface="Wingdings" panose="05000000000000000000" pitchFamily="2" charset="2"/>
              <a:buChar char="ü"/>
              <a:defRPr/>
            </a:pPr>
            <a:endParaRPr lang="fr-FR" sz="1100"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Assure les orientations techniques reçues, une intégration pérenne des solutions dans le système d’information et une capitalisation sur l’existant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102028" y="2930129"/>
            <a:ext cx="3600000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b="1">
                <a:latin typeface="Calibri" panose="020F0502020204030204" pitchFamily="34" charset="0"/>
              </a:rPr>
              <a:t>LES DIRECTIONS MÉTIERS: </a:t>
            </a:r>
          </a:p>
          <a:p>
            <a:pPr algn="ctr">
              <a:defRPr/>
            </a:pPr>
            <a:r>
              <a:rPr lang="fr-FR" sz="1100">
                <a:latin typeface="Calibri" panose="020F0502020204030204" pitchFamily="34" charset="0"/>
              </a:rPr>
              <a:t>LA MAITRISE D’USAGE MÉTIER (MUM)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2028" y="3253980"/>
            <a:ext cx="3600000" cy="214929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81000" rIns="108000" bIns="81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32160" indent="-132160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Représentent le métier et portent le besoin des bénéficiaires</a:t>
            </a:r>
          </a:p>
          <a:p>
            <a:pPr>
              <a:defRPr/>
            </a:pPr>
            <a:endParaRPr lang="fr-FR" sz="1100">
              <a:cs typeface="Arial" panose="020B0604020202020204" pitchFamily="34" charset="0"/>
            </a:endParaRPr>
          </a:p>
          <a:p>
            <a:pPr marL="132160" indent="-132160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Sont mobilisées tout au long du projet pour définir et formaliser le besoin, concevoir fonctionnellement la solution, réceptionner et valider les résultats du projet</a:t>
            </a:r>
          </a:p>
          <a:p>
            <a:pPr marL="132160" indent="-132160">
              <a:buFont typeface="Wingdings" panose="05000000000000000000" pitchFamily="2" charset="2"/>
              <a:buChar char="ü"/>
              <a:defRPr/>
            </a:pPr>
            <a:endParaRPr lang="fr-FR" sz="1100">
              <a:cs typeface="Arial" panose="020B0604020202020204" pitchFamily="34" charset="0"/>
            </a:endParaRPr>
          </a:p>
          <a:p>
            <a:pPr marL="132160" indent="-132160">
              <a:buFont typeface="Wingdings" panose="05000000000000000000" pitchFamily="2" charset="2"/>
              <a:buChar char="ü"/>
              <a:defRPr/>
            </a:pPr>
            <a:r>
              <a:rPr lang="fr-FR" sz="1100">
                <a:cs typeface="Arial" panose="020B0604020202020204" pitchFamily="34" charset="0"/>
              </a:rPr>
              <a:t>Accompagnent le changement au sein des directions bénéficiaires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1622" y="1687116"/>
            <a:ext cx="6323409" cy="7560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108000"/>
          <a:lstStyle/>
          <a:p>
            <a:pPr algn="ctr">
              <a:lnSpc>
                <a:spcPct val="150000"/>
              </a:lnSpc>
              <a:defRPr/>
            </a:pPr>
            <a:r>
              <a:rPr lang="fr-FR" altLang="fr-FR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projets s’appuient sur une étroite collaboration </a:t>
            </a:r>
          </a:p>
          <a:p>
            <a:pPr algn="ctr">
              <a:lnSpc>
                <a:spcPct val="150000"/>
              </a:lnSpc>
              <a:defRPr/>
            </a:pPr>
            <a:r>
              <a:rPr lang="fr-FR" altLang="fr-FR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entre les directions-métier (communales ou métropolitaines) et la DGNSI.</a:t>
            </a:r>
          </a:p>
        </p:txBody>
      </p:sp>
      <p:sp>
        <p:nvSpPr>
          <p:cNvPr id="13" name="ZoneTexte 11"/>
          <p:cNvSpPr txBox="1">
            <a:spLocks noChangeArrowheads="1"/>
          </p:cNvSpPr>
          <p:nvPr/>
        </p:nvSpPr>
        <p:spPr bwMode="auto">
          <a:xfrm>
            <a:off x="1409300" y="6351322"/>
            <a:ext cx="69468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sz="1100" i="1"/>
              <a:t>Source: </a:t>
            </a:r>
            <a:r>
              <a:rPr lang="fr-FR" altLang="fr-FR" sz="1100"/>
              <a:t>Guide de la méthodologie-projet de Bordeaux Métropole (« Les fondamentaux de la gestion de projet ») </a:t>
            </a:r>
          </a:p>
          <a:p>
            <a:pPr eaLnBrk="1" hangingPunct="1"/>
            <a:r>
              <a:rPr lang="fr-FR" altLang="fr-FR" sz="1100"/>
              <a:t>Fiche transversale 37: Les projets sur le numérique et les systèmes d’information </a:t>
            </a:r>
          </a:p>
        </p:txBody>
      </p:sp>
    </p:spTree>
    <p:extLst>
      <p:ext uri="{BB962C8B-B14F-4D97-AF65-F5344CB8AC3E}">
        <p14:creationId xmlns:p14="http://schemas.microsoft.com/office/powerpoint/2010/main" val="314154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chemeClr val="accent6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marL="92075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TRANSMISSION DE LA FICHE COMMANDE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55" name="ZoneTexte 6"/>
          <p:cNvSpPr txBox="1">
            <a:spLocks noChangeArrowheads="1"/>
          </p:cNvSpPr>
          <p:nvPr/>
        </p:nvSpPr>
        <p:spPr bwMode="auto">
          <a:xfrm>
            <a:off x="87313" y="398464"/>
            <a:ext cx="55743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altLang="fr-FR" sz="15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Volet 1 : Expression du besoin, enjeux et bénéfices attendus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99848" y="856071"/>
            <a:ext cx="5542347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PROVENANCE  ET RAISON D’ETRE DU BESOIN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6299850" y="858097"/>
            <a:ext cx="5542346" cy="1551208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Espace réservé du texte 2"/>
          <p:cNvSpPr txBox="1">
            <a:spLocks/>
          </p:cNvSpPr>
          <p:nvPr/>
        </p:nvSpPr>
        <p:spPr>
          <a:xfrm>
            <a:off x="8594532" y="1231035"/>
            <a:ext cx="3194257" cy="113921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La politique mobilité et stationnement nécessite ce reporting régulier et automatisé, qui permettra de voir les tendances et de connaitre les réserves de capacité de stationnement dans les ouvrages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7939" y="865696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r>
              <a:rPr lang="fr-FR" sz="11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COURTE DU BESOIN</a:t>
            </a:r>
            <a:endParaRPr lang="fr-FR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57940" y="859494"/>
            <a:ext cx="5542346" cy="2895573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space réservé du texte 2"/>
          <p:cNvSpPr txBox="1">
            <a:spLocks/>
          </p:cNvSpPr>
          <p:nvPr/>
        </p:nvSpPr>
        <p:spPr>
          <a:xfrm>
            <a:off x="406299" y="1247156"/>
            <a:ext cx="5436000" cy="2442042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338866" y="4051580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CONTEXTE ET ENJEUX / PERIMETRE COUVERT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332393" y="3968570"/>
            <a:ext cx="5542346" cy="2712349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Espace réservé du texte 2"/>
          <p:cNvSpPr txBox="1">
            <a:spLocks/>
          </p:cNvSpPr>
          <p:nvPr/>
        </p:nvSpPr>
        <p:spPr>
          <a:xfrm>
            <a:off x="386967" y="4436487"/>
            <a:ext cx="5436000" cy="21759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Pour les parcs-relais, l’ensemble des sites sera analysés </a:t>
            </a:r>
          </a:p>
          <a:p>
            <a:r>
              <a:rPr lang="fr-FR" dirty="0">
                <a:latin typeface="Segoe UI"/>
                <a:cs typeface="Segoe UI"/>
              </a:rPr>
              <a:t>Pour les parkings, sont à considérer:</a:t>
            </a:r>
          </a:p>
          <a:p>
            <a:r>
              <a:rPr lang="fr-FR" dirty="0">
                <a:latin typeface="Segoe UI"/>
                <a:cs typeface="Segoe UI"/>
              </a:rPr>
              <a:t>-hypercentre: Bourse Jaurès, Tourny, Grands hommes, Gambetta, CC Mériadeck, Front du Médoc, 8 mai 45,  République, Victoire, Victor Hugo</a:t>
            </a:r>
          </a:p>
          <a:p>
            <a:r>
              <a:rPr lang="fr-FR" dirty="0">
                <a:latin typeface="Segoe UI"/>
                <a:cs typeface="Segoe UI"/>
              </a:rPr>
              <a:t>-centre: Cité mondiale, Porte de Bordeaux, Meunier, Salinières, Saint Jean, Paludate</a:t>
            </a:r>
          </a:p>
          <a:p>
            <a:r>
              <a:rPr lang="fr-FR" dirty="0">
                <a:latin typeface="Segoe UI"/>
                <a:cs typeface="Segoe UI"/>
              </a:rPr>
              <a:t>-périphérie: Bègles Sècheries, Pessac centre, Mérignac centre, Bouscat Libération</a:t>
            </a:r>
          </a:p>
          <a:p>
            <a:r>
              <a:rPr lang="fr-FR" dirty="0">
                <a:latin typeface="Segoe UI"/>
                <a:cs typeface="Segoe UI"/>
              </a:rPr>
              <a:t>2 types de consultation:</a:t>
            </a:r>
          </a:p>
          <a:p>
            <a:r>
              <a:rPr lang="fr-FR" dirty="0">
                <a:latin typeface="Segoe UI"/>
                <a:cs typeface="Segoe UI"/>
              </a:rPr>
              <a:t>-envoi d’un reporting mensuel type à une liste de responsables de la Mobilité,</a:t>
            </a:r>
          </a:p>
          <a:p>
            <a:r>
              <a:rPr lang="fr-FR" dirty="0">
                <a:latin typeface="Segoe UI"/>
                <a:cs typeface="Segoe UI"/>
              </a:rPr>
              <a:t>-possibilité d'accéder à l’appli en permanence pour faire des consultations, extractions </a:t>
            </a:r>
            <a:r>
              <a:rPr lang="fr-FR" dirty="0" err="1">
                <a:latin typeface="Segoe UI"/>
                <a:cs typeface="Segoe UI"/>
              </a:rPr>
              <a:t>etc</a:t>
            </a:r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</p:txBody>
      </p:sp>
      <p:sp>
        <p:nvSpPr>
          <p:cNvPr id="39" name="ZoneTexte 1"/>
          <p:cNvSpPr txBox="1"/>
          <p:nvPr/>
        </p:nvSpPr>
        <p:spPr>
          <a:xfrm>
            <a:off x="6590544" y="1301322"/>
            <a:ext cx="19741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Obligation règlementaire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Obsolescence de l’existant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Nouveau besoin</a:t>
            </a:r>
          </a:p>
        </p:txBody>
      </p:sp>
      <p:sp>
        <p:nvSpPr>
          <p:cNvPr id="40" name="Rectangle à coins arrondis 31"/>
          <p:cNvSpPr/>
          <p:nvPr/>
        </p:nvSpPr>
        <p:spPr>
          <a:xfrm>
            <a:off x="6478957" y="1304079"/>
            <a:ext cx="81736" cy="8793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0044" y="1955521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40044" y="1659373"/>
            <a:ext cx="140883" cy="162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0044" y="1360248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91716" y="2556808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BENEFICES ATTENDUS 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291717" y="2586623"/>
            <a:ext cx="5542346" cy="4090594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Espace réservé du texte 2"/>
          <p:cNvSpPr txBox="1">
            <a:spLocks/>
          </p:cNvSpPr>
          <p:nvPr/>
        </p:nvSpPr>
        <p:spPr>
          <a:xfrm>
            <a:off x="6345854" y="2979316"/>
            <a:ext cx="5436000" cy="1253915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Mise à disposition de tableaux de bord automatisés et efficients à destination des services, des directions et des élus</a:t>
            </a:r>
          </a:p>
        </p:txBody>
      </p:sp>
      <p:sp>
        <p:nvSpPr>
          <p:cNvPr id="47" name="ZoneTexte 28"/>
          <p:cNvSpPr txBox="1">
            <a:spLocks noChangeArrowheads="1"/>
          </p:cNvSpPr>
          <p:nvPr/>
        </p:nvSpPr>
        <p:spPr bwMode="auto">
          <a:xfrm>
            <a:off x="6367121" y="4717174"/>
            <a:ext cx="44775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Préciser ci-après quels sont les impacts du projet en matière de :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367121" y="5168997"/>
            <a:ext cx="33008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900"/>
              </a:spcAft>
              <a:defRPr/>
            </a:pPr>
            <a:r>
              <a:rPr lang="fr-FR" altLang="fr-FR" sz="1200" i="0">
                <a:latin typeface="Segoe UI" panose="020B0502040204020203" pitchFamily="34" charset="0"/>
                <a:cs typeface="Segoe UI" panose="020B0502040204020203" pitchFamily="34" charset="0"/>
              </a:rPr>
              <a:t>Qualité de service pour les usagers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Bénéfices pour les gestionnaires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Contribution à une politique publique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Sécurisation / Fiabilisation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Rationalisation / Convergence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190195" y="5202692"/>
            <a:ext cx="2369980" cy="216000"/>
            <a:chOff x="9190195" y="5019817"/>
            <a:chExt cx="2369980" cy="216000"/>
          </a:xfrm>
        </p:grpSpPr>
        <p:sp>
          <p:nvSpPr>
            <p:cNvPr id="5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190195" y="5496744"/>
            <a:ext cx="2369980" cy="216000"/>
            <a:chOff x="9190195" y="5019817"/>
            <a:chExt cx="2369980" cy="216000"/>
          </a:xfrm>
        </p:grpSpPr>
        <p:sp>
          <p:nvSpPr>
            <p:cNvPr id="5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190195" y="5803058"/>
            <a:ext cx="2369980" cy="216000"/>
            <a:chOff x="9190195" y="5019817"/>
            <a:chExt cx="2369980" cy="216000"/>
          </a:xfrm>
        </p:grpSpPr>
        <p:sp>
          <p:nvSpPr>
            <p:cNvPr id="61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90195" y="6099184"/>
            <a:ext cx="2369980" cy="216000"/>
            <a:chOff x="9190195" y="5019817"/>
            <a:chExt cx="2369980" cy="216000"/>
          </a:xfrm>
        </p:grpSpPr>
        <p:sp>
          <p:nvSpPr>
            <p:cNvPr id="6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190195" y="6392461"/>
            <a:ext cx="2369980" cy="216000"/>
            <a:chOff x="9190195" y="5019817"/>
            <a:chExt cx="2369980" cy="216000"/>
          </a:xfrm>
        </p:grpSpPr>
        <p:sp>
          <p:nvSpPr>
            <p:cNvPr id="8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7" name="ZoneTexte 11"/>
          <p:cNvSpPr txBox="1">
            <a:spLocks noChangeArrowheads="1"/>
          </p:cNvSpPr>
          <p:nvPr/>
        </p:nvSpPr>
        <p:spPr bwMode="auto">
          <a:xfrm>
            <a:off x="9127350" y="4947493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FAIBLE</a:t>
            </a:r>
          </a:p>
        </p:txBody>
      </p:sp>
      <p:sp>
        <p:nvSpPr>
          <p:cNvPr id="108" name="ZoneTexte 36"/>
          <p:cNvSpPr txBox="1">
            <a:spLocks noChangeArrowheads="1"/>
          </p:cNvSpPr>
          <p:nvPr/>
        </p:nvSpPr>
        <p:spPr bwMode="auto">
          <a:xfrm>
            <a:off x="11123491" y="4947493"/>
            <a:ext cx="4956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FORT</a:t>
            </a:r>
          </a:p>
        </p:txBody>
      </p:sp>
      <p:sp>
        <p:nvSpPr>
          <p:cNvPr id="109" name="ZoneTexte 11"/>
          <p:cNvSpPr txBox="1">
            <a:spLocks noChangeArrowheads="1"/>
          </p:cNvSpPr>
          <p:nvPr/>
        </p:nvSpPr>
        <p:spPr bwMode="auto">
          <a:xfrm>
            <a:off x="10011972" y="4947493"/>
            <a:ext cx="7300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MODÉRÉ</a:t>
            </a:r>
          </a:p>
        </p:txBody>
      </p:sp>
      <p:sp>
        <p:nvSpPr>
          <p:cNvPr id="110" name="ZoneTexte 28"/>
          <p:cNvSpPr txBox="1">
            <a:spLocks noChangeArrowheads="1"/>
          </p:cNvSpPr>
          <p:nvPr/>
        </p:nvSpPr>
        <p:spPr bwMode="auto">
          <a:xfrm>
            <a:off x="6367121" y="4323545"/>
            <a:ext cx="54147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MODÈLE SIMPLIFIÉ D’ÉTUDE DE LA VALEUR</a:t>
            </a:r>
          </a:p>
          <a:p>
            <a:pPr>
              <a:defRPr/>
            </a:pPr>
            <a:r>
              <a:rPr lang="fr-FR" altLang="fr-FR" sz="1100" i="1"/>
              <a:t>Source: Méthode d’Analyse et de Remontée de la Valeur 2 (</a:t>
            </a:r>
            <a:r>
              <a:rPr lang="fr-FR" altLang="fr-FR" sz="1100" i="1">
                <a:hlinkClick r:id="rId2"/>
              </a:rPr>
              <a:t>MAREVA 2</a:t>
            </a:r>
            <a:r>
              <a:rPr lang="fr-FR" altLang="fr-FR" sz="1100" i="1"/>
              <a:t>) </a:t>
            </a:r>
            <a:endParaRPr lang="fr-FR" sz="11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Espace réservé du texte 2"/>
          <p:cNvSpPr txBox="1">
            <a:spLocks/>
          </p:cNvSpPr>
          <p:nvPr/>
        </p:nvSpPr>
        <p:spPr>
          <a:xfrm>
            <a:off x="445212" y="1248418"/>
            <a:ext cx="5436000" cy="24407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Créer un programme de reporting automatisé de l’occupation et de la saturation</a:t>
            </a:r>
          </a:p>
          <a:p>
            <a:r>
              <a:rPr lang="fr-FR" dirty="0">
                <a:latin typeface="Segoe UI"/>
                <a:cs typeface="Segoe UI"/>
              </a:rPr>
              <a:t>-des parcs relais TBM</a:t>
            </a:r>
          </a:p>
          <a:p>
            <a:r>
              <a:rPr lang="fr-FR" dirty="0">
                <a:latin typeface="Segoe UI"/>
                <a:cs typeface="Segoe UI"/>
              </a:rPr>
              <a:t>-parkings horaires de BM, par secteurs : hypercentre, centre et périphérie</a:t>
            </a:r>
          </a:p>
          <a:p>
            <a:r>
              <a:rPr lang="fr-FR" dirty="0">
                <a:latin typeface="Segoe UI"/>
                <a:cs typeface="Segoe UI"/>
              </a:rPr>
              <a:t>Ces </a:t>
            </a:r>
            <a:r>
              <a:rPr lang="fr-FR" dirty="0" err="1">
                <a:latin typeface="Segoe UI"/>
                <a:cs typeface="Segoe UI"/>
              </a:rPr>
              <a:t>reportings</a:t>
            </a:r>
            <a:r>
              <a:rPr lang="fr-FR" dirty="0">
                <a:latin typeface="Segoe UI"/>
                <a:cs typeface="Segoe UI"/>
              </a:rPr>
              <a:t> permettront de visualiser selon les besoins du moment:</a:t>
            </a:r>
          </a:p>
          <a:p>
            <a:r>
              <a:rPr lang="fr-FR" dirty="0">
                <a:latin typeface="Segoe UI"/>
                <a:cs typeface="Segoe UI"/>
              </a:rPr>
              <a:t>-une courbe d’occupation faisant la moyenne du secteur, </a:t>
            </a:r>
          </a:p>
          <a:p>
            <a:r>
              <a:rPr lang="fr-FR" dirty="0">
                <a:latin typeface="Segoe UI"/>
                <a:cs typeface="Segoe UI"/>
              </a:rPr>
              <a:t>-les courbes d’occupation de chaque site, </a:t>
            </a:r>
          </a:p>
          <a:p>
            <a:r>
              <a:rPr lang="fr-FR" dirty="0">
                <a:latin typeface="Segoe UI"/>
                <a:cs typeface="Segoe UI"/>
              </a:rPr>
              <a:t>-les sites présentant un niveau de saturation supérieur à 90% plus de 3 heures par jour au moins 2 jours par semaine, et les horaires concernés</a:t>
            </a:r>
          </a:p>
          <a:p>
            <a:r>
              <a:rPr lang="fr-FR" dirty="0">
                <a:latin typeface="Segoe UI"/>
                <a:cs typeface="Segoe UI"/>
              </a:rPr>
              <a:t>En donnant aux destinataires la possibilité de cocher la temporalité du reporting: à la semaine, au mois, trimestre, année</a:t>
            </a:r>
          </a:p>
          <a:p>
            <a:r>
              <a:rPr lang="fr-FR" dirty="0">
                <a:latin typeface="Segoe UI"/>
                <a:cs typeface="Segoe UI"/>
              </a:rPr>
              <a:t>Et en faisant apparaître pour chaque site la courbe de la période équivalente de l’année précédente</a:t>
            </a:r>
          </a:p>
        </p:txBody>
      </p:sp>
    </p:spTree>
    <p:extLst>
      <p:ext uri="{BB962C8B-B14F-4D97-AF65-F5344CB8AC3E}">
        <p14:creationId xmlns:p14="http://schemas.microsoft.com/office/powerpoint/2010/main" val="38947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chemeClr val="accent6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marL="92075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TRANSMISSION DE LA FICHE COMMANDE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301340" y="2537371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 ENVISAGEE DU COTE DU COMMANDITAIRE</a:t>
            </a:r>
          </a:p>
          <a:p>
            <a:pPr marL="61913">
              <a:defRPr/>
            </a:pP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Equipe maitrise d’usage métier (MUM)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6291716" y="2531170"/>
            <a:ext cx="5551970" cy="2189799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Espace réservé du texte 2"/>
          <p:cNvSpPr txBox="1">
            <a:spLocks/>
          </p:cNvSpPr>
          <p:nvPr/>
        </p:nvSpPr>
        <p:spPr>
          <a:xfrm>
            <a:off x="6367319" y="2988868"/>
            <a:ext cx="17898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>
                <a:latin typeface="Segoe UI" panose="020B0502040204020203" pitchFamily="34" charset="0"/>
                <a:cs typeface="Segoe UI" panose="020B0502040204020203" pitchFamily="34" charset="0"/>
              </a:rPr>
              <a:t>Chef de projet pressenti : </a:t>
            </a:r>
          </a:p>
        </p:txBody>
      </p:sp>
      <p:sp>
        <p:nvSpPr>
          <p:cNvPr id="72" name="Espace réservé du texte 2"/>
          <p:cNvSpPr txBox="1">
            <a:spLocks/>
          </p:cNvSpPr>
          <p:nvPr/>
        </p:nvSpPr>
        <p:spPr>
          <a:xfrm>
            <a:off x="6348069" y="3576249"/>
            <a:ext cx="5442211" cy="1114076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Pierre </a:t>
            </a:r>
            <a:r>
              <a:rPr lang="fr-FR" dirty="0" err="1"/>
              <a:t>Mercé</a:t>
            </a:r>
            <a:endParaRPr lang="fr-FR" dirty="0"/>
          </a:p>
          <a:p>
            <a:r>
              <a:rPr lang="fr-FR" dirty="0"/>
              <a:t>Pierre </a:t>
            </a:r>
            <a:r>
              <a:rPr lang="fr-FR" dirty="0" err="1"/>
              <a:t>Samblat</a:t>
            </a:r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301340" y="870256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ADRESSE</a:t>
            </a:r>
          </a:p>
          <a:p>
            <a:pPr marL="61913">
              <a:defRPr/>
            </a:pP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Renseigner l’adresse de l’hôtel de ville si le lieu du projet n’est pas clairement identifié</a:t>
            </a:r>
          </a:p>
        </p:txBody>
      </p: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6291716" y="864056"/>
            <a:ext cx="5551970" cy="1533811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Espace réservé du texte 2"/>
          <p:cNvSpPr txBox="1">
            <a:spLocks/>
          </p:cNvSpPr>
          <p:nvPr/>
        </p:nvSpPr>
        <p:spPr>
          <a:xfrm>
            <a:off x="6367320" y="1242043"/>
            <a:ext cx="744482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>
                <a:solidFill>
                  <a:srgbClr val="262626"/>
                </a:solidFill>
              </a:rPr>
              <a:t>Numéro :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7939" y="4258262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MODALITES DE MISE EN ŒUVRE ENVISAGEES</a:t>
            </a:r>
          </a:p>
          <a:p>
            <a:pPr marL="61913">
              <a:defRPr/>
            </a:pPr>
            <a:r>
              <a:rPr lang="fr-FR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Ex: utilisation d’un pilote, méthode itérative, etc.</a:t>
            </a: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348315" y="4258263"/>
            <a:ext cx="5551970" cy="2418954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Espace réservé du texte 2"/>
          <p:cNvSpPr txBox="1">
            <a:spLocks/>
          </p:cNvSpPr>
          <p:nvPr/>
        </p:nvSpPr>
        <p:spPr>
          <a:xfrm>
            <a:off x="412693" y="4660830"/>
            <a:ext cx="5434186" cy="195251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La données est déjà collectée dans l’entrepôt de Bordeaux Métropole.</a:t>
            </a:r>
          </a:p>
          <a:p>
            <a:r>
              <a:rPr lang="fr-FR" dirty="0"/>
              <a:t>Il s’agit d’une mise en forme de la donnée dans le </a:t>
            </a:r>
            <a:r>
              <a:rPr lang="fr-FR" dirty="0" err="1"/>
              <a:t>DataLab</a:t>
            </a:r>
            <a:r>
              <a:rPr lang="fr-FR" dirty="0"/>
              <a:t> de BM (</a:t>
            </a:r>
            <a:r>
              <a:rPr lang="fr-FR" dirty="0" err="1"/>
              <a:t>RStudio</a:t>
            </a:r>
            <a:r>
              <a:rPr lang="fr-FR" dirty="0"/>
              <a:t>) à partir d’une application déjà développée en mode test.</a:t>
            </a:r>
          </a:p>
          <a:p>
            <a:r>
              <a:rPr lang="fr-FR" dirty="0"/>
              <a:t>Le besoin est ici formalisé par le métier avec des indicateurs à ajouter dans l’application existante.</a:t>
            </a:r>
          </a:p>
          <a:p>
            <a:endParaRPr lang="fr-FR" dirty="0"/>
          </a:p>
        </p:txBody>
      </p:sp>
      <p:sp>
        <p:nvSpPr>
          <p:cNvPr id="110" name="Espace réservé du texte 2"/>
          <p:cNvSpPr txBox="1">
            <a:spLocks/>
          </p:cNvSpPr>
          <p:nvPr/>
        </p:nvSpPr>
        <p:spPr>
          <a:xfrm>
            <a:off x="8222989" y="1242043"/>
            <a:ext cx="17898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>
                <a:solidFill>
                  <a:srgbClr val="262626"/>
                </a:solidFill>
              </a:rPr>
              <a:t>Type de voie :</a:t>
            </a:r>
          </a:p>
        </p:txBody>
      </p:sp>
      <p:sp>
        <p:nvSpPr>
          <p:cNvPr id="111" name="Espace réservé du texte 2"/>
          <p:cNvSpPr txBox="1">
            <a:spLocks/>
          </p:cNvSpPr>
          <p:nvPr/>
        </p:nvSpPr>
        <p:spPr>
          <a:xfrm>
            <a:off x="6367319" y="1564294"/>
            <a:ext cx="17898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>
                <a:solidFill>
                  <a:srgbClr val="262626"/>
                </a:solidFill>
              </a:rPr>
              <a:t>Nom de la voie :</a:t>
            </a:r>
          </a:p>
        </p:txBody>
      </p:sp>
      <p:sp>
        <p:nvSpPr>
          <p:cNvPr id="112" name="Espace réservé du texte 2"/>
          <p:cNvSpPr txBox="1">
            <a:spLocks/>
          </p:cNvSpPr>
          <p:nvPr/>
        </p:nvSpPr>
        <p:spPr>
          <a:xfrm>
            <a:off x="6367319" y="1890077"/>
            <a:ext cx="17898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>
                <a:solidFill>
                  <a:srgbClr val="262626"/>
                </a:solidFill>
              </a:rPr>
              <a:t>Code postal :</a:t>
            </a:r>
          </a:p>
        </p:txBody>
      </p:sp>
      <p:sp>
        <p:nvSpPr>
          <p:cNvPr id="113" name="Espace réservé du texte 2"/>
          <p:cNvSpPr txBox="1">
            <a:spLocks/>
          </p:cNvSpPr>
          <p:nvPr/>
        </p:nvSpPr>
        <p:spPr>
          <a:xfrm>
            <a:off x="8172755" y="1890077"/>
            <a:ext cx="17898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>
                <a:solidFill>
                  <a:srgbClr val="262626"/>
                </a:solidFill>
              </a:rPr>
              <a:t>Ville :</a:t>
            </a:r>
          </a:p>
        </p:txBody>
      </p:sp>
      <p:sp>
        <p:nvSpPr>
          <p:cNvPr id="114" name="Espace réservé du texte 2"/>
          <p:cNvSpPr txBox="1">
            <a:spLocks/>
          </p:cNvSpPr>
          <p:nvPr/>
        </p:nvSpPr>
        <p:spPr>
          <a:xfrm>
            <a:off x="7087076" y="1242043"/>
            <a:ext cx="1070134" cy="2582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t"/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i="1" baseline="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fr-FR" altLang="fr-FR">
              <a:cs typeface="Calibri"/>
            </a:endParaRPr>
          </a:p>
        </p:txBody>
      </p:sp>
      <p:sp>
        <p:nvSpPr>
          <p:cNvPr id="116" name="Espace réservé du texte 2"/>
          <p:cNvSpPr txBox="1">
            <a:spLocks/>
          </p:cNvSpPr>
          <p:nvPr/>
        </p:nvSpPr>
        <p:spPr>
          <a:xfrm>
            <a:off x="9205434" y="1242043"/>
            <a:ext cx="2584845" cy="2582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t"/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i="1" baseline="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fr-FR" altLang="fr-FR">
              <a:cs typeface="Calibri"/>
            </a:endParaRPr>
          </a:p>
        </p:txBody>
      </p:sp>
      <p:sp>
        <p:nvSpPr>
          <p:cNvPr id="120" name="Espace réservé du texte 2"/>
          <p:cNvSpPr txBox="1">
            <a:spLocks/>
          </p:cNvSpPr>
          <p:nvPr/>
        </p:nvSpPr>
        <p:spPr>
          <a:xfrm>
            <a:off x="7459317" y="1564294"/>
            <a:ext cx="4330962" cy="2582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t"/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fr-FR" altLang="fr-FR" i="1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21" name="Espace réservé du texte 2"/>
          <p:cNvSpPr txBox="1">
            <a:spLocks/>
          </p:cNvSpPr>
          <p:nvPr/>
        </p:nvSpPr>
        <p:spPr>
          <a:xfrm>
            <a:off x="7282791" y="1890077"/>
            <a:ext cx="874419" cy="2582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t"/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i="1" baseline="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fr-FR" altLang="fr-FR">
              <a:cs typeface="Calibri"/>
            </a:endParaRPr>
          </a:p>
        </p:txBody>
      </p:sp>
      <p:sp>
        <p:nvSpPr>
          <p:cNvPr id="122" name="Espace réservé du texte 2"/>
          <p:cNvSpPr txBox="1">
            <a:spLocks/>
          </p:cNvSpPr>
          <p:nvPr/>
        </p:nvSpPr>
        <p:spPr>
          <a:xfrm>
            <a:off x="8656120" y="1890077"/>
            <a:ext cx="3134159" cy="2582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t"/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i="1" baseline="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fr-FR" altLang="fr-FR">
              <a:cs typeface="Calibri"/>
            </a:endParaRPr>
          </a:p>
        </p:txBody>
      </p:sp>
      <p:sp>
        <p:nvSpPr>
          <p:cNvPr id="123" name="Espace réservé du texte 2"/>
          <p:cNvSpPr txBox="1">
            <a:spLocks/>
          </p:cNvSpPr>
          <p:nvPr/>
        </p:nvSpPr>
        <p:spPr>
          <a:xfrm>
            <a:off x="6367319" y="2166564"/>
            <a:ext cx="5336801" cy="3070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100" b="1" i="1">
                <a:solidFill>
                  <a:srgbClr val="262626"/>
                </a:solidFill>
              </a:rPr>
              <a:t>Exemple de format d’adresse : </a:t>
            </a:r>
            <a:r>
              <a:rPr lang="fr-FR" altLang="fr-FR" sz="1100" i="1">
                <a:solidFill>
                  <a:srgbClr val="262626"/>
                </a:solidFill>
              </a:rPr>
              <a:t>59 Rue Georges </a:t>
            </a:r>
            <a:r>
              <a:rPr lang="fr-FR" altLang="fr-FR" sz="1100" i="1" err="1">
                <a:solidFill>
                  <a:srgbClr val="262626"/>
                </a:solidFill>
              </a:rPr>
              <a:t>Bonnac</a:t>
            </a:r>
            <a:r>
              <a:rPr lang="fr-FR" altLang="fr-FR" sz="1100" i="1">
                <a:solidFill>
                  <a:srgbClr val="262626"/>
                </a:solidFill>
              </a:rPr>
              <a:t>, 33000 Bordeaux</a:t>
            </a:r>
          </a:p>
        </p:txBody>
      </p:sp>
      <p:sp>
        <p:nvSpPr>
          <p:cNvPr id="124" name="Espace réservé du texte 2"/>
          <p:cNvSpPr txBox="1">
            <a:spLocks/>
          </p:cNvSpPr>
          <p:nvPr/>
        </p:nvSpPr>
        <p:spPr>
          <a:xfrm>
            <a:off x="8082273" y="2972903"/>
            <a:ext cx="3708007" cy="290227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Pierre Brebinaud</a:t>
            </a:r>
          </a:p>
          <a:p>
            <a:endParaRPr lang="fr-FR" dirty="0"/>
          </a:p>
        </p:txBody>
      </p:sp>
      <p:sp>
        <p:nvSpPr>
          <p:cNvPr id="140" name="Espace réservé du texte 2"/>
          <p:cNvSpPr txBox="1">
            <a:spLocks/>
          </p:cNvSpPr>
          <p:nvPr/>
        </p:nvSpPr>
        <p:spPr>
          <a:xfrm>
            <a:off x="6373564" y="3317953"/>
            <a:ext cx="3567291" cy="258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5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latin typeface="Segoe UI" panose="020B0502040204020203" pitchFamily="34" charset="0"/>
                <a:cs typeface="Segoe UI" panose="020B0502040204020203" pitchFamily="34" charset="0"/>
              </a:rPr>
              <a:t>Equipe-projet pressentie :</a:t>
            </a:r>
          </a:p>
        </p:txBody>
      </p:sp>
      <p:sp>
        <p:nvSpPr>
          <p:cNvPr id="41" name="ZoneTexte 6"/>
          <p:cNvSpPr txBox="1">
            <a:spLocks noChangeArrowheads="1"/>
          </p:cNvSpPr>
          <p:nvPr/>
        </p:nvSpPr>
        <p:spPr bwMode="auto">
          <a:xfrm>
            <a:off x="87313" y="398257"/>
            <a:ext cx="45596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altLang="fr-FR" sz="15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Volet 2 : Modalités de mise en œuvre envisagées</a:t>
            </a:r>
          </a:p>
        </p:txBody>
      </p:sp>
      <p:sp>
        <p:nvSpPr>
          <p:cNvPr id="50" name="Espace réservé du texte 2"/>
          <p:cNvSpPr txBox="1">
            <a:spLocks/>
          </p:cNvSpPr>
          <p:nvPr/>
        </p:nvSpPr>
        <p:spPr>
          <a:xfrm>
            <a:off x="2032001" y="1269235"/>
            <a:ext cx="3814878" cy="797073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sz="1050" dirty="0"/>
              <a:t>Ce serait bien de pouvoir en disposer pour juin, pour la mise en œuvre de la nouvelle politique mobilité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7939" y="865696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 algn="ctr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NIVEAU DE PRIORITE COMMANDITAIRE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357939" y="859495"/>
            <a:ext cx="5542346" cy="1279287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ZoneTexte 1"/>
          <p:cNvSpPr txBox="1"/>
          <p:nvPr/>
        </p:nvSpPr>
        <p:spPr>
          <a:xfrm>
            <a:off x="918516" y="1224028"/>
            <a:ext cx="111348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spcBef>
                <a:spcPts val="900"/>
              </a:spcBef>
              <a:spcAft>
                <a:spcPts val="900"/>
              </a:spcAft>
              <a:defRPr/>
            </a:pPr>
            <a:r>
              <a:rPr lang="fr-FR" sz="1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685800">
              <a:spcAft>
                <a:spcPts val="900"/>
              </a:spcAft>
              <a:defRPr/>
            </a:pPr>
            <a:r>
              <a:rPr lang="fr-FR" sz="1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Prioritaire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685800">
              <a:spcAft>
                <a:spcPts val="900"/>
              </a:spcAft>
              <a:defRPr/>
            </a:pPr>
            <a:r>
              <a:rPr lang="fr-FR" sz="1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Urgent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à coins arrondis 31"/>
          <p:cNvSpPr/>
          <p:nvPr/>
        </p:nvSpPr>
        <p:spPr>
          <a:xfrm>
            <a:off x="756667" y="1218965"/>
            <a:ext cx="106110" cy="8793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8826" y="1868010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826" y="1579238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8826" y="1280113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7939" y="2306345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POPULATIONS CIBLES</a:t>
            </a:r>
            <a:endParaRPr lang="fr-FR" sz="10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357940" y="2307257"/>
            <a:ext cx="5542346" cy="1802038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Espace réservé du texte 2"/>
          <p:cNvSpPr txBox="1">
            <a:spLocks/>
          </p:cNvSpPr>
          <p:nvPr/>
        </p:nvSpPr>
        <p:spPr>
          <a:xfrm>
            <a:off x="412078" y="2678306"/>
            <a:ext cx="5436000" cy="135291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Responsables de la Mobilité</a:t>
            </a:r>
          </a:p>
          <a:p>
            <a:r>
              <a:rPr lang="fr-FR" dirty="0">
                <a:latin typeface="Segoe UI"/>
                <a:cs typeface="Segoe UI"/>
              </a:rPr>
              <a:t>Elus</a:t>
            </a:r>
          </a:p>
          <a:p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6291716" y="4874935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 COMPLEMENTAIRES</a:t>
            </a:r>
          </a:p>
          <a:p>
            <a:pPr marL="61913">
              <a:defRPr/>
            </a:pP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Vous pouvez indiquer ici toute information complémentaire qui vous semblerait opportune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6291717" y="4855256"/>
            <a:ext cx="5551969" cy="1822112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>
          <a:xfrm>
            <a:off x="6349564" y="5289113"/>
            <a:ext cx="5440716" cy="1324225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/>
              <a:t>Votre texte ici </a:t>
            </a:r>
          </a:p>
        </p:txBody>
      </p:sp>
    </p:spTree>
    <p:extLst>
      <p:ext uri="{BB962C8B-B14F-4D97-AF65-F5344CB8AC3E}">
        <p14:creationId xmlns:p14="http://schemas.microsoft.com/office/powerpoint/2010/main" val="96890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335478" y="5041588"/>
            <a:ext cx="11488960" cy="16369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5099" y="5047252"/>
            <a:ext cx="11488961" cy="2844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Avis du Comité de Gouvernance sur l’opportunité du projet (COG1) et de son passage en phase de diagnostic </a:t>
            </a:r>
          </a:p>
        </p:txBody>
      </p:sp>
      <p:sp>
        <p:nvSpPr>
          <p:cNvPr id="113" name="ZoneTexte 22"/>
          <p:cNvSpPr txBox="1">
            <a:spLocks noChangeArrowheads="1"/>
          </p:cNvSpPr>
          <p:nvPr/>
        </p:nvSpPr>
        <p:spPr bwMode="auto">
          <a:xfrm>
            <a:off x="815434" y="5690691"/>
            <a:ext cx="1668614" cy="26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100" b="1" i="0" u="none" strike="noStrike" kern="0" cap="none" spc="0" normalizeH="0" baseline="0" noProof="0">
                <a:ln>
                  <a:noFill/>
                </a:ln>
                <a:solidFill>
                  <a:srgbClr val="97BF47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AVIS FAVORABLE</a:t>
            </a:r>
          </a:p>
        </p:txBody>
      </p: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827513" y="6123549"/>
            <a:ext cx="1549680" cy="30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1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AVIS RÉSERVÉ</a:t>
            </a:r>
          </a:p>
        </p:txBody>
      </p:sp>
      <p:sp>
        <p:nvSpPr>
          <p:cNvPr id="115" name="Rectangle à coins arrondis 46"/>
          <p:cNvSpPr/>
          <p:nvPr/>
        </p:nvSpPr>
        <p:spPr>
          <a:xfrm rot="5400000">
            <a:off x="379935" y="5985020"/>
            <a:ext cx="828000" cy="124092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ZoneTexte 21"/>
          <p:cNvSpPr txBox="1">
            <a:spLocks noChangeArrowheads="1"/>
          </p:cNvSpPr>
          <p:nvPr/>
        </p:nvSpPr>
        <p:spPr bwMode="auto">
          <a:xfrm>
            <a:off x="2384318" y="5394154"/>
            <a:ext cx="326501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</a:t>
            </a:r>
            <a:r>
              <a:rPr kumimoji="0" lang="fr-FR" altLang="fr-F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(obligatoire si avis réservé) </a:t>
            </a: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17" name="Espace réservé du texte 46"/>
          <p:cNvSpPr txBox="1">
            <a:spLocks/>
          </p:cNvSpPr>
          <p:nvPr/>
        </p:nvSpPr>
        <p:spPr>
          <a:xfrm>
            <a:off x="2548022" y="5643278"/>
            <a:ext cx="3278188" cy="955131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Cliquez pour ajouter du texte</a:t>
            </a:r>
          </a:p>
        </p:txBody>
      </p:sp>
      <p:sp>
        <p:nvSpPr>
          <p:cNvPr id="143" name="ZoneTexte 24"/>
          <p:cNvSpPr txBox="1"/>
          <p:nvPr/>
        </p:nvSpPr>
        <p:spPr>
          <a:xfrm>
            <a:off x="8674454" y="5641349"/>
            <a:ext cx="2057795" cy="1037150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1. Périmètre </a:t>
            </a:r>
          </a:p>
          <a:p>
            <a:pPr marL="133350" marR="0" lvl="0" indent="-7143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2. Planning</a:t>
            </a:r>
          </a:p>
          <a:p>
            <a:pPr marL="133350" marR="0" lvl="0" indent="-7143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3. Budget/charge</a:t>
            </a:r>
          </a:p>
        </p:txBody>
      </p:sp>
      <p:sp>
        <p:nvSpPr>
          <p:cNvPr id="146" name="ZoneTexte 24"/>
          <p:cNvSpPr txBox="1"/>
          <p:nvPr/>
        </p:nvSpPr>
        <p:spPr>
          <a:xfrm>
            <a:off x="10284319" y="5641349"/>
            <a:ext cx="1276025" cy="1037150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4. Organisation type</a:t>
            </a:r>
          </a:p>
          <a:p>
            <a:pPr marL="133350" lvl="0" indent="-71438" defTabSz="457200">
              <a:spcAft>
                <a:spcPts val="1500"/>
              </a:spcAft>
              <a:buNone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fr-FR" sz="1000" kern="0" noProof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Gains</a:t>
            </a:r>
            <a: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bénéfices </a:t>
            </a: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3350" marR="0" lvl="0" indent="-7143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6. Risques</a:t>
            </a:r>
          </a:p>
        </p:txBody>
      </p:sp>
      <p:sp>
        <p:nvSpPr>
          <p:cNvPr id="148" name="ZoneTexte 21"/>
          <p:cNvSpPr txBox="1">
            <a:spLocks noChangeArrowheads="1"/>
          </p:cNvSpPr>
          <p:nvPr/>
        </p:nvSpPr>
        <p:spPr bwMode="auto">
          <a:xfrm>
            <a:off x="8206991" y="5394154"/>
            <a:ext cx="3484672" cy="17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Points à approfondir dans la note de cadrage :</a:t>
            </a:r>
          </a:p>
        </p:txBody>
      </p:sp>
      <p:sp>
        <p:nvSpPr>
          <p:cNvPr id="161" name="ZoneTexte 21"/>
          <p:cNvSpPr txBox="1">
            <a:spLocks noChangeArrowheads="1"/>
          </p:cNvSpPr>
          <p:nvPr/>
        </p:nvSpPr>
        <p:spPr bwMode="auto">
          <a:xfrm>
            <a:off x="6033146" y="5394154"/>
            <a:ext cx="2120515" cy="4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Passage nécessaire en</a:t>
            </a:r>
          </a:p>
          <a:p>
            <a:pPr marL="8255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Diagnostic d’architecture :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666156" y="6154593"/>
            <a:ext cx="237784" cy="1960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65599" y="5722744"/>
            <a:ext cx="237784" cy="1960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97BF47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Rectangle à coins arrondis 46"/>
          <p:cNvSpPr/>
          <p:nvPr/>
        </p:nvSpPr>
        <p:spPr>
          <a:xfrm>
            <a:off x="6628800" y="6237409"/>
            <a:ext cx="867743" cy="97858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202196" y="6199082"/>
            <a:ext cx="178651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743581" y="6200167"/>
            <a:ext cx="178651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ZoneTexte 24"/>
          <p:cNvSpPr txBox="1"/>
          <p:nvPr/>
        </p:nvSpPr>
        <p:spPr>
          <a:xfrm>
            <a:off x="6550690" y="5992695"/>
            <a:ext cx="496030" cy="169528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168" name="ZoneTexte 24"/>
          <p:cNvSpPr txBox="1"/>
          <p:nvPr/>
        </p:nvSpPr>
        <p:spPr>
          <a:xfrm>
            <a:off x="7006013" y="5983373"/>
            <a:ext cx="507082" cy="180494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003679" y="5519609"/>
            <a:ext cx="0" cy="107880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</a:ln>
          <a:effectLst/>
        </p:spPr>
      </p:cxnSp>
      <p:cxnSp>
        <p:nvCxnSpPr>
          <p:cNvPr id="170" name="Straight Connector 169"/>
          <p:cNvCxnSpPr/>
          <p:nvPr/>
        </p:nvCxnSpPr>
        <p:spPr>
          <a:xfrm>
            <a:off x="8178106" y="5519609"/>
            <a:ext cx="0" cy="107880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</a:t>
              </a:r>
              <a:b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DGNSI SUR L’OPPORTUNITÉ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141" name="Rectangle 17"/>
          <p:cNvSpPr>
            <a:spLocks noChangeArrowheads="1"/>
          </p:cNvSpPr>
          <p:nvPr/>
        </p:nvSpPr>
        <p:spPr bwMode="auto">
          <a:xfrm>
            <a:off x="342847" y="4180363"/>
            <a:ext cx="5547810" cy="72453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2844" y="3906403"/>
            <a:ext cx="5547813" cy="283720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MAITRISE D’OUVRAGE NUMERIQUE DGNSI</a:t>
            </a:r>
          </a:p>
        </p:txBody>
      </p:sp>
      <p:sp>
        <p:nvSpPr>
          <p:cNvPr id="149" name="Espace réservé du texte 46"/>
          <p:cNvSpPr txBox="1">
            <a:spLocks/>
          </p:cNvSpPr>
          <p:nvPr/>
        </p:nvSpPr>
        <p:spPr>
          <a:xfrm>
            <a:off x="941846" y="4427711"/>
            <a:ext cx="1631507" cy="404476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>
                <a:latin typeface="Segoe UI"/>
                <a:cs typeface="Segoe UI"/>
              </a:rPr>
              <a:t>DIAN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71" name="Espace réservé du texte 46"/>
          <p:cNvSpPr txBox="1">
            <a:spLocks/>
          </p:cNvSpPr>
          <p:nvPr/>
        </p:nvSpPr>
        <p:spPr>
          <a:xfrm>
            <a:off x="3645575" y="4427710"/>
            <a:ext cx="1631507" cy="404477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Yohann MANSIAUX</a:t>
            </a:r>
          </a:p>
        </p:txBody>
      </p:sp>
      <p:sp>
        <p:nvSpPr>
          <p:cNvPr id="172" name="ZoneTexte 21"/>
          <p:cNvSpPr txBox="1">
            <a:spLocks noChangeArrowheads="1"/>
          </p:cNvSpPr>
          <p:nvPr/>
        </p:nvSpPr>
        <p:spPr bwMode="auto">
          <a:xfrm>
            <a:off x="3277787" y="4201633"/>
            <a:ext cx="2367082" cy="2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envisagé pour le cadrage :</a:t>
            </a:r>
            <a:endParaRPr kumimoji="0" lang="fr-FR" altLang="fr-FR" sz="1000" b="0" i="1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ZoneTexte 21"/>
          <p:cNvSpPr txBox="1">
            <a:spLocks noChangeArrowheads="1"/>
          </p:cNvSpPr>
          <p:nvPr/>
        </p:nvSpPr>
        <p:spPr bwMode="auto">
          <a:xfrm>
            <a:off x="916462" y="4204320"/>
            <a:ext cx="1682275" cy="27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Direction MON :</a:t>
            </a:r>
            <a:endParaRPr kumimoji="0" lang="fr-FR" altLang="fr-FR" sz="1000" b="0" i="1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tangle 17"/>
          <p:cNvSpPr>
            <a:spLocks noChangeArrowheads="1"/>
          </p:cNvSpPr>
          <p:nvPr/>
        </p:nvSpPr>
        <p:spPr bwMode="auto">
          <a:xfrm>
            <a:off x="6282088" y="2721912"/>
            <a:ext cx="5542351" cy="218298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282087" y="2738354"/>
            <a:ext cx="5542351" cy="283720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BUDGET ET CHARGE : TENDANCE</a:t>
            </a:r>
          </a:p>
        </p:txBody>
      </p:sp>
      <p:grpSp>
        <p:nvGrpSpPr>
          <p:cNvPr id="176" name="Groupe 3"/>
          <p:cNvGrpSpPr/>
          <p:nvPr/>
        </p:nvGrpSpPr>
        <p:grpSpPr>
          <a:xfrm>
            <a:off x="6967705" y="3156394"/>
            <a:ext cx="576000" cy="576000"/>
            <a:chOff x="10627057" y="5869326"/>
            <a:chExt cx="576000" cy="576000"/>
          </a:xfrm>
        </p:grpSpPr>
        <p:sp>
          <p:nvSpPr>
            <p:cNvPr id="177" name="Rectangle 176"/>
            <p:cNvSpPr/>
            <p:nvPr/>
          </p:nvSpPr>
          <p:spPr>
            <a:xfrm>
              <a:off x="10627057" y="6301326"/>
              <a:ext cx="144000" cy="144000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627057" y="6157326"/>
              <a:ext cx="288000" cy="288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627057" y="6013326"/>
              <a:ext cx="432000" cy="432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627057" y="5869326"/>
              <a:ext cx="576000" cy="576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1" name="Groupe 179"/>
          <p:cNvGrpSpPr/>
          <p:nvPr/>
        </p:nvGrpSpPr>
        <p:grpSpPr>
          <a:xfrm>
            <a:off x="7855482" y="3156394"/>
            <a:ext cx="576000" cy="576000"/>
            <a:chOff x="10627057" y="5869326"/>
            <a:chExt cx="576000" cy="576000"/>
          </a:xfrm>
        </p:grpSpPr>
        <p:sp>
          <p:nvSpPr>
            <p:cNvPr id="182" name="Rectangle 181"/>
            <p:cNvSpPr/>
            <p:nvPr/>
          </p:nvSpPr>
          <p:spPr>
            <a:xfrm>
              <a:off x="10627057" y="6301326"/>
              <a:ext cx="144000" cy="144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627057" y="6157326"/>
              <a:ext cx="288000" cy="288000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627057" y="6013326"/>
              <a:ext cx="432000" cy="432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627057" y="5869326"/>
              <a:ext cx="576000" cy="576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6" name="Groupe 184"/>
          <p:cNvGrpSpPr/>
          <p:nvPr/>
        </p:nvGrpSpPr>
        <p:grpSpPr>
          <a:xfrm>
            <a:off x="8743259" y="3156394"/>
            <a:ext cx="576000" cy="576000"/>
            <a:chOff x="10627057" y="5869326"/>
            <a:chExt cx="576000" cy="576000"/>
          </a:xfrm>
        </p:grpSpPr>
        <p:sp>
          <p:nvSpPr>
            <p:cNvPr id="187" name="Rectangle 186"/>
            <p:cNvSpPr/>
            <p:nvPr/>
          </p:nvSpPr>
          <p:spPr>
            <a:xfrm>
              <a:off x="10627057" y="6301326"/>
              <a:ext cx="144000" cy="144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27057" y="6157326"/>
              <a:ext cx="288000" cy="288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627057" y="6013326"/>
              <a:ext cx="432000" cy="432000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L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627057" y="5869326"/>
              <a:ext cx="576000" cy="576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1" name="Groupe 189"/>
          <p:cNvGrpSpPr/>
          <p:nvPr/>
        </p:nvGrpSpPr>
        <p:grpSpPr>
          <a:xfrm>
            <a:off x="9631037" y="3156394"/>
            <a:ext cx="576000" cy="576000"/>
            <a:chOff x="10627057" y="5869326"/>
            <a:chExt cx="576000" cy="576000"/>
          </a:xfrm>
          <a:solidFill>
            <a:srgbClr val="E20079"/>
          </a:solidFill>
        </p:grpSpPr>
        <p:sp>
          <p:nvSpPr>
            <p:cNvPr id="192" name="Rectangle 191"/>
            <p:cNvSpPr/>
            <p:nvPr/>
          </p:nvSpPr>
          <p:spPr>
            <a:xfrm>
              <a:off x="10627057" y="6301326"/>
              <a:ext cx="144000" cy="14400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0627057" y="6157326"/>
              <a:ext cx="288000" cy="28800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0627057" y="6013326"/>
              <a:ext cx="432000" cy="43200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0627057" y="586932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XL</a:t>
              </a:r>
            </a:p>
          </p:txBody>
        </p:sp>
      </p:grpSp>
      <p:sp>
        <p:nvSpPr>
          <p:cNvPr id="197" name="ZoneTexte 21"/>
          <p:cNvSpPr txBox="1">
            <a:spLocks noChangeArrowheads="1"/>
          </p:cNvSpPr>
          <p:nvPr/>
        </p:nvSpPr>
        <p:spPr bwMode="auto">
          <a:xfrm>
            <a:off x="6187455" y="4425215"/>
            <a:ext cx="764504" cy="21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Charge :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7198412" y="392707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076646" y="392707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b="1" i="0" u="none" strike="noStrike" kern="0" cap="none" spc="0" baseline="0" noProof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965702" y="392707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841945" y="392707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ZoneTexte 4"/>
          <p:cNvSpPr txBox="1"/>
          <p:nvPr/>
        </p:nvSpPr>
        <p:spPr>
          <a:xfrm>
            <a:off x="7009006" y="410768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 10 k€</a:t>
            </a:r>
          </a:p>
        </p:txBody>
      </p:sp>
      <p:sp>
        <p:nvSpPr>
          <p:cNvPr id="203" name="ZoneTexte 209"/>
          <p:cNvSpPr txBox="1"/>
          <p:nvPr/>
        </p:nvSpPr>
        <p:spPr>
          <a:xfrm>
            <a:off x="7775030" y="4107684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10 &lt; &gt; 30 k€</a:t>
            </a:r>
          </a:p>
        </p:txBody>
      </p:sp>
      <p:sp>
        <p:nvSpPr>
          <p:cNvPr id="204" name="ZoneTexte 210"/>
          <p:cNvSpPr txBox="1"/>
          <p:nvPr/>
        </p:nvSpPr>
        <p:spPr>
          <a:xfrm>
            <a:off x="8635232" y="4107684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kern="0">
                <a:solidFill>
                  <a:srgbClr val="000000">
                    <a:lumMod val="65000"/>
                    <a:lumOff val="3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 &lt; &gt; 100 k€</a:t>
            </a:r>
          </a:p>
        </p:txBody>
      </p:sp>
      <p:sp>
        <p:nvSpPr>
          <p:cNvPr id="205" name="ZoneTexte 211"/>
          <p:cNvSpPr txBox="1"/>
          <p:nvPr/>
        </p:nvSpPr>
        <p:spPr>
          <a:xfrm>
            <a:off x="9623685" y="410768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&gt; 100 k€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959352" y="4480082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b="1" i="0" u="none" strike="noStrike" kern="0" cap="none" spc="0" baseline="0" noProof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198412" y="4480082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076646" y="4480082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9841945" y="4480082"/>
            <a:ext cx="140883" cy="16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ZoneTexte 212"/>
          <p:cNvSpPr txBox="1"/>
          <p:nvPr/>
        </p:nvSpPr>
        <p:spPr>
          <a:xfrm>
            <a:off x="7050684" y="466149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 10 j</a:t>
            </a:r>
          </a:p>
        </p:txBody>
      </p:sp>
      <p:sp>
        <p:nvSpPr>
          <p:cNvPr id="211" name="ZoneTexte 213"/>
          <p:cNvSpPr txBox="1"/>
          <p:nvPr/>
        </p:nvSpPr>
        <p:spPr>
          <a:xfrm>
            <a:off x="7816708" y="4661496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10 &lt; &gt; </a:t>
            </a:r>
            <a:r>
              <a:rPr lang="fr-FR" sz="900" i="1" kern="0">
                <a:solidFill>
                  <a:srgbClr val="000000">
                    <a:lumMod val="65000"/>
                    <a:lumOff val="3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 j</a:t>
            </a:r>
          </a:p>
        </p:txBody>
      </p:sp>
      <p:sp>
        <p:nvSpPr>
          <p:cNvPr id="212" name="ZoneTexte 214"/>
          <p:cNvSpPr txBox="1"/>
          <p:nvPr/>
        </p:nvSpPr>
        <p:spPr>
          <a:xfrm>
            <a:off x="8676910" y="4661496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kern="0" noProof="0">
                <a:solidFill>
                  <a:srgbClr val="000000">
                    <a:lumMod val="65000"/>
                    <a:lumOff val="3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 &lt; &gt; 100 j</a:t>
            </a:r>
          </a:p>
        </p:txBody>
      </p:sp>
      <p:sp>
        <p:nvSpPr>
          <p:cNvPr id="213" name="ZoneTexte 215"/>
          <p:cNvSpPr txBox="1"/>
          <p:nvPr/>
        </p:nvSpPr>
        <p:spPr>
          <a:xfrm>
            <a:off x="9665363" y="4661496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&gt; 100 j</a:t>
            </a:r>
          </a:p>
        </p:txBody>
      </p:sp>
      <p:sp>
        <p:nvSpPr>
          <p:cNvPr id="216" name="ZoneTexte 97"/>
          <p:cNvSpPr txBox="1"/>
          <p:nvPr/>
        </p:nvSpPr>
        <p:spPr>
          <a:xfrm>
            <a:off x="295698" y="730778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2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Livrables</a:t>
            </a:r>
            <a:endParaRPr lang="en-US" sz="1200" b="1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48311" y="565776"/>
            <a:ext cx="3540295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IMPACT SUR LE PERIMETRE MUTUALISE</a:t>
            </a:r>
          </a:p>
        </p:txBody>
      </p:sp>
      <p:sp>
        <p:nvSpPr>
          <p:cNvPr id="218" name="Rectangle 17"/>
          <p:cNvSpPr>
            <a:spLocks noChangeArrowheads="1"/>
          </p:cNvSpPr>
          <p:nvPr/>
        </p:nvSpPr>
        <p:spPr bwMode="auto">
          <a:xfrm>
            <a:off x="348313" y="892549"/>
            <a:ext cx="3540293" cy="178883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ZoneTexte 27"/>
          <p:cNvSpPr txBox="1">
            <a:spLocks noChangeArrowheads="1"/>
          </p:cNvSpPr>
          <p:nvPr/>
        </p:nvSpPr>
        <p:spPr bwMode="auto">
          <a:xfrm>
            <a:off x="418342" y="1975475"/>
            <a:ext cx="1165884" cy="2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</a:p>
        </p:txBody>
      </p:sp>
      <p:sp>
        <p:nvSpPr>
          <p:cNvPr id="220" name="Rectangle à coins arrondis 31"/>
          <p:cNvSpPr/>
          <p:nvPr/>
        </p:nvSpPr>
        <p:spPr>
          <a:xfrm>
            <a:off x="459247" y="951273"/>
            <a:ext cx="93988" cy="989623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ZoneTexte 37"/>
          <p:cNvSpPr txBox="1">
            <a:spLocks noChangeArrowheads="1"/>
          </p:cNvSpPr>
          <p:nvPr/>
        </p:nvSpPr>
        <p:spPr bwMode="auto">
          <a:xfrm>
            <a:off x="617889" y="954326"/>
            <a:ext cx="32249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Renouvellement : </a:t>
            </a: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il s’agit du remplacement ou de la modernisation de matériels / logiciels déjà existants</a:t>
            </a:r>
          </a:p>
        </p:txBody>
      </p:sp>
      <p:sp>
        <p:nvSpPr>
          <p:cNvPr id="223" name="Espace réservé du texte 46"/>
          <p:cNvSpPr txBox="1">
            <a:spLocks/>
          </p:cNvSpPr>
          <p:nvPr/>
        </p:nvSpPr>
        <p:spPr>
          <a:xfrm>
            <a:off x="418341" y="2175658"/>
            <a:ext cx="3424545" cy="47165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Votre texte ici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82088" y="569842"/>
            <a:ext cx="5551973" cy="323372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ARTICULATION AVEC D’AUTRES PROJETS</a:t>
            </a:r>
          </a:p>
        </p:txBody>
      </p:sp>
      <p:sp>
        <p:nvSpPr>
          <p:cNvPr id="225" name="Rectangle 19"/>
          <p:cNvSpPr>
            <a:spLocks noChangeArrowheads="1"/>
          </p:cNvSpPr>
          <p:nvPr/>
        </p:nvSpPr>
        <p:spPr bwMode="auto">
          <a:xfrm>
            <a:off x="6282090" y="892549"/>
            <a:ext cx="5542348" cy="1788836"/>
          </a:xfrm>
          <a:prstGeom prst="rect">
            <a:avLst/>
          </a:prstGeom>
          <a:noFill/>
          <a:ln w="19050">
            <a:solidFill>
              <a:srgbClr val="E2007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ZoneTexte 24"/>
          <p:cNvSpPr txBox="1"/>
          <p:nvPr/>
        </p:nvSpPr>
        <p:spPr>
          <a:xfrm>
            <a:off x="6621122" y="971983"/>
            <a:ext cx="2160595" cy="1603735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lnSpc>
                <a:spcPct val="150000"/>
              </a:lnSpc>
              <a:spcAft>
                <a:spcPts val="300"/>
              </a:spcAft>
              <a:buNone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Opportunité de </a:t>
            </a:r>
            <a:r>
              <a:rPr lang="fr-FR" sz="1000" b="1">
                <a:latin typeface="Segoe UI" panose="020B0502040204020203" pitchFamily="34" charset="0"/>
                <a:cs typeface="Segoe UI" panose="020B0502040204020203" pitchFamily="34" charset="0"/>
              </a:rPr>
              <a:t>mutualisation</a:t>
            </a:r>
            <a:endParaRPr kumimoji="0" 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457200">
              <a:lnSpc>
                <a:spcPct val="150000"/>
              </a:lnSpc>
              <a:spcAft>
                <a:spcPts val="300"/>
              </a:spcAft>
              <a:buNone/>
              <a:defRPr/>
            </a:pPr>
            <a:r>
              <a:rPr lang="fr-FR" sz="1000">
                <a:latin typeface="Segoe UI" panose="020B0502040204020203" pitchFamily="34" charset="0"/>
                <a:cs typeface="Segoe UI" panose="020B0502040204020203" pitchFamily="34" charset="0"/>
              </a:rPr>
              <a:t>Opportunité de </a:t>
            </a:r>
            <a:r>
              <a:rPr lang="fr-FR" sz="1000" b="1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</a:p>
          <a:p>
            <a:pPr marL="0" indent="0" defTabSz="457200">
              <a:lnSpc>
                <a:spcPct val="150000"/>
              </a:lnSpc>
              <a:spcAft>
                <a:spcPts val="300"/>
              </a:spcAft>
              <a:buNone/>
              <a:defRPr/>
            </a:pPr>
            <a: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Opportunité de rattachement à un</a:t>
            </a:r>
            <a:b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0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</a:t>
            </a:r>
            <a: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 gestion </a:t>
            </a:r>
            <a:r>
              <a:rPr lang="fr-FR" sz="10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père/fils</a:t>
            </a:r>
          </a:p>
          <a:p>
            <a:pPr marL="0" indent="0" defTabSz="457200">
              <a:lnSpc>
                <a:spcPct val="150000"/>
              </a:lnSpc>
              <a:spcAft>
                <a:spcPts val="300"/>
              </a:spcAft>
              <a:buNone/>
              <a:defRPr/>
            </a:pPr>
            <a:r>
              <a:rPr lang="fr-FR" sz="10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Adhérence</a:t>
            </a:r>
            <a: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avec d’autres projets</a:t>
            </a:r>
          </a:p>
          <a:p>
            <a:pPr marL="0" indent="0" defTabSz="457200">
              <a:lnSpc>
                <a:spcPct val="150000"/>
              </a:lnSpc>
              <a:spcAft>
                <a:spcPts val="300"/>
              </a:spcAft>
              <a:buNone/>
              <a:defRPr/>
            </a:pPr>
            <a:r>
              <a:rPr lang="fr-FR" sz="10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</a:t>
            </a:r>
            <a:r>
              <a:rPr lang="fr-FR" sz="10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stratégique</a:t>
            </a:r>
          </a:p>
        </p:txBody>
      </p:sp>
      <p:sp>
        <p:nvSpPr>
          <p:cNvPr id="229" name="Rectangle à coins arrondis 31"/>
          <p:cNvSpPr/>
          <p:nvPr/>
        </p:nvSpPr>
        <p:spPr>
          <a:xfrm>
            <a:off x="6443280" y="968341"/>
            <a:ext cx="93600" cy="1645103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33054" y="1672760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33054" y="1000645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6419639" y="2079027"/>
            <a:ext cx="140883" cy="16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6419639" y="1581316"/>
            <a:ext cx="140883" cy="16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37" name="ZoneTexte 37"/>
          <p:cNvSpPr txBox="1">
            <a:spLocks noChangeArrowheads="1"/>
          </p:cNvSpPr>
          <p:nvPr/>
        </p:nvSpPr>
        <p:spPr bwMode="auto">
          <a:xfrm>
            <a:off x="612339" y="1291876"/>
            <a:ext cx="32305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Extension : </a:t>
            </a: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il s’agit de nouveaux besoins venant étendre le périmètre existant</a:t>
            </a:r>
          </a:p>
        </p:txBody>
      </p:sp>
      <p:sp>
        <p:nvSpPr>
          <p:cNvPr id="118" name="Espace réservé du texte 46"/>
          <p:cNvSpPr txBox="1">
            <a:spLocks/>
          </p:cNvSpPr>
          <p:nvPr/>
        </p:nvSpPr>
        <p:spPr>
          <a:xfrm>
            <a:off x="8842318" y="1166879"/>
            <a:ext cx="2913374" cy="146349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Projet fils du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DataLab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fr-FR" dirty="0"/>
              <a:t>2757)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9" name="ZoneTexte 27"/>
          <p:cNvSpPr txBox="1">
            <a:spLocks noChangeArrowheads="1"/>
          </p:cNvSpPr>
          <p:nvPr/>
        </p:nvSpPr>
        <p:spPr bwMode="auto">
          <a:xfrm>
            <a:off x="8840688" y="926048"/>
            <a:ext cx="1165884" cy="2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8508161" y="5597646"/>
            <a:ext cx="140883" cy="1000000"/>
            <a:chOff x="9436200" y="3677243"/>
            <a:chExt cx="140883" cy="1000000"/>
          </a:xfrm>
        </p:grpSpPr>
        <p:sp>
          <p:nvSpPr>
            <p:cNvPr id="138" name="Rectangle à coins arrondis 31"/>
            <p:cNvSpPr/>
            <p:nvPr/>
          </p:nvSpPr>
          <p:spPr>
            <a:xfrm>
              <a:off x="9453945" y="3677243"/>
              <a:ext cx="109528" cy="1000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436200" y="4433461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436200" y="4086518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36200" y="3745923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096875" y="5597646"/>
            <a:ext cx="140883" cy="1000000"/>
            <a:chOff x="9436200" y="3677243"/>
            <a:chExt cx="140883" cy="1000000"/>
          </a:xfrm>
        </p:grpSpPr>
        <p:sp>
          <p:nvSpPr>
            <p:cNvPr id="157" name="Rectangle à coins arrondis 31"/>
            <p:cNvSpPr/>
            <p:nvPr/>
          </p:nvSpPr>
          <p:spPr>
            <a:xfrm>
              <a:off x="9453945" y="3677243"/>
              <a:ext cx="109528" cy="1000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436200" y="4433461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436200" y="4086518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436200" y="3745923"/>
              <a:ext cx="140883" cy="162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419639" y="2353093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21" name="ZoneTexte 21"/>
          <p:cNvSpPr txBox="1">
            <a:spLocks noChangeArrowheads="1"/>
          </p:cNvSpPr>
          <p:nvPr/>
        </p:nvSpPr>
        <p:spPr bwMode="auto">
          <a:xfrm>
            <a:off x="6187455" y="3868940"/>
            <a:ext cx="764504" cy="21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Budget :</a:t>
            </a:r>
          </a:p>
        </p:txBody>
      </p:sp>
      <p:sp>
        <p:nvSpPr>
          <p:cNvPr id="122" name="Espace réservé du texte 46"/>
          <p:cNvSpPr txBox="1">
            <a:spLocks/>
          </p:cNvSpPr>
          <p:nvPr/>
        </p:nvSpPr>
        <p:spPr>
          <a:xfrm>
            <a:off x="10435808" y="3305558"/>
            <a:ext cx="1319883" cy="1550101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Votre texte ici</a:t>
            </a:r>
          </a:p>
        </p:txBody>
      </p:sp>
      <p:sp>
        <p:nvSpPr>
          <p:cNvPr id="123" name="ZoneTexte 27"/>
          <p:cNvSpPr txBox="1">
            <a:spLocks noChangeArrowheads="1"/>
          </p:cNvSpPr>
          <p:nvPr/>
        </p:nvSpPr>
        <p:spPr bwMode="auto">
          <a:xfrm>
            <a:off x="10441407" y="3080741"/>
            <a:ext cx="1165884" cy="2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19639" y="1048801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ZoneTexte 37"/>
          <p:cNvSpPr txBox="1">
            <a:spLocks noChangeArrowheads="1"/>
          </p:cNvSpPr>
          <p:nvPr/>
        </p:nvSpPr>
        <p:spPr bwMode="auto">
          <a:xfrm>
            <a:off x="614660" y="1628919"/>
            <a:ext cx="322822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Dé-commissionnement : </a:t>
            </a: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il s’agit d’un arrêt de matériels / logiciels sans remplacement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33054" y="1338913"/>
            <a:ext cx="140883" cy="16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888606" y="565776"/>
            <a:ext cx="200205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FEUILLE DE ROUTE COMMANDITAIRE</a:t>
            </a: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7"/>
          <p:cNvSpPr>
            <a:spLocks noChangeArrowheads="1"/>
          </p:cNvSpPr>
          <p:nvPr/>
        </p:nvSpPr>
        <p:spPr bwMode="auto">
          <a:xfrm>
            <a:off x="3881288" y="892549"/>
            <a:ext cx="2009369" cy="178883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ZoneTexte 21"/>
          <p:cNvSpPr txBox="1">
            <a:spLocks noChangeArrowheads="1"/>
          </p:cNvSpPr>
          <p:nvPr/>
        </p:nvSpPr>
        <p:spPr bwMode="auto">
          <a:xfrm>
            <a:off x="3825714" y="926048"/>
            <a:ext cx="2120515" cy="4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Projet identifié</a:t>
            </a:r>
            <a:r>
              <a:rPr kumimoji="0" lang="fr-FR" altLang="fr-FR" sz="1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dans le cadre de la collecte annuelle des besoins du commanditaire ?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Rectangle à coins arrondis 46"/>
          <p:cNvSpPr/>
          <p:nvPr/>
        </p:nvSpPr>
        <p:spPr>
          <a:xfrm>
            <a:off x="4421174" y="1751878"/>
            <a:ext cx="867743" cy="97858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94570" y="1713551"/>
            <a:ext cx="178651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535955" y="1714636"/>
            <a:ext cx="178651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ZoneTexte 24"/>
          <p:cNvSpPr txBox="1"/>
          <p:nvPr/>
        </p:nvSpPr>
        <p:spPr>
          <a:xfrm>
            <a:off x="4343064" y="1507164"/>
            <a:ext cx="496030" cy="169528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214" name="ZoneTexte 24"/>
          <p:cNvSpPr txBox="1"/>
          <p:nvPr/>
        </p:nvSpPr>
        <p:spPr>
          <a:xfrm>
            <a:off x="4798387" y="1497842"/>
            <a:ext cx="507082" cy="180494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133350" marR="0" lvl="0" indent="-71438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sp>
        <p:nvSpPr>
          <p:cNvPr id="215" name="ZoneTexte 27"/>
          <p:cNvSpPr txBox="1">
            <a:spLocks noChangeArrowheads="1"/>
          </p:cNvSpPr>
          <p:nvPr/>
        </p:nvSpPr>
        <p:spPr bwMode="auto">
          <a:xfrm>
            <a:off x="3941221" y="1975475"/>
            <a:ext cx="1165884" cy="2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</a:p>
        </p:txBody>
      </p:sp>
      <p:sp>
        <p:nvSpPr>
          <p:cNvPr id="227" name="Espace réservé du texte 46"/>
          <p:cNvSpPr txBox="1">
            <a:spLocks/>
          </p:cNvSpPr>
          <p:nvPr/>
        </p:nvSpPr>
        <p:spPr>
          <a:xfrm>
            <a:off x="3941221" y="2175658"/>
            <a:ext cx="1884990" cy="47165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Votre texte ici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6419639" y="1315203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81288" y="542638"/>
            <a:ext cx="0" cy="3600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247" name="Rectangle 17"/>
          <p:cNvSpPr>
            <a:spLocks noChangeArrowheads="1"/>
          </p:cNvSpPr>
          <p:nvPr/>
        </p:nvSpPr>
        <p:spPr bwMode="auto">
          <a:xfrm>
            <a:off x="345100" y="3022985"/>
            <a:ext cx="5545559" cy="83056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 dirty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45099" y="2738354"/>
            <a:ext cx="5545559" cy="283720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CALENDRIER ESTIMÉ</a:t>
            </a:r>
          </a:p>
        </p:txBody>
      </p:sp>
      <p:sp>
        <p:nvSpPr>
          <p:cNvPr id="249" name="Forme libre 43"/>
          <p:cNvSpPr/>
          <p:nvPr/>
        </p:nvSpPr>
        <p:spPr>
          <a:xfrm>
            <a:off x="3803748" y="3092951"/>
            <a:ext cx="1310015" cy="166911"/>
          </a:xfrm>
          <a:custGeom>
            <a:avLst/>
            <a:gdLst>
              <a:gd name="connsiteX0" fmla="*/ 0 w 1359491"/>
              <a:gd name="connsiteY0" fmla="*/ 0 h 358219"/>
              <a:gd name="connsiteX1" fmla="*/ 1359491 w 1359491"/>
              <a:gd name="connsiteY1" fmla="*/ 0 h 358219"/>
              <a:gd name="connsiteX2" fmla="*/ 1359491 w 1359491"/>
              <a:gd name="connsiteY2" fmla="*/ 358219 h 358219"/>
              <a:gd name="connsiteX3" fmla="*/ 0 w 1359491"/>
              <a:gd name="connsiteY3" fmla="*/ 358219 h 358219"/>
              <a:gd name="connsiteX4" fmla="*/ 0 w 1359491"/>
              <a:gd name="connsiteY4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491" h="358219">
                <a:moveTo>
                  <a:pt x="0" y="0"/>
                </a:moveTo>
                <a:lnTo>
                  <a:pt x="1359491" y="0"/>
                </a:lnTo>
                <a:lnTo>
                  <a:pt x="1359491" y="358219"/>
                </a:lnTo>
                <a:lnTo>
                  <a:pt x="0" y="3582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2863" tIns="42863" rIns="42863" bIns="42863" spcCol="1270" anchor="ctr"/>
          <a:lstStyle/>
          <a:p>
            <a:pPr marL="0" marR="0" lvl="0" indent="0" algn="ctr" defTabSz="50006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Livraison estimée</a:t>
            </a:r>
          </a:p>
        </p:txBody>
      </p:sp>
      <p:cxnSp>
        <p:nvCxnSpPr>
          <p:cNvPr id="250" name="Connecteur droit 45"/>
          <p:cNvCxnSpPr/>
          <p:nvPr/>
        </p:nvCxnSpPr>
        <p:spPr>
          <a:xfrm>
            <a:off x="941846" y="3396957"/>
            <a:ext cx="4335236" cy="0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sp>
        <p:nvSpPr>
          <p:cNvPr id="251" name="Ellipse 47"/>
          <p:cNvSpPr/>
          <p:nvPr/>
        </p:nvSpPr>
        <p:spPr>
          <a:xfrm>
            <a:off x="4386755" y="3324957"/>
            <a:ext cx="144000" cy="144000"/>
          </a:xfrm>
          <a:prstGeom prst="ellipse">
            <a:avLst/>
          </a:prstGeom>
          <a:solidFill>
            <a:srgbClr val="FFFFFF">
              <a:lumMod val="50000"/>
            </a:srgbClr>
          </a:solidFill>
          <a:ln w="28575" cap="flat" cmpd="sng" algn="ctr">
            <a:noFill/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Ellipse 49"/>
          <p:cNvSpPr/>
          <p:nvPr/>
        </p:nvSpPr>
        <p:spPr>
          <a:xfrm>
            <a:off x="1128221" y="3324957"/>
            <a:ext cx="144000" cy="144000"/>
          </a:xfrm>
          <a:prstGeom prst="ellipse">
            <a:avLst/>
          </a:prstGeom>
          <a:solidFill>
            <a:srgbClr val="FFFFFF">
              <a:lumMod val="50000"/>
            </a:srgbClr>
          </a:solidFill>
          <a:ln w="28575" cap="flat" cmpd="sng" algn="ctr">
            <a:noFill/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Forme libre 42"/>
          <p:cNvSpPr/>
          <p:nvPr/>
        </p:nvSpPr>
        <p:spPr>
          <a:xfrm>
            <a:off x="1054106" y="3131673"/>
            <a:ext cx="1401365" cy="105845"/>
          </a:xfrm>
          <a:custGeom>
            <a:avLst/>
            <a:gdLst>
              <a:gd name="connsiteX0" fmla="*/ 0 w 1359491"/>
              <a:gd name="connsiteY0" fmla="*/ 0 h 358219"/>
              <a:gd name="connsiteX1" fmla="*/ 1359491 w 1359491"/>
              <a:gd name="connsiteY1" fmla="*/ 0 h 358219"/>
              <a:gd name="connsiteX2" fmla="*/ 1359491 w 1359491"/>
              <a:gd name="connsiteY2" fmla="*/ 358219 h 358219"/>
              <a:gd name="connsiteX3" fmla="*/ 0 w 1359491"/>
              <a:gd name="connsiteY3" fmla="*/ 358219 h 358219"/>
              <a:gd name="connsiteX4" fmla="*/ 0 w 1359491"/>
              <a:gd name="connsiteY4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491" h="358219">
                <a:moveTo>
                  <a:pt x="0" y="0"/>
                </a:moveTo>
                <a:lnTo>
                  <a:pt x="1359491" y="0"/>
                </a:lnTo>
                <a:lnTo>
                  <a:pt x="1359491" y="358219"/>
                </a:lnTo>
                <a:lnTo>
                  <a:pt x="0" y="3582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2863" tIns="42863" rIns="42863" bIns="42863" spcCol="1270" anchor="ctr"/>
          <a:lstStyle/>
          <a:p>
            <a:pPr marL="0" marR="0" lvl="0" indent="0" algn="ctr" defTabSz="50006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Début du cadrage</a:t>
            </a:r>
          </a:p>
        </p:txBody>
      </p:sp>
      <p:sp>
        <p:nvSpPr>
          <p:cNvPr id="254" name="Espace réservé du texte 46"/>
          <p:cNvSpPr txBox="1">
            <a:spLocks/>
          </p:cNvSpPr>
          <p:nvPr/>
        </p:nvSpPr>
        <p:spPr>
          <a:xfrm>
            <a:off x="941846" y="3550531"/>
            <a:ext cx="1631507" cy="198219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Segoe UI"/>
                <a:cs typeface="Segoe UI"/>
              </a:rPr>
              <a:t>01/05/2021</a:t>
            </a:r>
            <a:endParaRPr lang="fr-FR" dirty="0"/>
          </a:p>
        </p:txBody>
      </p:sp>
      <p:sp>
        <p:nvSpPr>
          <p:cNvPr id="255" name="Espace réservé du texte 46"/>
          <p:cNvSpPr txBox="1">
            <a:spLocks/>
          </p:cNvSpPr>
          <p:nvPr/>
        </p:nvSpPr>
        <p:spPr>
          <a:xfrm>
            <a:off x="3645575" y="3550531"/>
            <a:ext cx="1631507" cy="198219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>
                <a:solidFill>
                  <a:srgbClr val="000000"/>
                </a:solidFill>
                <a:latin typeface="Segoe UI"/>
                <a:cs typeface="Segoe UI"/>
              </a:rPr>
              <a:t>30/09/2021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8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1D8CA1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DÉCISION COMMANDITAIRE</a:t>
              </a:r>
            </a:p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SUR L’AVIS DGNSI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1D8CA1"/>
            </a:solidFill>
            <a:ln w="12700" cap="flat" cmpd="sng" algn="ctr">
              <a:solidFill>
                <a:srgbClr val="1D8CA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ZoneTexte 8"/>
          <p:cNvSpPr txBox="1"/>
          <p:nvPr/>
        </p:nvSpPr>
        <p:spPr>
          <a:xfrm>
            <a:off x="556928" y="1321815"/>
            <a:ext cx="5125114" cy="347882"/>
          </a:xfrm>
          <a:prstGeom prst="rect">
            <a:avLst/>
          </a:prstGeom>
          <a:noFill/>
        </p:spPr>
        <p:txBody>
          <a:bodyPr lIns="27000" tIns="27000" rIns="27000" bIns="27000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Suite à l’avis consultatif émis par la DGNSI, le commanditaire décide 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8313" y="3679376"/>
            <a:ext cx="11495372" cy="380323"/>
          </a:xfrm>
          <a:prstGeom prst="rect">
            <a:avLst/>
          </a:prstGeom>
          <a:solidFill>
            <a:srgbClr val="1D8CA1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0722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DU COMMANDITAIRE PAR</a:t>
            </a:r>
            <a:r>
              <a:rPr kumimoji="0" lang="fr-FR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LES ACTEURS AYANT AUTORITÉ </a:t>
            </a: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60722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Validation </a:t>
            </a:r>
            <a:r>
              <a:rPr lang="fr-FR" sz="1100" i="1" err="1">
                <a:solidFill>
                  <a:schemeClr val="bg1"/>
                </a:solidFill>
                <a:latin typeface="Calibri" panose="020F0502020204030204" pitchFamily="34" charset="0"/>
              </a:rPr>
              <a:t>nécéssaire</a:t>
            </a:r>
            <a:r>
              <a:rPr lang="fr-FR" sz="1100" i="1">
                <a:solidFill>
                  <a:schemeClr val="bg1"/>
                </a:solidFill>
                <a:latin typeface="Calibri" panose="020F0502020204030204" pitchFamily="34" charset="0"/>
              </a:rPr>
              <a:t> par au moins un acteur 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48314" y="3690039"/>
            <a:ext cx="11495371" cy="2987177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8314" y="861381"/>
            <a:ext cx="11495371" cy="323850"/>
          </a:xfrm>
          <a:prstGeom prst="rect">
            <a:avLst/>
          </a:prstGeom>
          <a:solidFill>
            <a:srgbClr val="1D8CA1"/>
          </a:solidFill>
          <a:ln w="19050" cap="flat" cmpd="sng" algn="ctr">
            <a:solidFill>
              <a:srgbClr val="1D8CA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DU COMMANDITAIRE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348316" y="858213"/>
            <a:ext cx="11495369" cy="2508876"/>
          </a:xfrm>
          <a:prstGeom prst="rect">
            <a:avLst/>
          </a:prstGeom>
          <a:noFill/>
          <a:ln w="19050">
            <a:solidFill>
              <a:srgbClr val="1D8C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ZoneTexte 14"/>
          <p:cNvSpPr txBox="1">
            <a:spLocks noChangeArrowheads="1"/>
          </p:cNvSpPr>
          <p:nvPr/>
        </p:nvSpPr>
        <p:spPr bwMode="auto">
          <a:xfrm>
            <a:off x="96939" y="398464"/>
            <a:ext cx="58304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5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</a:rPr>
              <a:t>Validation par le commanditaire de l’avis de la DGNSI sur</a:t>
            </a:r>
            <a:r>
              <a:rPr kumimoji="0" lang="fr-FR" altLang="fr-FR" sz="1500" b="1" i="0" u="none" strike="noStrike" kern="0" cap="none" spc="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</a:rPr>
              <a:t> l’opportunité</a:t>
            </a:r>
            <a:endParaRPr kumimoji="0" lang="fr-FR" altLang="fr-FR" sz="15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à coins arrondis 31"/>
          <p:cNvSpPr/>
          <p:nvPr/>
        </p:nvSpPr>
        <p:spPr>
          <a:xfrm>
            <a:off x="702424" y="1644765"/>
            <a:ext cx="102081" cy="1515185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1879" y="1841327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ZoneTexte 8"/>
          <p:cNvSpPr txBox="1"/>
          <p:nvPr/>
        </p:nvSpPr>
        <p:spPr>
          <a:xfrm>
            <a:off x="1025730" y="1670327"/>
            <a:ext cx="4850355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marR="0" lvl="0" indent="0" defTabSz="4572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poursuivre le projet </a:t>
            </a: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en planifiant l’étude de faisabilité</a:t>
            </a:r>
          </a:p>
          <a:p>
            <a:pPr marL="0" marR="0" lvl="0" indent="0" defTabSz="4572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Passage du projet en phase diagnostic et réalisation de la note de cadrage</a:t>
            </a:r>
            <a:endParaRPr kumimoji="0" lang="fr-FR" sz="1050" b="0" i="1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ZoneTexte 8"/>
          <p:cNvSpPr txBox="1"/>
          <p:nvPr/>
        </p:nvSpPr>
        <p:spPr>
          <a:xfrm>
            <a:off x="1025730" y="2201087"/>
            <a:ext cx="4850355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1200" b="1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revoir son besoin</a:t>
            </a: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Revue de la fiche commande pour nouveau passage en comité de gouvernance 1</a:t>
            </a:r>
          </a:p>
        </p:txBody>
      </p:sp>
      <p:sp>
        <p:nvSpPr>
          <p:cNvPr id="72" name="ZoneTexte 8"/>
          <p:cNvSpPr txBox="1"/>
          <p:nvPr/>
        </p:nvSpPr>
        <p:spPr>
          <a:xfrm>
            <a:off x="1025730" y="2733662"/>
            <a:ext cx="4850355" cy="504000"/>
          </a:xfrm>
          <a:prstGeom prst="rect">
            <a:avLst/>
          </a:prstGeom>
          <a:noFill/>
        </p:spPr>
        <p:txBody>
          <a:bodyPr lIns="27000" tIns="27000" rIns="27000" bIns="27000" anchor="ctr"/>
          <a:lstStyle>
            <a:defPPr>
              <a:defRPr lang="fr-FR"/>
            </a:defPPr>
            <a:lvl1pPr marL="271463" indent="-188913">
              <a:buFont typeface="Wingdings" panose="05000000000000000000" pitchFamily="2" charset="2"/>
              <a:buChar char="q"/>
              <a:defRPr sz="1100" baseline="0"/>
            </a:lvl1pPr>
          </a:lstStyle>
          <a:p>
            <a:pPr marL="0" lvl="0" indent="0" defTabSz="457200">
              <a:buNone/>
              <a:defRPr/>
            </a:pPr>
            <a:r>
              <a:rPr lang="fr-FR" sz="12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1200" b="1" ker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mettre fin à sa commande</a:t>
            </a:r>
          </a:p>
          <a:p>
            <a:pPr marL="0" indent="0" defTabSz="457200">
              <a:buNone/>
              <a:defRPr/>
            </a:pPr>
            <a:r>
              <a:rPr lang="fr-FR" sz="1050" i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Abandon du projet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1879" y="2372087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1879" y="2904662"/>
            <a:ext cx="140883" cy="16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space réservé du texte 46"/>
          <p:cNvSpPr txBox="1">
            <a:spLocks/>
          </p:cNvSpPr>
          <p:nvPr/>
        </p:nvSpPr>
        <p:spPr>
          <a:xfrm>
            <a:off x="6358974" y="1412567"/>
            <a:ext cx="5404859" cy="187322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Votre texte ici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29238" y="4201157"/>
            <a:ext cx="3240000" cy="2355329"/>
            <a:chOff x="4476000" y="4199451"/>
            <a:chExt cx="3240000" cy="2355329"/>
          </a:xfrm>
        </p:grpSpPr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476000" y="4199451"/>
              <a:ext cx="3240000" cy="2355329"/>
            </a:xfrm>
            <a:prstGeom prst="rect">
              <a:avLst/>
            </a:prstGeom>
            <a:noFill/>
            <a:ln w="3175">
              <a:solidFill>
                <a:srgbClr val="5DA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 Interface numérique » de la commune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Signature :</a:t>
              </a:r>
            </a:p>
          </p:txBody>
        </p:sp>
        <p:sp>
          <p:nvSpPr>
            <p:cNvPr id="40" name="Espace réservé du texte 5"/>
            <p:cNvSpPr txBox="1">
              <a:spLocks/>
            </p:cNvSpPr>
            <p:nvPr/>
          </p:nvSpPr>
          <p:spPr>
            <a:xfrm>
              <a:off x="4557229" y="4573512"/>
              <a:ext cx="3087611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80" name="Espace réservé du texte 5"/>
            <p:cNvSpPr txBox="1">
              <a:spLocks/>
            </p:cNvSpPr>
            <p:nvPr/>
          </p:nvSpPr>
          <p:spPr>
            <a:xfrm>
              <a:off x="4557229" y="547225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81" name="Espace réservé du texte 5"/>
            <p:cNvSpPr txBox="1">
              <a:spLocks/>
            </p:cNvSpPr>
            <p:nvPr/>
          </p:nvSpPr>
          <p:spPr>
            <a:xfrm>
              <a:off x="4557229" y="612818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2762" y="4199451"/>
            <a:ext cx="3240000" cy="2355329"/>
            <a:chOff x="8129238" y="4199451"/>
            <a:chExt cx="3240000" cy="2355329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8129238" y="4199451"/>
              <a:ext cx="3240000" cy="2355329"/>
            </a:xfrm>
            <a:prstGeom prst="rect">
              <a:avLst/>
            </a:prstGeom>
            <a:noFill/>
            <a:ln w="3175">
              <a:solidFill>
                <a:srgbClr val="5DA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Maire / Elu / DGS :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Signature :</a:t>
              </a:r>
            </a:p>
          </p:txBody>
        </p:sp>
        <p:sp>
          <p:nvSpPr>
            <p:cNvPr id="56" name="Espace réservé du texte 5"/>
            <p:cNvSpPr txBox="1">
              <a:spLocks/>
            </p:cNvSpPr>
            <p:nvPr/>
          </p:nvSpPr>
          <p:spPr>
            <a:xfrm>
              <a:off x="8206362" y="4573512"/>
              <a:ext cx="3087611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57" name="Espace réservé du texte 5"/>
            <p:cNvSpPr txBox="1">
              <a:spLocks/>
            </p:cNvSpPr>
            <p:nvPr/>
          </p:nvSpPr>
          <p:spPr>
            <a:xfrm>
              <a:off x="8206362" y="547225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58" name="Espace réservé du texte 5"/>
            <p:cNvSpPr txBox="1">
              <a:spLocks/>
            </p:cNvSpPr>
            <p:nvPr/>
          </p:nvSpPr>
          <p:spPr>
            <a:xfrm>
              <a:off x="8206362" y="612818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76000" y="4199395"/>
            <a:ext cx="3240000" cy="2355329"/>
            <a:chOff x="822762" y="4199451"/>
            <a:chExt cx="3240000" cy="2355329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822762" y="4199451"/>
              <a:ext cx="3240000" cy="2355329"/>
            </a:xfrm>
            <a:prstGeom prst="rect">
              <a:avLst/>
            </a:prstGeom>
            <a:noFill/>
            <a:ln w="3175">
              <a:solidFill>
                <a:srgbClr val="5DA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54000" rIns="54000" bIns="27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altLang="fr-FR" sz="1200" b="1" i="0" u="none" strike="noStrike" kern="0" cap="none" spc="0" normalizeH="0" baseline="0" noProof="0">
                  <a:ln>
                    <a:noFill/>
                  </a:ln>
                  <a:solidFill>
                    <a:srgbClr val="1D8CA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Direction ou service demandeur 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1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Date: 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fr-FR" altLang="fr-FR" sz="1200" b="0" i="0" u="none" strike="noStrike" kern="0" cap="none" spc="0" normalizeH="0" baseline="0" noProof="0">
                <a:ln>
                  <a:noFill/>
                </a:ln>
                <a:solidFill>
                  <a:srgbClr val="5DACBC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defRPr/>
              </a:pPr>
              <a:r>
                <a:rPr lang="fr-FR" altLang="fr-FR" sz="1200" b="1" kern="0">
                  <a:solidFill>
                    <a:srgbClr val="1D8C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Signature :</a:t>
              </a:r>
            </a:p>
          </p:txBody>
        </p:sp>
        <p:sp>
          <p:nvSpPr>
            <p:cNvPr id="65" name="Espace réservé du texte 5"/>
            <p:cNvSpPr txBox="1">
              <a:spLocks/>
            </p:cNvSpPr>
            <p:nvPr/>
          </p:nvSpPr>
          <p:spPr>
            <a:xfrm>
              <a:off x="905475" y="4573512"/>
              <a:ext cx="3087611" cy="524682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Nom ici</a:t>
              </a:r>
            </a:p>
          </p:txBody>
        </p:sp>
        <p:sp>
          <p:nvSpPr>
            <p:cNvPr id="66" name="Espace réservé du texte 5"/>
            <p:cNvSpPr txBox="1">
              <a:spLocks/>
            </p:cNvSpPr>
            <p:nvPr/>
          </p:nvSpPr>
          <p:spPr>
            <a:xfrm>
              <a:off x="905475" y="547225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JJ/MM/AAA</a:t>
              </a:r>
            </a:p>
          </p:txBody>
        </p:sp>
        <p:sp>
          <p:nvSpPr>
            <p:cNvPr id="67" name="Espace réservé du texte 5"/>
            <p:cNvSpPr txBox="1">
              <a:spLocks/>
            </p:cNvSpPr>
            <p:nvPr/>
          </p:nvSpPr>
          <p:spPr>
            <a:xfrm>
              <a:off x="905475" y="6128185"/>
              <a:ext cx="3087611" cy="343643"/>
            </a:xfrm>
            <a:prstGeom prst="rect">
              <a:avLst/>
            </a:prstGeom>
            <a:ln w="0">
              <a:solidFill>
                <a:srgbClr val="000000">
                  <a:lumMod val="65000"/>
                  <a:lumOff val="35000"/>
                </a:srgbClr>
              </a:solidFill>
              <a:prstDash val="sysDot"/>
            </a:ln>
          </p:spPr>
          <p:txBody>
            <a:bodyPr/>
            <a:lstStyle>
              <a:defPPr>
                <a:defRPr lang="fr-FR"/>
              </a:defPPr>
              <a:lvl1pPr indent="0" defTabSz="514350">
                <a:lnSpc>
                  <a:spcPct val="90000"/>
                </a:lnSpc>
                <a:spcBef>
                  <a:spcPts val="563"/>
                </a:spcBef>
                <a:buFont typeface="Arial"/>
                <a:buNone/>
                <a:defRPr sz="1200" baseline="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3857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2pPr>
              <a:lvl3pPr marL="6429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3pPr>
              <a:lvl4pPr marL="9001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4pPr>
              <a:lvl5pPr marL="11572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00">
                  <a:latin typeface="Arial" pitchFamily="34" charset="0"/>
                  <a:cs typeface="Arial" pitchFamily="34" charset="0"/>
                </a:defRPr>
              </a:lvl5pPr>
              <a:lvl6pPr marL="141446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6pPr>
              <a:lvl7pPr marL="167163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7pPr>
              <a:lvl8pPr marL="1928813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8pPr>
              <a:lvl9pPr marL="2185988" indent="-128588" defTabSz="514350">
                <a:lnSpc>
                  <a:spcPct val="90000"/>
                </a:lnSpc>
                <a:spcBef>
                  <a:spcPts val="281"/>
                </a:spcBef>
                <a:buFont typeface="Arial"/>
                <a:buChar char="•"/>
                <a:defRPr sz="1013"/>
              </a:lvl9pPr>
            </a:lstStyle>
            <a:p>
              <a:r>
                <a:rPr lang="fr-FR"/>
                <a:t>Initiales</a:t>
              </a:r>
            </a:p>
          </p:txBody>
        </p:sp>
      </p:grpSp>
      <p:sp>
        <p:nvSpPr>
          <p:cNvPr id="78" name="ZoneTexte 27"/>
          <p:cNvSpPr txBox="1">
            <a:spLocks noChangeArrowheads="1"/>
          </p:cNvSpPr>
          <p:nvPr/>
        </p:nvSpPr>
        <p:spPr bwMode="auto">
          <a:xfrm>
            <a:off x="6358974" y="1193414"/>
            <a:ext cx="1165884" cy="2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</a:p>
        </p:txBody>
      </p:sp>
    </p:spTree>
    <p:extLst>
      <p:ext uri="{BB962C8B-B14F-4D97-AF65-F5344CB8AC3E}">
        <p14:creationId xmlns:p14="http://schemas.microsoft.com/office/powerpoint/2010/main" val="23793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 DGNSI SUR LE LANCEMENT DU PROJET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48315" y="712269"/>
            <a:ext cx="5542340" cy="13754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Espace réservé du texte 46"/>
          <p:cNvSpPr txBox="1">
            <a:spLocks/>
          </p:cNvSpPr>
          <p:nvPr/>
        </p:nvSpPr>
        <p:spPr>
          <a:xfrm>
            <a:off x="396219" y="977912"/>
            <a:ext cx="5428847" cy="104436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Reprendre la description courte du besoin ici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90233" y="551596"/>
            <a:ext cx="5553452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lvl="0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RÉSULTATS ATTENDUS (gains et bénéfices attendus)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N°1.4]</a:t>
            </a:r>
            <a:endParaRPr kumimoji="0" lang="fr-FR" sz="11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6290233" y="902765"/>
            <a:ext cx="5553452" cy="11779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Espace réservé du texte 46"/>
          <p:cNvSpPr txBox="1">
            <a:spLocks/>
          </p:cNvSpPr>
          <p:nvPr/>
        </p:nvSpPr>
        <p:spPr>
          <a:xfrm>
            <a:off x="6356349" y="1104752"/>
            <a:ext cx="2686699" cy="921513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Exprimez les gains ici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48314" y="4113759"/>
            <a:ext cx="11495372" cy="256345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8315" y="2242883"/>
            <a:ext cx="5542340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RISQUES, COMPLEXITE DE REALISATION ET POINTS D’ATTENTION</a:t>
            </a:r>
          </a:p>
          <a:p>
            <a:pPr marL="60722" lvl="0" algn="ctr" defTabSz="457200">
              <a:defRPr/>
            </a:pP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[NC N°1.9]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348315" y="2594052"/>
            <a:ext cx="5546316" cy="137182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space réservé du texte 46"/>
          <p:cNvSpPr txBox="1">
            <a:spLocks/>
          </p:cNvSpPr>
          <p:nvPr/>
        </p:nvSpPr>
        <p:spPr>
          <a:xfrm>
            <a:off x="396219" y="2662194"/>
            <a:ext cx="5438065" cy="1256919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Risques majeurs qui mettraient en péril le projet, éléments de complexité dans la réalisation et points d’attention spécifiques à prendre en compte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90" y="4539949"/>
            <a:ext cx="9703620" cy="1945913"/>
          </a:xfrm>
          <a:prstGeom prst="rect">
            <a:avLst/>
          </a:prstGeom>
        </p:spPr>
      </p:pic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6290233" y="2419221"/>
            <a:ext cx="5548401" cy="154206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ZoneTexte 21"/>
          <p:cNvSpPr txBox="1">
            <a:spLocks noChangeArrowheads="1"/>
          </p:cNvSpPr>
          <p:nvPr/>
        </p:nvSpPr>
        <p:spPr bwMode="auto">
          <a:xfrm>
            <a:off x="6355274" y="3305181"/>
            <a:ext cx="1929476" cy="24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Commentaire :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à coins arrondis 46"/>
          <p:cNvSpPr/>
          <p:nvPr/>
        </p:nvSpPr>
        <p:spPr>
          <a:xfrm>
            <a:off x="7267678" y="3005925"/>
            <a:ext cx="1212275" cy="97858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6637" y="2961109"/>
            <a:ext cx="170468" cy="1782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ZoneTexte 21"/>
          <p:cNvSpPr txBox="1">
            <a:spLocks noChangeArrowheads="1"/>
          </p:cNvSpPr>
          <p:nvPr/>
        </p:nvSpPr>
        <p:spPr bwMode="auto">
          <a:xfrm>
            <a:off x="6526496" y="2918446"/>
            <a:ext cx="20208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Avis :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123053" y="2961109"/>
            <a:ext cx="170468" cy="1782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ZoneTexte 21"/>
          <p:cNvSpPr txBox="1">
            <a:spLocks noChangeArrowheads="1"/>
          </p:cNvSpPr>
          <p:nvPr/>
        </p:nvSpPr>
        <p:spPr bwMode="auto">
          <a:xfrm>
            <a:off x="7167574" y="2692911"/>
            <a:ext cx="839976" cy="24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Favorable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ZoneTexte 21"/>
          <p:cNvSpPr txBox="1">
            <a:spLocks noChangeArrowheads="1"/>
          </p:cNvSpPr>
          <p:nvPr/>
        </p:nvSpPr>
        <p:spPr bwMode="auto">
          <a:xfrm>
            <a:off x="7821455" y="2692911"/>
            <a:ext cx="839976" cy="24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Réservé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à coins arrondis 46"/>
          <p:cNvSpPr/>
          <p:nvPr/>
        </p:nvSpPr>
        <p:spPr>
          <a:xfrm>
            <a:off x="10244016" y="3006395"/>
            <a:ext cx="1212275" cy="97858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72975" y="2961579"/>
            <a:ext cx="170468" cy="1782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ZoneTexte 21"/>
          <p:cNvSpPr txBox="1">
            <a:spLocks noChangeArrowheads="1"/>
          </p:cNvSpPr>
          <p:nvPr/>
        </p:nvSpPr>
        <p:spPr bwMode="auto">
          <a:xfrm>
            <a:off x="9096464" y="2811749"/>
            <a:ext cx="1260368" cy="34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>
                <a:ln>
                  <a:noFill/>
                </a:ln>
                <a:solidFill>
                  <a:srgbClr val="E2007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Livrables à produire :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099391" y="2961579"/>
            <a:ext cx="170468" cy="1782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ZoneTexte 21"/>
          <p:cNvSpPr txBox="1">
            <a:spLocks noChangeArrowheads="1"/>
          </p:cNvSpPr>
          <p:nvPr/>
        </p:nvSpPr>
        <p:spPr bwMode="auto">
          <a:xfrm>
            <a:off x="10301418" y="2684031"/>
            <a:ext cx="509676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PIA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ZoneTexte 21"/>
          <p:cNvSpPr txBox="1">
            <a:spLocks noChangeArrowheads="1"/>
          </p:cNvSpPr>
          <p:nvPr/>
        </p:nvSpPr>
        <p:spPr bwMode="auto">
          <a:xfrm>
            <a:off x="10807417" y="2568025"/>
            <a:ext cx="725930" cy="3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Dossier sécurité</a:t>
            </a:r>
            <a:endParaRPr kumimoji="0" lang="fr-FR" altLang="fr-F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9097293" y="2681987"/>
            <a:ext cx="0" cy="634494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  <a:miter lim="800000"/>
          </a:ln>
          <a:effectLst/>
        </p:spPr>
      </p:cxnSp>
      <p:sp>
        <p:nvSpPr>
          <p:cNvPr id="72" name="Espace réservé du texte 46"/>
          <p:cNvSpPr txBox="1">
            <a:spLocks/>
          </p:cNvSpPr>
          <p:nvPr/>
        </p:nvSpPr>
        <p:spPr>
          <a:xfrm>
            <a:off x="6355274" y="3517893"/>
            <a:ext cx="5397467" cy="40683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/>
              <a:t>Votre texte ici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48314" y="4119960"/>
            <a:ext cx="1149537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lvl="0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CALENDRIER ENVISAGÉ : VISION MACRO ET JALONS CLÉS (planning PMNSI ou Excel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[NC N°6]</a:t>
            </a: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Espace réservé du texte 46"/>
          <p:cNvSpPr txBox="1">
            <a:spLocks/>
          </p:cNvSpPr>
          <p:nvPr/>
        </p:nvSpPr>
        <p:spPr>
          <a:xfrm>
            <a:off x="9096464" y="1104752"/>
            <a:ext cx="2686699" cy="921513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Exprimez les gains ici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55274" y="885147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>
                <a:solidFill>
                  <a:srgbClr val="E200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Qualitatif :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06003" y="885147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>
                <a:solidFill>
                  <a:srgbClr val="E200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Quantitatif :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48314" y="558600"/>
            <a:ext cx="554234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RAPPEL DU BESOIN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N°1.1]</a:t>
            </a:r>
            <a:endParaRPr lang="fr-FR" sz="1100" b="1" i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90233" y="2236437"/>
            <a:ext cx="554840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AVIS DU COMITÉ D’ARCHITECTURE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[PMNSI]</a:t>
            </a:r>
            <a:endParaRPr lang="fr-FR" sz="1100" b="1" i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 DGNSI SUR LE LANCEMENT DU PROJET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21499" y="2323931"/>
            <a:ext cx="1398853" cy="964793"/>
            <a:chOff x="7745147" y="34500"/>
            <a:chExt cx="1398853" cy="1080000"/>
          </a:xfrm>
        </p:grpSpPr>
        <p:sp>
          <p:nvSpPr>
            <p:cNvPr id="19" name="Rectangle 18"/>
            <p:cNvSpPr/>
            <p:nvPr/>
          </p:nvSpPr>
          <p:spPr>
            <a:xfrm>
              <a:off x="7745147" y="34500"/>
              <a:ext cx="1398853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u="sng">
                  <a:solidFill>
                    <a:schemeClr val="tx1"/>
                  </a:solidFill>
                </a:rPr>
                <a:t>Légende 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0179" y="692308"/>
              <a:ext cx="368915" cy="201811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86572" y="672302"/>
              <a:ext cx="65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/>
                <a:t>Facultatif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30179" y="345918"/>
              <a:ext cx="368915" cy="201811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92290" y="325912"/>
              <a:ext cx="8451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/>
                <a:t>Equipe MON</a:t>
              </a:r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48314" y="558601"/>
            <a:ext cx="11495372" cy="61186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8314" y="558600"/>
            <a:ext cx="1149537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ORGANISATION PROJET (EQUIPE)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N°3.3]</a:t>
            </a:r>
            <a:endParaRPr lang="fr-FR" sz="1100" b="1" i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03980"/>
              </p:ext>
            </p:extLst>
          </p:nvPr>
        </p:nvGraphicFramePr>
        <p:xfrm>
          <a:off x="474980" y="997491"/>
          <a:ext cx="11234420" cy="55080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3162471">
                  <a:extLst>
                    <a:ext uri="{9D8B030D-6E8A-4147-A177-3AD203B41FA5}">
                      <a16:colId xmlns:a16="http://schemas.microsoft.com/office/drawing/2014/main" val="3140694429"/>
                    </a:ext>
                  </a:extLst>
                </a:gridCol>
                <a:gridCol w="3572153">
                  <a:extLst>
                    <a:ext uri="{9D8B030D-6E8A-4147-A177-3AD203B41FA5}">
                      <a16:colId xmlns:a16="http://schemas.microsoft.com/office/drawing/2014/main" val="941883219"/>
                    </a:ext>
                  </a:extLst>
                </a:gridCol>
                <a:gridCol w="4499796">
                  <a:extLst>
                    <a:ext uri="{9D8B030D-6E8A-4147-A177-3AD203B41FA5}">
                      <a16:colId xmlns:a16="http://schemas.microsoft.com/office/drawing/2014/main" val="4159667829"/>
                    </a:ext>
                  </a:extLst>
                </a:gridCol>
              </a:tblGrid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L’Equipe Projet MON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03005"/>
                  </a:ext>
                </a:extLst>
              </a:tr>
              <a:tr h="55080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Directeur de projet : 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Chef de projet :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3640"/>
                  </a:ext>
                </a:extLst>
              </a:tr>
              <a:tr h="27540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Contributeurs DGNSI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25682"/>
                  </a:ext>
                </a:extLst>
              </a:tr>
              <a:tr h="550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Direction / service / mission / centre 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Nom des contributeurs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Compétences attendues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45927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Xxx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Xxx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Gestionnaire chantier Usage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280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Gestionnaire chantier Réalisation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6614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Gestionnaire chantier Intégration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50915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Gestionnaire chantier Transition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088863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Gestionnaire chantier CdC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28648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Chef de projet intégration ?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43949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Architecte ?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85556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Coordonnateur ?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43848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783497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491288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Structure (prestataires)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Nom des contributeurs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Compétences attendues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47787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xxx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xxx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xxx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32038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25060"/>
                  </a:ext>
                </a:extLst>
              </a:tr>
              <a:tr h="27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06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 DGNSI SUR LE LANCEMENT DU PROJET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48314" y="558601"/>
            <a:ext cx="11495372" cy="61186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314" y="558600"/>
            <a:ext cx="11495371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GOUVERNANCE &amp;</a:t>
            </a:r>
            <a:r>
              <a:rPr kumimoji="0" lang="fr-FR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COMITOLOGIE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N°3.4]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75255"/>
              </p:ext>
            </p:extLst>
          </p:nvPr>
        </p:nvGraphicFramePr>
        <p:xfrm>
          <a:off x="406400" y="946692"/>
          <a:ext cx="11348386" cy="5625357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45087387"/>
                    </a:ext>
                  </a:extLst>
                </a:gridCol>
                <a:gridCol w="3727395">
                  <a:extLst>
                    <a:ext uri="{9D8B030D-6E8A-4147-A177-3AD203B41FA5}">
                      <a16:colId xmlns:a16="http://schemas.microsoft.com/office/drawing/2014/main" val="2998023692"/>
                    </a:ext>
                  </a:extLst>
                </a:gridCol>
                <a:gridCol w="3888030">
                  <a:extLst>
                    <a:ext uri="{9D8B030D-6E8A-4147-A177-3AD203B41FA5}">
                      <a16:colId xmlns:a16="http://schemas.microsoft.com/office/drawing/2014/main" val="441636589"/>
                    </a:ext>
                  </a:extLst>
                </a:gridCol>
                <a:gridCol w="2780461">
                  <a:extLst>
                    <a:ext uri="{9D8B030D-6E8A-4147-A177-3AD203B41FA5}">
                      <a16:colId xmlns:a16="http://schemas.microsoft.com/office/drawing/2014/main" val="1844971171"/>
                    </a:ext>
                  </a:extLst>
                </a:gridCol>
              </a:tblGrid>
              <a:tr h="2367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Instances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Participants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30" marR="6030" marT="6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AE2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AE2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Fréquence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70284"/>
                  </a:ext>
                </a:extLst>
              </a:tr>
              <a:tr h="9332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COPIL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34006"/>
                  </a:ext>
                </a:extLst>
              </a:tr>
              <a:tr h="18132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COSUI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77218"/>
                  </a:ext>
                </a:extLst>
              </a:tr>
              <a:tr h="16954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COSUI-OP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26505"/>
                  </a:ext>
                </a:extLst>
              </a:tr>
              <a:tr h="94654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COOP</a:t>
                      </a:r>
                    </a:p>
                  </a:txBody>
                  <a:tcPr marL="6030" marR="6030" marT="60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41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96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rgbClr val="E20079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lvl="0" defTabSz="457200">
                <a:spcAft>
                  <a:spcPts val="0"/>
                </a:spcAft>
                <a:defRPr/>
              </a:pPr>
              <a:r>
                <a:rPr lang="fr-FR" kern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AVIS DE LA DGNSI SUR LE LANCEMENT DU PROJET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rgbClr val="E20079"/>
            </a:solidFill>
            <a:ln w="12700" cap="flat" cmpd="sng" algn="ctr">
              <a:solidFill>
                <a:srgbClr val="E2007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00" ker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290233" y="564026"/>
            <a:ext cx="5553453" cy="329604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lvl="0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ESTIMATION DE LA CHARGE </a:t>
            </a:r>
            <a:r>
              <a:rPr kumimoji="0" lang="fr-FR" sz="11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(en j*h)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N°4]</a:t>
            </a:r>
            <a:endParaRPr kumimoji="0" lang="fr-FR" sz="11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290233" y="892431"/>
            <a:ext cx="5553455" cy="408600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48313" y="741145"/>
            <a:ext cx="5542341" cy="424128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r="10550"/>
          <a:stretch/>
        </p:blipFill>
        <p:spPr>
          <a:xfrm>
            <a:off x="404595" y="1098570"/>
            <a:ext cx="5414074" cy="3719067"/>
          </a:xfrm>
          <a:prstGeom prst="rect">
            <a:avLst/>
          </a:prstGeom>
        </p:spPr>
      </p:pic>
      <p:sp>
        <p:nvSpPr>
          <p:cNvPr id="31" name="Espace réservé du texte 46"/>
          <p:cNvSpPr txBox="1">
            <a:spLocks/>
          </p:cNvSpPr>
          <p:nvPr/>
        </p:nvSpPr>
        <p:spPr>
          <a:xfrm>
            <a:off x="6361395" y="4166617"/>
            <a:ext cx="5400678" cy="755357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/>
              <a:t>Votre texte ici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926611"/>
            <a:ext cx="4005484" cy="3031509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48315" y="5172903"/>
            <a:ext cx="11495371" cy="150424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1" i="0" u="none" strike="noStrike" kern="0" cap="none" spc="0" normalizeH="0" baseline="0" noProof="0">
              <a:ln>
                <a:noFill/>
              </a:ln>
              <a:solidFill>
                <a:srgbClr val="E2007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315" y="5172903"/>
            <a:ext cx="11495371" cy="2844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12700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457200">
              <a:defRPr/>
            </a:pPr>
            <a:r>
              <a:rPr lang="fr-FR" sz="12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Avis du Comité de Gouvernance sur le lancement du projet à la DGNSI (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COG 2)</a:t>
            </a:r>
          </a:p>
        </p:txBody>
      </p:sp>
      <p:sp>
        <p:nvSpPr>
          <p:cNvPr id="17" name="ZoneTexte 22"/>
          <p:cNvSpPr txBox="1">
            <a:spLocks noChangeArrowheads="1"/>
          </p:cNvSpPr>
          <p:nvPr/>
        </p:nvSpPr>
        <p:spPr bwMode="auto">
          <a:xfrm>
            <a:off x="813584" y="5700928"/>
            <a:ext cx="2786866" cy="2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100" b="1" i="0" u="none" strike="noStrike" kern="0" cap="none" spc="0" normalizeH="0" baseline="0" noProof="0">
                <a:ln>
                  <a:noFill/>
                </a:ln>
                <a:solidFill>
                  <a:srgbClr val="97BF47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LANCEMENT </a:t>
            </a:r>
            <a:r>
              <a:rPr lang="fr-FR" altLang="fr-FR" sz="1100" b="1" kern="0">
                <a:solidFill>
                  <a:srgbClr val="97BF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CONFIRMÉ</a:t>
            </a:r>
            <a:r>
              <a:rPr kumimoji="0" lang="fr-FR" altLang="fr-FR" sz="1100" b="1" i="0" u="none" strike="noStrike" kern="0" cap="none" spc="0" normalizeH="0" baseline="0" noProof="0">
                <a:ln>
                  <a:noFill/>
                </a:ln>
                <a:solidFill>
                  <a:srgbClr val="97BF47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DU PROJET</a:t>
            </a:r>
          </a:p>
        </p:txBody>
      </p:sp>
      <p:sp>
        <p:nvSpPr>
          <p:cNvPr id="18" name="ZoneTexte 23"/>
          <p:cNvSpPr txBox="1">
            <a:spLocks noChangeArrowheads="1"/>
          </p:cNvSpPr>
          <p:nvPr/>
        </p:nvSpPr>
        <p:spPr bwMode="auto">
          <a:xfrm>
            <a:off x="825695" y="6142253"/>
            <a:ext cx="3137433" cy="36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255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fr-FR" sz="11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LANCEMENT NON CONFIRMÉ DU PROJET</a:t>
            </a:r>
          </a:p>
        </p:txBody>
      </p:sp>
      <p:sp>
        <p:nvSpPr>
          <p:cNvPr id="19" name="Rectangle à coins arrondis 46"/>
          <p:cNvSpPr/>
          <p:nvPr/>
        </p:nvSpPr>
        <p:spPr>
          <a:xfrm rot="5400000">
            <a:off x="378026" y="6003554"/>
            <a:ext cx="828000" cy="124432"/>
          </a:xfrm>
          <a:prstGeom prst="roundRect">
            <a:avLst>
              <a:gd name="adj" fmla="val 50000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21"/>
          <p:cNvSpPr txBox="1">
            <a:spLocks noChangeArrowheads="1"/>
          </p:cNvSpPr>
          <p:nvPr/>
        </p:nvSpPr>
        <p:spPr bwMode="auto">
          <a:xfrm>
            <a:off x="4311443" y="5589709"/>
            <a:ext cx="393626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defTabSz="457200">
              <a:defRPr/>
            </a:pPr>
            <a:r>
              <a:rPr lang="fr-FR" altLang="fr-FR" sz="11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Commentaire</a:t>
            </a:r>
            <a:r>
              <a:rPr lang="fr-FR" altLang="fr-FR" sz="11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(obligatoire si lancement non confirmé) </a:t>
            </a:r>
            <a:r>
              <a:rPr lang="fr-FR" altLang="fr-FR" sz="1100" b="1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Espace réservé du texte 46"/>
          <p:cNvSpPr txBox="1">
            <a:spLocks/>
          </p:cNvSpPr>
          <p:nvPr/>
        </p:nvSpPr>
        <p:spPr>
          <a:xfrm>
            <a:off x="4311443" y="5837906"/>
            <a:ext cx="7450629" cy="80310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/>
              <a:t>Cliquez pour ajouter du texte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3896" y="6173297"/>
            <a:ext cx="238437" cy="1960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3338" y="5732981"/>
            <a:ext cx="238437" cy="1960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>
              <a:ln>
                <a:noFill/>
              </a:ln>
              <a:solidFill>
                <a:srgbClr val="97BF47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313" y="564026"/>
            <a:ext cx="5542341" cy="319633"/>
          </a:xfrm>
          <a:prstGeom prst="rect">
            <a:avLst/>
          </a:prstGeom>
          <a:solidFill>
            <a:srgbClr val="E20079"/>
          </a:solidFill>
          <a:ln w="19050" cap="flat" cmpd="sng" algn="ctr">
            <a:solidFill>
              <a:srgbClr val="E20079"/>
            </a:solidFill>
            <a:prstDash val="solid"/>
            <a:miter lim="800000"/>
          </a:ln>
          <a:effectLst/>
        </p:spPr>
        <p:txBody>
          <a:bodyPr lIns="0" rIns="0" anchor="ctr"/>
          <a:lstStyle/>
          <a:p>
            <a:pPr marL="60722" algn="ctr" defTabSz="457200">
              <a:defRPr/>
            </a:pPr>
            <a:r>
              <a:rPr kumimoji="0" lang="fr-FR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ESTIMATION DE L’IMPACT FINANCIER </a:t>
            </a:r>
            <a:r>
              <a:rPr lang="fr-FR" sz="1100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[NC N°4]</a:t>
            </a:r>
            <a:endParaRPr lang="fr-FR" sz="1100" b="1" i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21"/>
          <p:cNvSpPr txBox="1">
            <a:spLocks noChangeArrowheads="1"/>
          </p:cNvSpPr>
          <p:nvPr/>
        </p:nvSpPr>
        <p:spPr bwMode="auto">
          <a:xfrm>
            <a:off x="6355274" y="3933892"/>
            <a:ext cx="1929476" cy="24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indent="0" defTabSz="457200">
              <a:defRPr sz="1100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fr-FR" altLang="fr-FR"/>
              <a:t>Commentaire :</a:t>
            </a:r>
          </a:p>
        </p:txBody>
      </p:sp>
    </p:spTree>
    <p:extLst>
      <p:ext uri="{BB962C8B-B14F-4D97-AF65-F5344CB8AC3E}">
        <p14:creationId xmlns:p14="http://schemas.microsoft.com/office/powerpoint/2010/main" val="11990041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che commande DGNSI_SIG DGVT 190320.potx" id="{E071671D-5B55-4325-AF6A-9EB16937B8EA}" vid="{BEC016B2-CD45-4177-8C47-F11EC3E6B3AE}"/>
    </a:ext>
  </a:extLst>
</a:theme>
</file>

<file path=ppt/theme/theme2.xml><?xml version="1.0" encoding="utf-8"?>
<a:theme xmlns:a="http://schemas.openxmlformats.org/drawingml/2006/main" name="4_Thème_Bleu_gris">
  <a:themeElements>
    <a:clrScheme name="BxMetr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EE0"/>
      </a:accent1>
      <a:accent2>
        <a:srgbClr val="E20079"/>
      </a:accent2>
      <a:accent3>
        <a:srgbClr val="612081"/>
      </a:accent3>
      <a:accent4>
        <a:srgbClr val="F29300"/>
      </a:accent4>
      <a:accent5>
        <a:srgbClr val="1D8CA1"/>
      </a:accent5>
      <a:accent6>
        <a:srgbClr val="97BF47"/>
      </a:accent6>
      <a:hlink>
        <a:srgbClr val="0563C1"/>
      </a:hlink>
      <a:folHlink>
        <a:srgbClr val="954F72"/>
      </a:folHlink>
    </a:clrScheme>
    <a:fontScheme name="Polices_B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che commande DGNSI_SIG DGVT 190320.potx" id="{E071671D-5B55-4325-AF6A-9EB16937B8EA}" vid="{014E597C-0F30-48D5-B5AF-1154250B0A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151503D6A2D4B96369B3B96AE0AEA" ma:contentTypeVersion="23" ma:contentTypeDescription="Crée un document." ma:contentTypeScope="" ma:versionID="097a55f419fb721a38993147617695a2">
  <xsd:schema xmlns:xsd="http://www.w3.org/2001/XMLSchema" xmlns:xs="http://www.w3.org/2001/XMLSchema" xmlns:p="http://schemas.microsoft.com/office/2006/metadata/properties" xmlns:ns2="d4d36d36-7db3-427f-b83d-e472583050f7" xmlns:ns3="http://schemas.microsoft.com/sharepoint/v3/fields" xmlns:ns4="f20a28ab-4bbe-4c17-8bde-dca8a0882b0e" targetNamespace="http://schemas.microsoft.com/office/2006/metadata/properties" ma:root="true" ma:fieldsID="b03d080c6fb64aedd96973251dd339b4" ns2:_="" ns3:_="" ns4:_="">
    <xsd:import namespace="d4d36d36-7db3-427f-b83d-e472583050f7"/>
    <xsd:import namespace="http://schemas.microsoft.com/sharepoint/v3/fields"/>
    <xsd:import namespace="f20a28ab-4bbe-4c17-8bde-dca8a0882b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_Status" minOccurs="0"/>
                <xsd:element ref="ns4:Confidentialit_x00e9_" minOccurs="0"/>
                <xsd:element ref="ns4:imag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Promu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36d36-7db3-427f-b83d-e472583050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Dernier partage par heure par utilisateu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État" ma:default="Non commencé" ma:internalName="_Status">
      <xsd:simpleType>
        <xsd:union memberTypes="dms:Text">
          <xsd:simpleType>
            <xsd:restriction base="dms:Choice">
              <xsd:enumeration value="Non commencé"/>
              <xsd:enumeration value="Brouillon"/>
              <xsd:enumeration value="Révisé"/>
              <xsd:enumeration value="Planifié"/>
              <xsd:enumeration value="Publié"/>
              <xsd:enumeration value="Final"/>
              <xsd:enumeration value="Date d'expir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a28ab-4bbe-4c17-8bde-dca8a0882b0e" elementFormDefault="qualified">
    <xsd:import namespace="http://schemas.microsoft.com/office/2006/documentManagement/types"/>
    <xsd:import namespace="http://schemas.microsoft.com/office/infopath/2007/PartnerControls"/>
    <xsd:element name="Confidentialit_x00e9_" ma:index="13" nillable="true" ma:displayName="Confidentialité" ma:default="Confidentiel BM - Document à usage interne BM uniquement" ma:format="Dropdown" ma:internalName="Confidentialit_x00e9_">
      <xsd:simpleType>
        <xsd:restriction base="dms:Choice">
          <xsd:enumeration value="Public - Diffusion libre"/>
          <xsd:enumeration value="Public BM - Diffusion limitée interne Bordeaux Métropole"/>
          <xsd:enumeration value="Confidentiel BM - Document à usage interne BM uniquement"/>
          <xsd:enumeration value="Confidentiel DGNSI - Document à usage interne DGNSI uniquement"/>
          <xsd:enumeration value="Confidentiel défense - diffusion strictement limitéé"/>
        </xsd:restriction>
      </xsd:simpleType>
    </xsd:element>
    <xsd:element name="image" ma:index="15" nillable="true" ma:displayName="image" ma:format="Hyperlink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Promu" ma:index="19" nillable="true" ma:displayName="Promu" ma:default="0" ma:internalName="Promu">
      <xsd:simpleType>
        <xsd:restriction base="dms:Boolean"/>
      </xsd:simpleType>
    </xsd:element>
    <xsd:element name="MediaServiceAutoTags" ma:index="20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1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14" ma:displayName="Catégorie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État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4d36d36-7db3-427f-b83d-e472583050f7">
      <UserInfo>
        <DisplayName>DGNSI - Espace Communication - Membres</DisplayName>
        <AccountId>17</AccountId>
        <AccountType/>
      </UserInfo>
      <UserInfo>
        <DisplayName>LAFAYE Valérie</DisplayName>
        <AccountId>3157</AccountId>
        <AccountType/>
      </UserInfo>
      <UserInfo>
        <DisplayName>BARCOUDAT Michel</DisplayName>
        <AccountId>125</AccountId>
        <AccountType/>
      </UserInfo>
    </SharedWithUsers>
    <Promu xmlns="f20a28ab-4bbe-4c17-8bde-dca8a0882b0e">false</Promu>
    <_Status xmlns="http://schemas.microsoft.com/sharepoint/v3/fields">Non commencé</_Status>
    <image xmlns="f20a28ab-4bbe-4c17-8bde-dca8a0882b0e">
      <Url xsi:nil="true"/>
      <Description xsi:nil="true"/>
    </image>
    <Confidentialit_x00e9_ xmlns="f20a28ab-4bbe-4c17-8bde-dca8a0882b0e">Confidentiel BM - Document à usage interne BM uniquement</Confidentialit_x00e9_>
  </documentManagement>
</p:properties>
</file>

<file path=customXml/itemProps1.xml><?xml version="1.0" encoding="utf-8"?>
<ds:datastoreItem xmlns:ds="http://schemas.openxmlformats.org/officeDocument/2006/customXml" ds:itemID="{48CFC553-79D3-4AD6-93A3-A169363ECB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928B9-55EF-4A24-B8BB-94ECBA41E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36d36-7db3-427f-b83d-e472583050f7"/>
    <ds:schemaRef ds:uri="http://schemas.microsoft.com/sharepoint/v3/fields"/>
    <ds:schemaRef ds:uri="f20a28ab-4bbe-4c17-8bde-dca8a0882b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AA33B-7BE5-4FDC-91DD-8582807E680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/fields"/>
    <ds:schemaRef ds:uri="http://schemas.openxmlformats.org/package/2006/metadata/core-properties"/>
    <ds:schemaRef ds:uri="d4d36d36-7db3-427f-b83d-e472583050f7"/>
    <ds:schemaRef ds:uri="http://purl.org/dc/terms/"/>
    <ds:schemaRef ds:uri="http://purl.org/dc/dcmitype/"/>
    <ds:schemaRef ds:uri="http://schemas.microsoft.com/office/infopath/2007/PartnerControls"/>
    <ds:schemaRef ds:uri="f20a28ab-4bbe-4c17-8bde-dca8a0882b0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FC_XXXX_Template</Template>
  <TotalTime>106</TotalTime>
  <Words>2071</Words>
  <Application>Microsoft Office PowerPoint</Application>
  <PresentationFormat>Grand écran</PresentationFormat>
  <Paragraphs>457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.AppleSystemUIFont</vt:lpstr>
      <vt:lpstr>Arial</vt:lpstr>
      <vt:lpstr>Calibri</vt:lpstr>
      <vt:lpstr>Courier New</vt:lpstr>
      <vt:lpstr>Segoe UI</vt:lpstr>
      <vt:lpstr>Times New Roman</vt:lpstr>
      <vt:lpstr>Verdana</vt:lpstr>
      <vt:lpstr>Wingdings</vt:lpstr>
      <vt:lpstr>Custom Design</vt:lpstr>
      <vt:lpstr>4_Thème_Bleu_gris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Deloitte.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VOGT Deborah</dc:creator>
  <cp:lastModifiedBy>MANSIAUX Yohann</cp:lastModifiedBy>
  <cp:revision>28</cp:revision>
  <dcterms:created xsi:type="dcterms:W3CDTF">2020-03-19T16:42:42Z</dcterms:created>
  <dcterms:modified xsi:type="dcterms:W3CDTF">2021-05-03T11:41:52Z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0x010100954151503D6A2D4B96369B3B96AE0AEA</vt:lpwstr>
  </property>
</Properties>
</file>