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sldIdLst>
    <p:sldId id="256" r:id="rId2"/>
    <p:sldId id="264" r:id="rId3"/>
    <p:sldId id="272" r:id="rId4"/>
    <p:sldId id="267" r:id="rId5"/>
    <p:sldId id="273" r:id="rId6"/>
    <p:sldId id="265" r:id="rId7"/>
    <p:sldId id="258" r:id="rId8"/>
    <p:sldId id="268" r:id="rId9"/>
    <p:sldId id="269" r:id="rId10"/>
    <p:sldId id="270" r:id="rId11"/>
    <p:sldId id="262" r:id="rId12"/>
    <p:sldId id="277" r:id="rId13"/>
    <p:sldId id="261" r:id="rId14"/>
    <p:sldId id="275" r:id="rId15"/>
    <p:sldId id="276" r:id="rId16"/>
    <p:sldId id="260" r:id="rId17"/>
    <p:sldId id="279" r:id="rId18"/>
    <p:sldId id="278" r:id="rId19"/>
    <p:sldId id="271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47"/>
    </mc:Choice>
    <mc:Fallback>
      <c:style val="47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>
              <a:defRPr/>
            </a:pPr>
            <a:r>
              <a:rPr lang="es-ES" sz="1800" b="0" i="0" u="none" strike="noStrike" baseline="0" dirty="0" smtClean="0">
                <a:effectLst/>
              </a:rPr>
              <a:t>Lux en función de la resistencia</a:t>
            </a:r>
            <a:endParaRPr lang="en-US" dirty="0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8.4345022503202319E-2"/>
          <c:y val="9.5933690437849772E-2"/>
          <c:w val="0.85347981949188834"/>
          <c:h val="0.78701584350592901"/>
        </c:manualLayout>
      </c:layout>
      <c:scatterChart>
        <c:scatterStyle val="smoothMarker"/>
        <c:varyColors val="0"/>
        <c:ser>
          <c:idx val="0"/>
          <c:order val="0"/>
          <c:tx>
            <c:v>Resistance vs Lux</c:v>
          </c:tx>
          <c:xVal>
            <c:numRef>
              <c:f>'[Lux_Approximation_from_LDR.xlsx]LDR Analysis'!$C$2:$C$20</c:f>
              <c:numCache>
                <c:formatCode>General</c:formatCode>
                <c:ptCount val="19"/>
                <c:pt idx="0">
                  <c:v>130000</c:v>
                </c:pt>
                <c:pt idx="1">
                  <c:v>65000</c:v>
                </c:pt>
                <c:pt idx="2">
                  <c:v>11000</c:v>
                </c:pt>
                <c:pt idx="3">
                  <c:v>6700</c:v>
                </c:pt>
                <c:pt idx="4">
                  <c:v>3500</c:v>
                </c:pt>
                <c:pt idx="5">
                  <c:v>2600</c:v>
                </c:pt>
                <c:pt idx="6">
                  <c:v>2100</c:v>
                </c:pt>
                <c:pt idx="7">
                  <c:v>2000</c:v>
                </c:pt>
                <c:pt idx="8">
                  <c:v>1900</c:v>
                </c:pt>
                <c:pt idx="9">
                  <c:v>1700</c:v>
                </c:pt>
                <c:pt idx="10">
                  <c:v>1400</c:v>
                </c:pt>
                <c:pt idx="11">
                  <c:v>1280</c:v>
                </c:pt>
                <c:pt idx="12">
                  <c:v>1200</c:v>
                </c:pt>
                <c:pt idx="13">
                  <c:v>1090</c:v>
                </c:pt>
                <c:pt idx="14">
                  <c:v>880</c:v>
                </c:pt>
                <c:pt idx="15">
                  <c:v>740</c:v>
                </c:pt>
                <c:pt idx="16">
                  <c:v>523</c:v>
                </c:pt>
                <c:pt idx="17">
                  <c:v>410</c:v>
                </c:pt>
                <c:pt idx="18">
                  <c:v>324</c:v>
                </c:pt>
              </c:numCache>
            </c:numRef>
          </c:xVal>
          <c:yVal>
            <c:numRef>
              <c:f>'[Lux_Approximation_from_LDR.xlsx]LDR Analysis'!$D$2:$D$20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20</c:v>
                </c:pt>
                <c:pt idx="3">
                  <c:v>54</c:v>
                </c:pt>
                <c:pt idx="4">
                  <c:v>100</c:v>
                </c:pt>
                <c:pt idx="5">
                  <c:v>200</c:v>
                </c:pt>
                <c:pt idx="6">
                  <c:v>250</c:v>
                </c:pt>
                <c:pt idx="7">
                  <c:v>300</c:v>
                </c:pt>
                <c:pt idx="8">
                  <c:v>350</c:v>
                </c:pt>
                <c:pt idx="9">
                  <c:v>400</c:v>
                </c:pt>
                <c:pt idx="10">
                  <c:v>500</c:v>
                </c:pt>
                <c:pt idx="11">
                  <c:v>590</c:v>
                </c:pt>
                <c:pt idx="12">
                  <c:v>640</c:v>
                </c:pt>
                <c:pt idx="13">
                  <c:v>700</c:v>
                </c:pt>
                <c:pt idx="14">
                  <c:v>930</c:v>
                </c:pt>
                <c:pt idx="15">
                  <c:v>1270</c:v>
                </c:pt>
                <c:pt idx="16">
                  <c:v>1976</c:v>
                </c:pt>
                <c:pt idx="17">
                  <c:v>2460</c:v>
                </c:pt>
                <c:pt idx="18">
                  <c:v>3340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777184"/>
        <c:axId val="144777568"/>
      </c:scatterChart>
      <c:valAx>
        <c:axId val="144777184"/>
        <c:scaling>
          <c:orientation val="minMax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Resistance (Ohms)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s-CO"/>
          </a:p>
        </c:txPr>
        <c:crossAx val="144777568"/>
        <c:crosses val="autoZero"/>
        <c:crossBetween val="midCat"/>
      </c:valAx>
      <c:valAx>
        <c:axId val="1447775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Illuminance (lux)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s-CO"/>
          </a:p>
        </c:txPr>
        <c:crossAx val="144777184"/>
        <c:crosses val="autoZero"/>
        <c:crossBetween val="midCat"/>
      </c:valAx>
    </c:plotArea>
    <c:legend>
      <c:legendPos val="b"/>
      <c:overlay val="0"/>
      <c:txPr>
        <a:bodyPr rot="0" vert="horz"/>
        <a:lstStyle/>
        <a:p>
          <a:pPr>
            <a:defRPr/>
          </a:pPr>
          <a:endParaRPr lang="es-CO"/>
        </a:p>
      </c:txPr>
    </c:legend>
    <c:plotVisOnly val="1"/>
    <c:dispBlanksAs val="gap"/>
    <c:showDLblsOverMax val="0"/>
  </c:chart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EDF3D-3F94-4DA1-94A4-8A328B3E5032}" type="datetimeFigureOut">
              <a:rPr lang="es-ES"/>
              <a:t>03/11/2016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098FB-7995-4A7D-B71D-CD7B165AEB56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78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098FB-7995-4A7D-B71D-CD7B165AEB56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2096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098FB-7995-4A7D-B71D-CD7B165AEB56}" type="slidenum">
              <a:rPr lang="es-ES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79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098FB-7995-4A7D-B71D-CD7B165AEB56}" type="slidenum">
              <a:rPr lang="es-ES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146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098FB-7995-4A7D-B71D-CD7B165AEB56}" type="slidenum">
              <a:rPr lang="es-ES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793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098FB-7995-4A7D-B71D-CD7B165AEB56}" type="slidenum">
              <a:rPr lang="es-ES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793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098FB-7995-4A7D-B71D-CD7B165AEB56}" type="slidenum">
              <a:rPr lang="es-ES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3265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098FB-7995-4A7D-B71D-CD7B165AEB56}" type="slidenum">
              <a:rPr lang="es-ES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793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098FB-7995-4A7D-B71D-CD7B165AEB56}" type="slidenum">
              <a:rPr lang="es-ES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793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098FB-7995-4A7D-B71D-CD7B165AEB56}" type="slidenum">
              <a:rPr lang="es-ES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3096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098FB-7995-4A7D-B71D-CD7B165AEB56}" type="slidenum">
              <a:rPr lang="es-ES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793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9033-C9FD-41C9-A1DA-6AFBEC5F2D4A}" type="datetimeFigureOut">
              <a:rPr lang="es-ES" smtClean="0"/>
              <a:t>03/11/2016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E80B-1D65-4220-8E69-E151C4486981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9033-C9FD-41C9-A1DA-6AFBEC5F2D4A}" type="datetimeFigureOut">
              <a:rPr lang="es-ES" smtClean="0"/>
              <a:t>03/11/2016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E80B-1D65-4220-8E69-E151C448698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9033-C9FD-41C9-A1DA-6AFBEC5F2D4A}" type="datetimeFigureOut">
              <a:rPr lang="es-ES" smtClean="0"/>
              <a:t>03/11/2016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E80B-1D65-4220-8E69-E151C448698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9033-C9FD-41C9-A1DA-6AFBEC5F2D4A}" type="datetimeFigureOut">
              <a:rPr lang="es-ES" smtClean="0"/>
              <a:t>03/11/2016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E80B-1D65-4220-8E69-E151C448698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9033-C9FD-41C9-A1DA-6AFBEC5F2D4A}" type="datetimeFigureOut">
              <a:rPr lang="es-ES" smtClean="0"/>
              <a:t>03/11/2016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708CE80B-1D65-4220-8E69-E151C4486981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9033-C9FD-41C9-A1DA-6AFBEC5F2D4A}" type="datetimeFigureOut">
              <a:rPr lang="es-ES" smtClean="0"/>
              <a:t>03/11/2016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E80B-1D65-4220-8E69-E151C448698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9033-C9FD-41C9-A1DA-6AFBEC5F2D4A}" type="datetimeFigureOut">
              <a:rPr lang="es-ES" smtClean="0"/>
              <a:t>03/11/2016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E80B-1D65-4220-8E69-E151C448698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9033-C9FD-41C9-A1DA-6AFBEC5F2D4A}" type="datetimeFigureOut">
              <a:rPr lang="es-ES" smtClean="0"/>
              <a:t>03/11/2016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E80B-1D65-4220-8E69-E151C448698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9033-C9FD-41C9-A1DA-6AFBEC5F2D4A}" type="datetimeFigureOut">
              <a:rPr lang="es-ES" smtClean="0"/>
              <a:t>03/11/2016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E80B-1D65-4220-8E69-E151C448698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9033-C9FD-41C9-A1DA-6AFBEC5F2D4A}" type="datetimeFigureOut">
              <a:rPr lang="es-ES" smtClean="0"/>
              <a:t>03/11/2016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E80B-1D65-4220-8E69-E151C448698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9033-C9FD-41C9-A1DA-6AFBEC5F2D4A}" type="datetimeFigureOut">
              <a:rPr lang="es-ES" smtClean="0"/>
              <a:t>03/11/2016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E80B-1D65-4220-8E69-E151C448698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0289033-C9FD-41C9-A1DA-6AFBEC5F2D4A}" type="datetimeFigureOut">
              <a:rPr lang="es-ES" smtClean="0"/>
              <a:t>03/11/2016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08CE80B-1D65-4220-8E69-E151C4486981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3a1rea-de-trabajo-1_001.png"/>
          <p:cNvPicPr>
            <a:picLocks noChangeAspect="1"/>
          </p:cNvPicPr>
          <p:nvPr/>
        </p:nvPicPr>
        <p:blipFill>
          <a:blip r:embed="rId3"/>
          <a:srcRect t="2026" b="5672"/>
          <a:stretch>
            <a:fillRect/>
          </a:stretch>
        </p:blipFill>
        <p:spPr>
          <a:xfrm>
            <a:off x="0" y="0"/>
            <a:ext cx="12184130" cy="68326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943" y="381000"/>
            <a:ext cx="12105390" cy="2387600"/>
          </a:xfrm>
        </p:spPr>
        <p:txBody>
          <a:bodyPr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s-ES" sz="5400" cap="none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Arial Black"/>
              </a:rPr>
              <a:t>SENSOR DE INTENSIDAD LUMINOSA</a:t>
            </a:r>
            <a:r>
              <a:rPr lang="es-ES" cap="none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 (</a:t>
            </a:r>
            <a:r>
              <a:rPr lang="es-ES" cap="none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luxómetro)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943" y="5175849"/>
            <a:ext cx="5615176" cy="1655763"/>
          </a:xfr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s-ES" sz="2800" b="1" dirty="0" err="1">
                <a:ln w="50800"/>
                <a:solidFill>
                  <a:schemeClr val="bg1">
                    <a:shade val="50000"/>
                  </a:schemeClr>
                </a:solidFill>
                <a:latin typeface="Arial Black"/>
              </a:rPr>
              <a:t>Yeison</a:t>
            </a:r>
            <a:r>
              <a:rPr lang="es-ES" sz="2800" b="1" dirty="0">
                <a:ln w="50800"/>
                <a:solidFill>
                  <a:schemeClr val="bg1">
                    <a:shade val="50000"/>
                  </a:schemeClr>
                </a:solidFill>
                <a:latin typeface="Arial Black"/>
              </a:rPr>
              <a:t> Mauricio </a:t>
            </a:r>
            <a:r>
              <a:rPr lang="es-ES" sz="2800" b="1" dirty="0" err="1">
                <a:ln w="50800"/>
                <a:solidFill>
                  <a:schemeClr val="bg1">
                    <a:shade val="50000"/>
                  </a:schemeClr>
                </a:solidFill>
                <a:latin typeface="Arial Black"/>
              </a:rPr>
              <a:t>Garcia</a:t>
            </a:r>
            <a:r>
              <a:rPr lang="es-ES" sz="2800" b="1" dirty="0">
                <a:ln w="50800"/>
                <a:solidFill>
                  <a:schemeClr val="bg1">
                    <a:shade val="50000"/>
                  </a:schemeClr>
                </a:solidFill>
                <a:latin typeface="Arial Black"/>
              </a:rPr>
              <a:t> </a:t>
            </a:r>
          </a:p>
          <a:p>
            <a:r>
              <a:rPr lang="es-ES" sz="2800" b="1" dirty="0">
                <a:ln w="50800"/>
                <a:solidFill>
                  <a:schemeClr val="bg1">
                    <a:shade val="50000"/>
                  </a:schemeClr>
                </a:solidFill>
                <a:latin typeface="Arial Black"/>
              </a:rPr>
              <a:t>Harrison Gaviria </a:t>
            </a:r>
            <a:r>
              <a:rPr lang="es-ES" sz="28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Arial Black"/>
              </a:rPr>
              <a:t>Trejos</a:t>
            </a:r>
          </a:p>
          <a:p>
            <a:r>
              <a:rPr lang="es-ES" sz="28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Arial Black"/>
              </a:rPr>
              <a:t> Eduardo Isaza Ceballos</a:t>
            </a:r>
            <a:r>
              <a:rPr lang="es-ES" sz="2800" b="1" dirty="0">
                <a:ln w="50800"/>
                <a:solidFill>
                  <a:schemeClr val="bg1">
                    <a:shade val="50000"/>
                  </a:schemeClr>
                </a:solidFill>
                <a:latin typeface="Arial Black"/>
              </a:rPr>
              <a:t> </a:t>
            </a:r>
          </a:p>
          <a:p>
            <a:endParaRPr lang="es-ES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endParaRPr lang="es-ES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74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Centro estudio/trabajo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tx1">
                    <a:lumMod val="85000"/>
                  </a:schemeClr>
                </a:solidFill>
              </a:rPr>
              <a:t>Aulas de: 350lux a 1000lux</a:t>
            </a:r>
          </a:p>
          <a:p>
            <a:r>
              <a:rPr lang="es-CO" dirty="0" smtClean="0">
                <a:solidFill>
                  <a:schemeClr val="tx1">
                    <a:lumMod val="85000"/>
                  </a:schemeClr>
                </a:solidFill>
              </a:rPr>
              <a:t>Gimnasios: 250lux a 500 lux</a:t>
            </a:r>
          </a:p>
          <a:p>
            <a:r>
              <a:rPr lang="es-CO" dirty="0" smtClean="0">
                <a:solidFill>
                  <a:schemeClr val="tx1">
                    <a:lumMod val="85000"/>
                  </a:schemeClr>
                </a:solidFill>
              </a:rPr>
              <a:t>Laboratorios: 250lux a 1000 lux</a:t>
            </a:r>
          </a:p>
          <a:p>
            <a:r>
              <a:rPr lang="es-CO" dirty="0" smtClean="0">
                <a:solidFill>
                  <a:schemeClr val="tx1">
                    <a:lumMod val="85000"/>
                  </a:schemeClr>
                </a:solidFill>
              </a:rPr>
              <a:t>Pizarras: de 300lux a 700 lux</a:t>
            </a:r>
          </a:p>
          <a:p>
            <a:r>
              <a:rPr lang="es-CO" dirty="0" smtClean="0">
                <a:solidFill>
                  <a:schemeClr val="tx1">
                    <a:lumMod val="85000"/>
                  </a:schemeClr>
                </a:solidFill>
              </a:rPr>
              <a:t>Bibliotecas o salas de estudio: 300lux a 750lux</a:t>
            </a:r>
          </a:p>
        </p:txBody>
      </p:sp>
    </p:spTree>
    <p:extLst>
      <p:ext uri="{BB962C8B-B14F-4D97-AF65-F5344CB8AC3E}">
        <p14:creationId xmlns:p14="http://schemas.microsoft.com/office/powerpoint/2010/main" val="131987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281428" cy="116998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4000" dirty="0" smtClean="0">
                <a:solidFill>
                  <a:srgbClr val="333333"/>
                </a:solidFill>
                <a:latin typeface="Arial Black"/>
              </a:rPr>
              <a:t>ESPECTRO VISIBLE Y FUNCIÓN DE LUMINOSIDAD</a:t>
            </a:r>
            <a:endParaRPr lang="es-ES" sz="4000" b="1" dirty="0">
              <a:solidFill>
                <a:srgbClr val="333333"/>
              </a:solidFill>
              <a:latin typeface="Arial Black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33319" y="1493838"/>
            <a:ext cx="7226919" cy="50895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latin typeface="Arial Black"/>
              </a:rPr>
              <a:t/>
            </a:r>
            <a:br>
              <a:rPr lang="es-ES" dirty="0">
                <a:latin typeface="Arial Black"/>
              </a:rPr>
            </a:br>
            <a:endParaRPr lang="es-ES" dirty="0">
              <a:latin typeface="Arial Black"/>
            </a:endParaRPr>
          </a:p>
        </p:txBody>
      </p:sp>
      <p:sp>
        <p:nvSpPr>
          <p:cNvPr id="10" name="CuadroTexto 8"/>
          <p:cNvSpPr txBox="1"/>
          <p:nvPr/>
        </p:nvSpPr>
        <p:spPr>
          <a:xfrm>
            <a:off x="748348" y="1219201"/>
            <a:ext cx="102244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llama espectro visible a la región del espectro electromagnético que el ojo humano es capaz de percibir. </a:t>
            </a:r>
            <a:endParaRPr lang="es-ES" sz="2800" dirty="0" smtClean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2800" dirty="0" smtClean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800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ES" sz="28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radiación electromagnética en este rango de longitudes de onda se le llama luz visible o simplemente </a:t>
            </a:r>
            <a:r>
              <a:rPr lang="es-ES" sz="2800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luz.</a:t>
            </a:r>
            <a:endParaRPr lang="es-ES" sz="2800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673929"/>
            <a:ext cx="10058400" cy="307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1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281428" cy="116998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4000" dirty="0" smtClean="0">
                <a:solidFill>
                  <a:srgbClr val="333333"/>
                </a:solidFill>
                <a:latin typeface="Arial Black"/>
              </a:rPr>
              <a:t>ESPECTRO VISIBLE Y FUNCIÓN DE LUMINOSIDAD</a:t>
            </a:r>
            <a:endParaRPr lang="es-ES" sz="4000" b="1" dirty="0">
              <a:solidFill>
                <a:srgbClr val="333333"/>
              </a:solidFill>
              <a:latin typeface="Arial Black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33319" y="1493838"/>
            <a:ext cx="7226919" cy="50895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latin typeface="Arial Black"/>
              </a:rPr>
              <a:t/>
            </a:r>
            <a:br>
              <a:rPr lang="es-ES" dirty="0">
                <a:latin typeface="Arial Black"/>
              </a:rPr>
            </a:br>
            <a:endParaRPr lang="es-ES" dirty="0">
              <a:latin typeface="Arial Black"/>
            </a:endParaRPr>
          </a:p>
        </p:txBody>
      </p:sp>
      <p:sp>
        <p:nvSpPr>
          <p:cNvPr id="10" name="CuadroTexto 8"/>
          <p:cNvSpPr txBox="1"/>
          <p:nvPr/>
        </p:nvSpPr>
        <p:spPr>
          <a:xfrm>
            <a:off x="238898" y="2403106"/>
            <a:ext cx="58571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fotometría la función de luminosidad describe la relación entre la sensación de luz humana y el concepto físico de luz, que es la cantidad a la cual los instrumentos de medida reaccionan.</a:t>
            </a: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238" y="1292608"/>
            <a:ext cx="5563012" cy="357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7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2" y="11978"/>
            <a:ext cx="12192000" cy="6858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rcRect l="57393" t="17088" r="10253" b="19173"/>
          <a:stretch>
            <a:fillRect/>
          </a:stretch>
        </p:blipFill>
        <p:spPr>
          <a:xfrm>
            <a:off x="276225" y="1530649"/>
            <a:ext cx="1860678" cy="24376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95250"/>
            <a:ext cx="12171958" cy="108108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6600" b="1" dirty="0" smtClean="0">
                <a:solidFill>
                  <a:srgbClr val="000000"/>
                </a:solidFill>
                <a:latin typeface="Arial Black"/>
              </a:rPr>
              <a:t>FOTORRESISTOR</a:t>
            </a:r>
            <a:endParaRPr lang="es-ES" sz="6600" b="1" dirty="0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24150" y="1447800"/>
            <a:ext cx="9144000" cy="1264712"/>
          </a:xfr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s-ES" sz="3600" dirty="0">
                <a:solidFill>
                  <a:srgbClr val="000000"/>
                </a:solidFill>
              </a:rPr>
              <a:t>Es un dispositivo cuya resistencia varia en función de la luz recibida.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724150" y="4191170"/>
            <a:ext cx="8626127" cy="1200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rtlCol="0" anchor="t">
            <a:spAutoFit/>
          </a:bodyPr>
          <a:lstStyle/>
          <a:p>
            <a:pPr algn="r"/>
            <a:r>
              <a:rPr lang="es-ES" sz="3600" dirty="0">
                <a:solidFill>
                  <a:srgbClr val="000000"/>
                </a:solidFill>
              </a:rPr>
              <a:t>Un </a:t>
            </a:r>
            <a:r>
              <a:rPr lang="es-ES" sz="3600" dirty="0" err="1" smtClean="0">
                <a:solidFill>
                  <a:srgbClr val="000000"/>
                </a:solidFill>
              </a:rPr>
              <a:t>fotorresistor</a:t>
            </a:r>
            <a:r>
              <a:rPr lang="es-ES" sz="3600" dirty="0" smtClean="0">
                <a:solidFill>
                  <a:srgbClr val="000000"/>
                </a:solidFill>
              </a:rPr>
              <a:t> </a:t>
            </a:r>
            <a:r>
              <a:rPr lang="es-ES" sz="3600" dirty="0">
                <a:solidFill>
                  <a:srgbClr val="000000"/>
                </a:solidFill>
              </a:rPr>
              <a:t>disminuye su resistencia a medida que aumenta la luz sobre él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395377" y="4219575"/>
            <a:ext cx="11413594" cy="58477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s-ES" sz="32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6301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89428" y="161925"/>
            <a:ext cx="12281428" cy="116998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4000" b="1" dirty="0" smtClean="0">
                <a:solidFill>
                  <a:srgbClr val="333333"/>
                </a:solidFill>
                <a:latin typeface="Arial Black"/>
              </a:rPr>
              <a:t>¿relación resistencia e intensidad luminos</a:t>
            </a:r>
            <a:r>
              <a:rPr lang="es-ES" sz="4000" dirty="0" smtClean="0">
                <a:solidFill>
                  <a:srgbClr val="333333"/>
                </a:solidFill>
                <a:latin typeface="Arial Black"/>
              </a:rPr>
              <a:t>a</a:t>
            </a:r>
            <a:r>
              <a:rPr lang="es-ES" sz="4000" b="1" dirty="0" smtClean="0">
                <a:solidFill>
                  <a:srgbClr val="333333"/>
                </a:solidFill>
                <a:latin typeface="Arial Black"/>
              </a:rPr>
              <a:t>?</a:t>
            </a:r>
            <a:endParaRPr lang="es-ES" sz="4000" b="1" dirty="0">
              <a:solidFill>
                <a:srgbClr val="333333"/>
              </a:solidFill>
              <a:latin typeface="Arial Black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33319" y="1493838"/>
            <a:ext cx="7226919" cy="50895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latin typeface="Arial Black"/>
              </a:rPr>
              <a:t/>
            </a:r>
            <a:br>
              <a:rPr lang="es-ES" dirty="0">
                <a:latin typeface="Arial Black"/>
              </a:rPr>
            </a:br>
            <a:endParaRPr lang="es-ES" dirty="0">
              <a:latin typeface="Arial Black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11211" y="1331913"/>
            <a:ext cx="116277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resultan adecuados </a:t>
            </a:r>
            <a:r>
              <a:rPr lang="es-ES" sz="2800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ES" sz="28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servir como luxómetro Esto es debido a su baja precisión, su fuerte dependencia con la temperatura y, especialmente, a que su distribución espectral no resulta adecuada para la medición de iluminancia.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491" y="3220568"/>
            <a:ext cx="7488780" cy="352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281428" cy="116998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4000" b="1" dirty="0" smtClean="0">
                <a:solidFill>
                  <a:srgbClr val="333333"/>
                </a:solidFill>
                <a:latin typeface="Arial Black"/>
              </a:rPr>
              <a:t>¿relación resistencia e intensidad luminos</a:t>
            </a:r>
            <a:r>
              <a:rPr lang="es-ES" sz="4000" dirty="0" smtClean="0">
                <a:solidFill>
                  <a:srgbClr val="333333"/>
                </a:solidFill>
                <a:latin typeface="Arial Black"/>
              </a:rPr>
              <a:t>a</a:t>
            </a:r>
            <a:r>
              <a:rPr lang="es-ES" sz="4000" b="1" dirty="0" smtClean="0">
                <a:solidFill>
                  <a:srgbClr val="333333"/>
                </a:solidFill>
                <a:latin typeface="Arial Black"/>
              </a:rPr>
              <a:t>?</a:t>
            </a:r>
            <a:endParaRPr lang="es-ES" sz="4000" b="1" dirty="0">
              <a:solidFill>
                <a:srgbClr val="333333"/>
              </a:solidFill>
              <a:latin typeface="Arial Black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33319" y="1493838"/>
            <a:ext cx="7226919" cy="50895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latin typeface="Arial Black"/>
              </a:rPr>
              <a:t/>
            </a:r>
            <a:br>
              <a:rPr lang="es-ES" dirty="0">
                <a:latin typeface="Arial Black"/>
              </a:rPr>
            </a:br>
            <a:endParaRPr lang="es-ES" dirty="0">
              <a:latin typeface="Arial Black"/>
            </a:endParaRPr>
          </a:p>
        </p:txBody>
      </p:sp>
      <p:graphicFrame>
        <p:nvGraphicFramePr>
          <p:cNvPr id="7" name="Gra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1386308"/>
              </p:ext>
            </p:extLst>
          </p:nvPr>
        </p:nvGraphicFramePr>
        <p:xfrm>
          <a:off x="1528356" y="1287642"/>
          <a:ext cx="8621884" cy="5570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792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n 8" descr="codi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" y="1581150"/>
            <a:ext cx="8482124" cy="514594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0802" y="1047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6000" b="1" dirty="0">
                <a:latin typeface="Arial Black"/>
              </a:rPr>
              <a:t>DISEÑO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6350" y="1695354"/>
            <a:ext cx="3838170" cy="470194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52425" y="262926"/>
            <a:ext cx="4899014" cy="1015663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s-ES" sz="6000" b="1" dirty="0">
                <a:latin typeface="Arial Black"/>
              </a:rPr>
              <a:t>CODIGO</a:t>
            </a:r>
          </a:p>
        </p:txBody>
      </p:sp>
    </p:spTree>
    <p:extLst>
      <p:ext uri="{BB962C8B-B14F-4D97-AF65-F5344CB8AC3E}">
        <p14:creationId xmlns:p14="http://schemas.microsoft.com/office/powerpoint/2010/main" val="156117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281428" cy="116998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4000" b="1" dirty="0" smtClean="0">
                <a:solidFill>
                  <a:srgbClr val="333333"/>
                </a:solidFill>
                <a:latin typeface="Arial Black"/>
              </a:rPr>
              <a:t>Especificaciones del instrumento</a:t>
            </a:r>
            <a:endParaRPr lang="es-ES" sz="4000" b="1" dirty="0">
              <a:solidFill>
                <a:srgbClr val="333333"/>
              </a:solidFill>
              <a:latin typeface="Arial Black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33319" y="1493838"/>
            <a:ext cx="7226919" cy="50895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latin typeface="Arial Black"/>
              </a:rPr>
              <a:t/>
            </a:r>
            <a:br>
              <a:rPr lang="es-ES" dirty="0">
                <a:latin typeface="Arial Black"/>
              </a:rPr>
            </a:br>
            <a:endParaRPr lang="es-ES" dirty="0">
              <a:latin typeface="Arial Black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890" y="1565806"/>
            <a:ext cx="5946208" cy="484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9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281428" cy="116998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4000" dirty="0" smtClean="0">
                <a:solidFill>
                  <a:srgbClr val="333333"/>
                </a:solidFill>
                <a:latin typeface="Arial Black"/>
              </a:rPr>
              <a:t>Especificaciones del instrumento</a:t>
            </a:r>
            <a:endParaRPr lang="es-ES" sz="4000" b="1" dirty="0">
              <a:solidFill>
                <a:srgbClr val="333333"/>
              </a:solidFill>
              <a:latin typeface="Arial Black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33319" y="1493838"/>
            <a:ext cx="7226919" cy="50895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latin typeface="Arial Black"/>
              </a:rPr>
              <a:t/>
            </a:r>
            <a:br>
              <a:rPr lang="es-ES" dirty="0">
                <a:latin typeface="Arial Black"/>
              </a:rPr>
            </a:br>
            <a:endParaRPr lang="es-ES" dirty="0">
              <a:latin typeface="Arial Black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675299"/>
              </p:ext>
            </p:extLst>
          </p:nvPr>
        </p:nvGraphicFramePr>
        <p:xfrm>
          <a:off x="378821" y="2103120"/>
          <a:ext cx="4310745" cy="2651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149"/>
                <a:gridCol w="862149"/>
                <a:gridCol w="862149"/>
                <a:gridCol w="862149"/>
                <a:gridCol w="862149"/>
              </a:tblGrid>
              <a:tr h="662940"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u="none" strike="noStrike">
                          <a:effectLst/>
                        </a:rPr>
                        <a:t>523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u="none" strike="noStrike">
                          <a:effectLst/>
                        </a:rPr>
                        <a:t>565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u="none" strike="noStrike">
                          <a:effectLst/>
                        </a:rPr>
                        <a:t>515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u="none" strike="noStrike">
                          <a:effectLst/>
                        </a:rPr>
                        <a:t>541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u="none" strike="noStrike">
                          <a:effectLst/>
                        </a:rPr>
                        <a:t>502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62940"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u="none" strike="noStrike">
                          <a:effectLst/>
                        </a:rPr>
                        <a:t>515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u="none" strike="noStrike" dirty="0">
                          <a:effectLst/>
                        </a:rPr>
                        <a:t>565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u="none" strike="noStrike">
                          <a:effectLst/>
                        </a:rPr>
                        <a:t>519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u="none" strike="noStrike">
                          <a:effectLst/>
                        </a:rPr>
                        <a:t>515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u="none" strike="noStrike">
                          <a:effectLst/>
                        </a:rPr>
                        <a:t>515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62940"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u="none" strike="noStrike">
                          <a:effectLst/>
                        </a:rPr>
                        <a:t>502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u="none" strike="noStrike">
                          <a:effectLst/>
                        </a:rPr>
                        <a:t>565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u="none" strike="noStrike">
                          <a:effectLst/>
                        </a:rPr>
                        <a:t>685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u="none" strike="noStrike">
                          <a:effectLst/>
                        </a:rPr>
                        <a:t>537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u="none" strike="noStrike">
                          <a:effectLst/>
                        </a:rPr>
                        <a:t>502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62940"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u="none" strike="noStrike">
                          <a:effectLst/>
                        </a:rPr>
                        <a:t>565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u="none" strike="noStrike">
                          <a:effectLst/>
                        </a:rPr>
                        <a:t>537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u="none" strike="noStrike">
                          <a:effectLst/>
                        </a:rPr>
                        <a:t>565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u="none" strike="noStrike">
                          <a:effectLst/>
                        </a:rPr>
                        <a:t>541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000" u="none" strike="noStrike" dirty="0">
                          <a:effectLst/>
                        </a:rPr>
                        <a:t>519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CuadroTexto 8"/>
          <p:cNvSpPr txBox="1"/>
          <p:nvPr/>
        </p:nvSpPr>
        <p:spPr>
          <a:xfrm>
            <a:off x="4846320" y="1331913"/>
            <a:ext cx="68926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es-ES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534,65 lux     Ar = 525 lux</a:t>
            </a:r>
          </a:p>
          <a:p>
            <a:endParaRPr lang="es-ES" sz="2800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absoluto y sesgo:</a:t>
            </a:r>
          </a:p>
          <a:p>
            <a:r>
              <a:rPr lang="es-ES" sz="2800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= </a:t>
            </a:r>
            <a:r>
              <a:rPr lang="es-ES" sz="2800" dirty="0" err="1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es-ES" sz="2800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 = 9,65 lux</a:t>
            </a:r>
          </a:p>
          <a:p>
            <a:endParaRPr lang="es-ES" sz="2800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relativo:</a:t>
            </a:r>
          </a:p>
          <a:p>
            <a:r>
              <a:rPr lang="es-ES" sz="2800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= (|E|/Ar)*100% = 1,83%</a:t>
            </a:r>
          </a:p>
          <a:p>
            <a:endParaRPr lang="es-ES" sz="2800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Clase:</a:t>
            </a:r>
          </a:p>
          <a:p>
            <a:r>
              <a:rPr lang="es-ES" sz="2800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(9,65/4000)*100% = 0,24 = clase 0,5</a:t>
            </a:r>
          </a:p>
        </p:txBody>
      </p:sp>
    </p:spTree>
    <p:extLst>
      <p:ext uri="{BB962C8B-B14F-4D97-AF65-F5344CB8AC3E}">
        <p14:creationId xmlns:p14="http://schemas.microsoft.com/office/powerpoint/2010/main" val="50548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6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000" dirty="0" smtClean="0"/>
              <a:t>LUZ</a:t>
            </a:r>
            <a:endParaRPr lang="es-CO" sz="6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709160"/>
          </a:xfrm>
        </p:spPr>
        <p:txBody>
          <a:bodyPr>
            <a:normAutofit/>
          </a:bodyPr>
          <a:lstStyle/>
          <a:p>
            <a:pPr marL="137160" indent="0" algn="ctr">
              <a:buNone/>
            </a:pPr>
            <a:r>
              <a:rPr lang="es-CO" sz="3600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s-CO" sz="36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parte de la radiación electromagnética que puede </a:t>
            </a:r>
            <a:r>
              <a:rPr lang="es-CO" sz="3600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 </a:t>
            </a:r>
            <a:r>
              <a:rPr lang="es-CO" sz="36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percibida por el ojo </a:t>
            </a:r>
            <a:r>
              <a:rPr lang="es-CO" sz="3600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humano.</a:t>
            </a:r>
          </a:p>
          <a:p>
            <a:pPr marL="137160" indent="0" algn="ctr">
              <a:buNone/>
            </a:pPr>
            <a:endParaRPr lang="es-CO" sz="3600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" indent="0" algn="ctr">
              <a:buNone/>
            </a:pPr>
            <a:r>
              <a:rPr lang="es-CO" sz="36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O" sz="3600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s-CO" sz="36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radiación que se propaga en forma de ondas. Las ondas que se pueden propagar en el vacío se llaman </a:t>
            </a:r>
            <a:r>
              <a:rPr lang="es-CO" sz="3600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ondas electromagnéticas. </a:t>
            </a:r>
            <a:r>
              <a:rPr lang="es-CO" sz="36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luz es una radiación electromagnética.</a:t>
            </a:r>
            <a:endParaRPr lang="es-CO" sz="3600" dirty="0" smtClean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23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364" y="1790700"/>
            <a:ext cx="3697271" cy="4708525"/>
          </a:xfrm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s-CO" sz="6000" dirty="0"/>
              <a:t>¿</a:t>
            </a:r>
            <a:r>
              <a:rPr lang="es-CO" sz="6000" dirty="0" smtClean="0"/>
              <a:t>Cómo la percibe el ojo?</a:t>
            </a:r>
            <a:endParaRPr lang="es-CO" sz="6000" dirty="0"/>
          </a:p>
        </p:txBody>
      </p:sp>
    </p:spTree>
    <p:extLst>
      <p:ext uri="{BB962C8B-B14F-4D97-AF65-F5344CB8AC3E}">
        <p14:creationId xmlns:p14="http://schemas.microsoft.com/office/powerpoint/2010/main" val="384435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</a:t>
            </a:r>
            <a:r>
              <a:rPr lang="es-CO" dirty="0" smtClean="0"/>
              <a:t>POR QÚE ES IMPORTANTE MEDIRLA?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89100"/>
            <a:ext cx="10972800" cy="470916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s-CO" sz="4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es-CO" sz="4000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iluminación </a:t>
            </a:r>
            <a:r>
              <a:rPr lang="es-CO" sz="4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inadecuada en el </a:t>
            </a:r>
            <a:r>
              <a:rPr lang="es-CO" sz="4000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trabajo </a:t>
            </a:r>
            <a:r>
              <a:rPr lang="es-CO" sz="4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O" sz="4000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perjudicial.</a:t>
            </a:r>
          </a:p>
          <a:p>
            <a:pPr marL="137160" indent="0">
              <a:buNone/>
            </a:pPr>
            <a:endParaRPr lang="es-CO" sz="4000" dirty="0" smtClean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" indent="0">
              <a:buNone/>
            </a:pPr>
            <a:r>
              <a:rPr lang="es-CO" sz="4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También cambios bruscos de luz pueden ser peligrosos, pues ciegan temporalmente, mientras el ojo se adapta a la nueva iluminación</a:t>
            </a:r>
            <a:r>
              <a:rPr lang="es-CO" sz="4000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37160" indent="0">
              <a:buNone/>
            </a:pPr>
            <a:endParaRPr lang="es-CO" sz="4000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" indent="0">
              <a:buNone/>
            </a:pPr>
            <a:endParaRPr lang="es-CO" dirty="0"/>
          </a:p>
          <a:p>
            <a:pPr marL="13716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0871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1760538"/>
            <a:ext cx="109728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s-CO" sz="4400" b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luz en un ambiente de trabajo debe ser uniforme.</a:t>
            </a:r>
            <a:r>
              <a:rPr lang="es-CO" sz="44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sz="44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CO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50" y="3429000"/>
            <a:ext cx="66675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5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UNIDAD DE MEDIADA (SI)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333500"/>
            <a:ext cx="10972800" cy="470916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s-CO" sz="3200" b="1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LUX</a:t>
            </a:r>
            <a:r>
              <a:rPr lang="es-CO" sz="32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137160" indent="0">
              <a:buNone/>
            </a:pPr>
            <a:r>
              <a:rPr lang="es-CO" sz="32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es-CO" sz="32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 unidad derivada del Sistema Internacional de Unidades para la iluminancia o nivel de iluminación</a:t>
            </a:r>
            <a:r>
              <a:rPr lang="es-CO" sz="32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37160" indent="0">
              <a:buNone/>
            </a:pPr>
            <a:r>
              <a:rPr lang="es-CO" sz="32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Equivale </a:t>
            </a:r>
            <a:r>
              <a:rPr lang="es-CO" sz="3200" dirty="0">
                <a:solidFill>
                  <a:schemeClr val="tx1">
                    <a:lumMod val="75000"/>
                  </a:schemeClr>
                </a:solidFill>
              </a:rPr>
              <a:t>1 </a:t>
            </a:r>
            <a:r>
              <a:rPr lang="es-CO" sz="32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lm/m</a:t>
            </a:r>
            <a:r>
              <a:rPr lang="es-CO" sz="3200" baseline="300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CO" sz="32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836" y="3794760"/>
            <a:ext cx="7808327" cy="273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2 Título"/>
          <p:cNvSpPr>
            <a:spLocks noGrp="1"/>
          </p:cNvSpPr>
          <p:nvPr>
            <p:ph type="ctrTitle"/>
          </p:nvPr>
        </p:nvSpPr>
        <p:spPr>
          <a:xfrm>
            <a:off x="609600" y="406400"/>
            <a:ext cx="10972800" cy="609600"/>
          </a:xfrm>
        </p:spPr>
        <p:txBody>
          <a:bodyPr>
            <a:noAutofit/>
          </a:bodyPr>
          <a:lstStyle/>
          <a:p>
            <a:r>
              <a:rPr lang="es-CO" sz="4100" dirty="0" smtClean="0"/>
              <a:t>Niveles adecuados </a:t>
            </a:r>
            <a:endParaRPr lang="es-CO" sz="41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130300" y="1854200"/>
            <a:ext cx="9817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ambiente bien iluminado no es solamente aquel que tiene suficiente cantidad de luz, sino aquel que tiene la cantidad de luz adecuada a la actividad que allí se realiza.</a:t>
            </a:r>
          </a:p>
        </p:txBody>
      </p:sp>
    </p:spTree>
    <p:extLst>
      <p:ext uri="{BB962C8B-B14F-4D97-AF65-F5344CB8AC3E}">
        <p14:creationId xmlns:p14="http://schemas.microsoft.com/office/powerpoint/2010/main" val="82953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Algunos ejemplos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s-CO" dirty="0" smtClean="0">
                <a:solidFill>
                  <a:schemeClr val="tx1">
                    <a:lumMod val="85000"/>
                  </a:schemeClr>
                </a:solidFill>
              </a:rPr>
              <a:t>Luz Residencial:</a:t>
            </a:r>
          </a:p>
          <a:p>
            <a:r>
              <a:rPr lang="es-CO" b="1" dirty="0">
                <a:solidFill>
                  <a:schemeClr val="tx1">
                    <a:lumMod val="85000"/>
                  </a:schemeClr>
                </a:solidFill>
              </a:rPr>
              <a:t>Cocina</a:t>
            </a:r>
            <a:r>
              <a:rPr lang="es-CO" dirty="0">
                <a:solidFill>
                  <a:schemeClr val="tx1">
                    <a:lumMod val="85000"/>
                  </a:schemeClr>
                </a:solidFill>
              </a:rPr>
              <a:t>: Iluminación general 300 lux y en la zona de cortar y de preparado 500-600</a:t>
            </a:r>
            <a:r>
              <a:rPr lang="es-CO" dirty="0" smtClean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r>
              <a:rPr lang="es-CO" b="1" dirty="0">
                <a:solidFill>
                  <a:schemeClr val="tx1">
                    <a:lumMod val="85000"/>
                  </a:schemeClr>
                </a:solidFill>
              </a:rPr>
              <a:t>Baño</a:t>
            </a:r>
            <a:r>
              <a:rPr lang="es-CO" dirty="0">
                <a:solidFill>
                  <a:schemeClr val="tx1">
                    <a:lumMod val="85000"/>
                  </a:schemeClr>
                </a:solidFill>
              </a:rPr>
              <a:t>: Iluminación general 200 lux, para maquillarse o afeitarse: 300-500</a:t>
            </a:r>
            <a:r>
              <a:rPr lang="es-CO" dirty="0" smtClean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r>
              <a:rPr lang="es-CO" dirty="0">
                <a:solidFill>
                  <a:schemeClr val="tx1">
                    <a:lumMod val="85000"/>
                  </a:schemeClr>
                </a:solidFill>
              </a:rPr>
              <a:t>• </a:t>
            </a:r>
            <a:r>
              <a:rPr lang="es-CO" b="1" dirty="0">
                <a:solidFill>
                  <a:schemeClr val="tx1">
                    <a:lumMod val="85000"/>
                  </a:schemeClr>
                </a:solidFill>
              </a:rPr>
              <a:t>Dormitorio</a:t>
            </a:r>
            <a:r>
              <a:rPr lang="es-CO" dirty="0">
                <a:solidFill>
                  <a:schemeClr val="tx1">
                    <a:lumMod val="85000"/>
                  </a:schemeClr>
                </a:solidFill>
              </a:rPr>
              <a:t>: Iluminación general 100-200 lux y 500 si se lee</a:t>
            </a:r>
            <a:r>
              <a:rPr lang="es-CO" dirty="0" smtClean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r>
              <a:rPr lang="es-CO" b="1" dirty="0">
                <a:solidFill>
                  <a:schemeClr val="tx1">
                    <a:lumMod val="85000"/>
                  </a:schemeClr>
                </a:solidFill>
              </a:rPr>
              <a:t>Cuarto de los niños</a:t>
            </a:r>
            <a:r>
              <a:rPr lang="es-CO" dirty="0">
                <a:solidFill>
                  <a:schemeClr val="tx1">
                    <a:lumMod val="85000"/>
                  </a:schemeClr>
                </a:solidFill>
              </a:rPr>
              <a:t>: Iluminación general 200-300 lux, 500-750 donde hagan trabajos manuales.</a:t>
            </a:r>
          </a:p>
          <a:p>
            <a:pPr marL="13716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8148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368300"/>
            <a:ext cx="10972800" cy="4709160"/>
          </a:xfrm>
        </p:spPr>
        <p:txBody>
          <a:bodyPr/>
          <a:lstStyle/>
          <a:p>
            <a:pPr marL="137160" indent="0">
              <a:buNone/>
            </a:pPr>
            <a:endParaRPr lang="es-CO" dirty="0" smtClean="0"/>
          </a:p>
          <a:p>
            <a:pPr marL="137160" indent="0">
              <a:buNone/>
            </a:pPr>
            <a:endParaRPr lang="es-CO" dirty="0"/>
          </a:p>
          <a:p>
            <a:pPr marL="137160" indent="0">
              <a:buNone/>
            </a:pPr>
            <a:r>
              <a:rPr lang="es-CO" dirty="0" smtClean="0">
                <a:solidFill>
                  <a:schemeClr val="tx1">
                    <a:lumMod val="85000"/>
                  </a:schemeClr>
                </a:solidFill>
              </a:rPr>
              <a:t>Comercial:</a:t>
            </a:r>
          </a:p>
          <a:p>
            <a:r>
              <a:rPr lang="es-CO" b="1" dirty="0">
                <a:solidFill>
                  <a:schemeClr val="tx1">
                    <a:lumMod val="85000"/>
                  </a:schemeClr>
                </a:solidFill>
              </a:rPr>
              <a:t>Alumbrado General:</a:t>
            </a:r>
            <a:r>
              <a:rPr lang="es-CO" dirty="0">
                <a:solidFill>
                  <a:schemeClr val="tx1">
                    <a:lumMod val="85000"/>
                  </a:schemeClr>
                </a:solidFill>
              </a:rPr>
              <a:t> de 300 a 600 lux</a:t>
            </a:r>
            <a:r>
              <a:rPr lang="es-CO" dirty="0" smtClean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r>
              <a:rPr lang="es-CO" dirty="0">
                <a:solidFill>
                  <a:schemeClr val="tx1">
                    <a:lumMod val="85000"/>
                  </a:schemeClr>
                </a:solidFill>
              </a:rPr>
              <a:t> </a:t>
            </a:r>
            <a:r>
              <a:rPr lang="es-CO" b="1" dirty="0">
                <a:solidFill>
                  <a:schemeClr val="tx1">
                    <a:lumMod val="85000"/>
                  </a:schemeClr>
                </a:solidFill>
              </a:rPr>
              <a:t>Escaparates exteriores:</a:t>
            </a:r>
            <a:r>
              <a:rPr lang="es-CO" dirty="0">
                <a:solidFill>
                  <a:schemeClr val="tx1">
                    <a:lumMod val="85000"/>
                  </a:schemeClr>
                </a:solidFill>
              </a:rPr>
              <a:t> de 1000 a 3000 </a:t>
            </a:r>
            <a:r>
              <a:rPr lang="es-CO" dirty="0" smtClean="0">
                <a:solidFill>
                  <a:schemeClr val="tx1">
                    <a:lumMod val="85000"/>
                  </a:schemeClr>
                </a:solidFill>
              </a:rPr>
              <a:t>lux</a:t>
            </a:r>
          </a:p>
          <a:p>
            <a:r>
              <a:rPr lang="es-CO" b="1" dirty="0">
                <a:solidFill>
                  <a:schemeClr val="tx1">
                    <a:lumMod val="85000"/>
                  </a:schemeClr>
                </a:solidFill>
              </a:rPr>
              <a:t>Escaparates interiores</a:t>
            </a:r>
            <a:r>
              <a:rPr lang="es-CO" dirty="0">
                <a:solidFill>
                  <a:schemeClr val="tx1">
                    <a:lumMod val="85000"/>
                  </a:schemeClr>
                </a:solidFill>
              </a:rPr>
              <a:t>: unos 1000 </a:t>
            </a:r>
            <a:r>
              <a:rPr lang="es-CO" dirty="0" smtClean="0">
                <a:solidFill>
                  <a:schemeClr val="tx1">
                    <a:lumMod val="85000"/>
                  </a:schemeClr>
                </a:solidFill>
              </a:rPr>
              <a:t>lux</a:t>
            </a:r>
          </a:p>
          <a:p>
            <a:r>
              <a:rPr lang="pt-BR" b="1" dirty="0">
                <a:solidFill>
                  <a:schemeClr val="tx1">
                    <a:lumMod val="85000"/>
                  </a:schemeClr>
                </a:solidFill>
              </a:rPr>
              <a:t>Vitrinas</a:t>
            </a:r>
            <a:r>
              <a:rPr lang="pt-BR" dirty="0">
                <a:solidFill>
                  <a:schemeClr val="tx1">
                    <a:lumMod val="85000"/>
                  </a:schemeClr>
                </a:solidFill>
              </a:rPr>
              <a:t>: de 1000 a 3000 lux</a:t>
            </a:r>
            <a:r>
              <a:rPr lang="pt-BR" dirty="0" smtClean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r>
              <a:rPr lang="es-CO" dirty="0">
                <a:solidFill>
                  <a:schemeClr val="tx1">
                    <a:lumMod val="85000"/>
                  </a:schemeClr>
                </a:solidFill>
              </a:rPr>
              <a:t> </a:t>
            </a:r>
            <a:r>
              <a:rPr lang="es-CO" b="1" dirty="0">
                <a:solidFill>
                  <a:schemeClr val="tx1">
                    <a:lumMod val="85000"/>
                  </a:schemeClr>
                </a:solidFill>
              </a:rPr>
              <a:t>Mostradores y líneas de caja</a:t>
            </a:r>
            <a:r>
              <a:rPr lang="es-CO" dirty="0">
                <a:solidFill>
                  <a:schemeClr val="tx1">
                    <a:lumMod val="85000"/>
                  </a:schemeClr>
                </a:solidFill>
              </a:rPr>
              <a:t>: entre 500 y 900 lux.</a:t>
            </a:r>
          </a:p>
          <a:p>
            <a:pPr marL="13716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56999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értice">
  <a:themeElements>
    <a:clrScheme name="Vért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ért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389</TotalTime>
  <Words>444</Words>
  <Application>Microsoft Office PowerPoint</Application>
  <PresentationFormat>Panorámica</PresentationFormat>
  <Paragraphs>107</Paragraphs>
  <Slides>19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8" baseType="lpstr">
      <vt:lpstr>Arial</vt:lpstr>
      <vt:lpstr>Arial Black</vt:lpstr>
      <vt:lpstr>Book Antiqua</vt:lpstr>
      <vt:lpstr>Calibri</vt:lpstr>
      <vt:lpstr>Lucida Sans</vt:lpstr>
      <vt:lpstr>Wingdings</vt:lpstr>
      <vt:lpstr>Wingdings 2</vt:lpstr>
      <vt:lpstr>Wingdings 3</vt:lpstr>
      <vt:lpstr>Vértice</vt:lpstr>
      <vt:lpstr>SENSOR DE INTENSIDAD LUMINOSA (luxómetro)</vt:lpstr>
      <vt:lpstr>LUZ</vt:lpstr>
      <vt:lpstr>¿Cómo la percibe el ojo?</vt:lpstr>
      <vt:lpstr>¿POR QÚE ES IMPORTANTE MEDIRLA?</vt:lpstr>
      <vt:lpstr>La luz en un ambiente de trabajo debe ser uniforme. </vt:lpstr>
      <vt:lpstr>UNIDAD DE MEDIADA (SI)</vt:lpstr>
      <vt:lpstr>Niveles adecuados </vt:lpstr>
      <vt:lpstr>Algunos ejemplos</vt:lpstr>
      <vt:lpstr>Presentación de PowerPoint</vt:lpstr>
      <vt:lpstr>Centro estudio/trabajo</vt:lpstr>
      <vt:lpstr>ESPECTRO VISIBLE Y FUNCIÓN DE LUMINOSIDAD</vt:lpstr>
      <vt:lpstr>ESPECTRO VISIBLE Y FUNCIÓN DE LUMINOSIDAD</vt:lpstr>
      <vt:lpstr>FOTORRESISTOR</vt:lpstr>
      <vt:lpstr>¿relación resistencia e intensidad luminosa?</vt:lpstr>
      <vt:lpstr>¿relación resistencia e intensidad luminosa?</vt:lpstr>
      <vt:lpstr>DISEÑO</vt:lpstr>
      <vt:lpstr>Especificaciones del instrumento</vt:lpstr>
      <vt:lpstr>Especificaciones del instrumento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Chalalai Sarakor</dc:creator>
  <cp:lastModifiedBy>Estudiante</cp:lastModifiedBy>
  <cp:revision>65</cp:revision>
  <dcterms:created xsi:type="dcterms:W3CDTF">2013-07-30T10:51:27Z</dcterms:created>
  <dcterms:modified xsi:type="dcterms:W3CDTF">2016-11-04T01:03:07Z</dcterms:modified>
</cp:coreProperties>
</file>