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0"/>
  </p:notesMasterIdLst>
  <p:sldIdLst>
    <p:sldId id="256" r:id="rId4"/>
    <p:sldId id="257" r:id="rId5"/>
    <p:sldId id="258" r:id="rId6"/>
    <p:sldId id="275" r:id="rId7"/>
    <p:sldId id="259" r:id="rId8"/>
    <p:sldId id="279" r:id="rId9"/>
    <p:sldId id="280" r:id="rId10"/>
    <p:sldId id="281" r:id="rId11"/>
    <p:sldId id="260" r:id="rId12"/>
    <p:sldId id="262" r:id="rId13"/>
    <p:sldId id="263" r:id="rId14"/>
    <p:sldId id="276" r:id="rId15"/>
    <p:sldId id="274" r:id="rId16"/>
    <p:sldId id="282" r:id="rId17"/>
    <p:sldId id="283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85A38-1967-48D0-AB3B-1BA0E2B7CA2B}">
  <a:tblStyle styleId="{34985A38-1967-48D0-AB3B-1BA0E2B7C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700" y="130175"/>
            <a:ext cx="2716212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6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lang="en-US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682749" y="4071268"/>
            <a:ext cx="9144000" cy="1655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Intregrantes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1612" y="0"/>
            <a:ext cx="44862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90286" y="365125"/>
            <a:ext cx="11582400" cy="1086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54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 de Interfaces  Principales </a:t>
            </a:r>
            <a:r>
              <a:rPr lang="es-PE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(del proceso central en promedio 8</a:t>
            </a:r>
            <a:r>
              <a:rPr lang="es-PE" sz="4400" b="0" i="0" u="none" strike="noStrike" cap="none" dirty="0" smtClean="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PE" sz="4400" b="0" i="0" u="none" strike="noStrike" cap="none" dirty="0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Diseño de </a:t>
            </a:r>
            <a:r>
              <a:rPr lang="en-US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Interfaces </a:t>
            </a:r>
            <a:r>
              <a:rPr lang="en-US" sz="1800" b="0" i="0" u="none" strike="noStrike" cap="none" dirty="0" smtClean="0">
                <a:solidFill>
                  <a:srgbClr val="FF0000"/>
                </a:solidFill>
                <a:sym typeface="Calibri"/>
              </a:rPr>
              <a:t>(</a:t>
            </a:r>
            <a:r>
              <a:rPr lang="en-US" sz="1800" b="0" i="0" u="none" strike="noStrike" cap="none" dirty="0" err="1" smtClean="0">
                <a:solidFill>
                  <a:srgbClr val="FF0000"/>
                </a:solidFill>
                <a:sym typeface="Calibri"/>
              </a:rPr>
              <a:t>en</a:t>
            </a:r>
            <a:r>
              <a:rPr lang="en-US" sz="1800" b="0" i="0" u="none" strike="noStrike" cap="none" dirty="0" smtClean="0">
                <a:solidFill>
                  <a:srgbClr val="FF0000"/>
                </a:solidFill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FF0000"/>
                </a:solidFill>
                <a:sym typeface="Calibri"/>
              </a:rPr>
              <a:t>mookups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colocar</a:t>
            </a:r>
            <a:r>
              <a:rPr lang="en-US" sz="1800" dirty="0" smtClean="0">
                <a:solidFill>
                  <a:srgbClr val="FF0000"/>
                </a:solidFill>
              </a:rPr>
              <a:t> el </a:t>
            </a:r>
            <a:r>
              <a:rPr lang="en-US" sz="1800" dirty="0" err="1" smtClean="0">
                <a:solidFill>
                  <a:srgbClr val="FF0000"/>
                </a:solidFill>
              </a:rPr>
              <a:t>inicio</a:t>
            </a:r>
            <a:r>
              <a:rPr lang="en-US" sz="1800" dirty="0" smtClean="0">
                <a:solidFill>
                  <a:srgbClr val="FF0000"/>
                </a:solidFill>
              </a:rPr>
              <a:t> y lo </a:t>
            </a:r>
            <a:r>
              <a:rPr lang="en-US" sz="1800" dirty="0" err="1" smtClean="0">
                <a:solidFill>
                  <a:srgbClr val="FF0000"/>
                </a:solidFill>
              </a:rPr>
              <a:t>más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importante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endParaRPr lang="en-US" sz="18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de base de datos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1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</p:spPr>
        <p:txBody>
          <a:bodyPr/>
          <a:lstStyle/>
          <a:p>
            <a:r>
              <a:rPr lang="es-PE" dirty="0" smtClean="0"/>
              <a:t>Algoritmo o Proceso de calculo o uso Avanzado de APIs (</a:t>
            </a:r>
            <a:r>
              <a:rPr lang="es-PE" sz="2000" dirty="0" smtClean="0">
                <a:solidFill>
                  <a:srgbClr val="FF0000"/>
                </a:solidFill>
              </a:rPr>
              <a:t>es opcional pero sumamente deseable)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0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Gestión del proyecto	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s-PE" dirty="0" smtClean="0"/>
              <a:t>Mostrar resumidamente cómo va el desarrollo del proyecto hasta la fecha actual.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Gestión </a:t>
            </a:r>
            <a:r>
              <a:rPr lang="es-PE" smtClean="0"/>
              <a:t>de Riesgos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856343" y="261937"/>
            <a:ext cx="8331200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PREGUNTAS Y/O COMENTARIOS</a:t>
            </a:r>
          </a:p>
        </p:txBody>
      </p:sp>
      <p:pic>
        <p:nvPicPr>
          <p:cNvPr id="203" name="Shape 203" descr="http://investigacionescolar.files.wordpress.com/2013/03/pregunt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5475" y="1681162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Descripción del Problema </a:t>
            </a:r>
            <a:r>
              <a:rPr lang="es-PE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(Resumido y expresado en términos simples)</a:t>
            </a:r>
            <a:endParaRPr lang="es-PE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b="0" i="0" u="none" strike="noStrike" cap="none" dirty="0" smtClean="0">
                <a:solidFill>
                  <a:schemeClr val="dk1"/>
                </a:solidFill>
                <a:sym typeface="Calibri"/>
              </a:rPr>
              <a:t>En nuestro país tenemos …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s-PE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Descripción del producto –servicio propuesto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b="0" i="0" u="none" strike="noStrike" cap="none" dirty="0" smtClean="0">
                <a:solidFill>
                  <a:srgbClr val="FF0000"/>
                </a:solidFill>
                <a:sym typeface="Calibri"/>
              </a:rPr>
              <a:t>La solución pretende </a:t>
            </a:r>
            <a:r>
              <a:rPr lang="es-PE" sz="2800" b="0" i="0" u="none" strike="noStrike" cap="none" dirty="0" smtClean="0">
                <a:solidFill>
                  <a:schemeClr val="bg1">
                    <a:lumMod val="75000"/>
                  </a:schemeClr>
                </a:solidFill>
                <a:sym typeface="Calibri"/>
              </a:rPr>
              <a:t>vender consultas legales confiables a bajo costo desde cualquier lugar, con la comodidad de solo usar su celular o computadora.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indent="-228600" algn="just">
              <a:spcBef>
                <a:spcPts val="0"/>
              </a:spcBef>
            </a:pPr>
            <a:r>
              <a:rPr lang="es-PE" dirty="0" smtClean="0">
                <a:solidFill>
                  <a:srgbClr val="FF0000"/>
                </a:solidFill>
              </a:rPr>
              <a:t>En lo ético el proyecto aportará ….</a:t>
            </a:r>
            <a:endParaRPr lang="es-PE" sz="3200" dirty="0" smtClean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s-PE" sz="2800" b="0" i="0" u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2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Posible mercado Objetivo - Clientes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mercado objetivo son adultos entre </a:t>
            </a:r>
            <a:r>
              <a:rPr lang="es-PE" sz="28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y 60 años </a:t>
            </a:r>
            <a:r>
              <a:rPr lang="es-PE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edad que ……</a:t>
            </a:r>
            <a:endParaRPr lang="es-PE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r>
              <a:rPr lang="es-MX" dirty="0"/>
              <a:t/>
            </a:r>
            <a:br>
              <a:rPr lang="es-MX" dirty="0"/>
            </a:b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</a:t>
            </a:r>
            <a:r>
              <a:rPr lang="es-MX" dirty="0" smtClean="0"/>
              <a:t>USUARIOS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85922"/>
              </p:ext>
            </p:extLst>
          </p:nvPr>
        </p:nvGraphicFramePr>
        <p:xfrm>
          <a:off x="616517" y="1482725"/>
          <a:ext cx="10241985" cy="52498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37150">
                  <a:extLst>
                    <a:ext uri="{9D8B030D-6E8A-4147-A177-3AD203B41FA5}">
                      <a16:colId xmlns:a16="http://schemas.microsoft.com/office/drawing/2014/main" val="430723115"/>
                    </a:ext>
                  </a:extLst>
                </a:gridCol>
                <a:gridCol w="6175908">
                  <a:extLst>
                    <a:ext uri="{9D8B030D-6E8A-4147-A177-3AD203B41FA5}">
                      <a16:colId xmlns:a16="http://schemas.microsoft.com/office/drawing/2014/main" val="177127362"/>
                    </a:ext>
                  </a:extLst>
                </a:gridCol>
                <a:gridCol w="1023867">
                  <a:extLst>
                    <a:ext uri="{9D8B030D-6E8A-4147-A177-3AD203B41FA5}">
                      <a16:colId xmlns:a16="http://schemas.microsoft.com/office/drawing/2014/main" val="667109814"/>
                    </a:ext>
                  </a:extLst>
                </a:gridCol>
                <a:gridCol w="902530">
                  <a:extLst>
                    <a:ext uri="{9D8B030D-6E8A-4147-A177-3AD203B41FA5}">
                      <a16:colId xmlns:a16="http://schemas.microsoft.com/office/drawing/2014/main" val="460642198"/>
                    </a:ext>
                  </a:extLst>
                </a:gridCol>
                <a:gridCol w="902530">
                  <a:extLst>
                    <a:ext uri="{9D8B030D-6E8A-4147-A177-3AD203B41FA5}">
                      <a16:colId xmlns:a16="http://schemas.microsoft.com/office/drawing/2014/main" val="327193710"/>
                    </a:ext>
                  </a:extLst>
                </a:gridCol>
              </a:tblGrid>
              <a:tr h="5220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ID. Historia Usuario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Detalle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Iteración 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b="1" u="none" noProof="0" dirty="0" smtClean="0">
                          <a:sym typeface="Calibri"/>
                        </a:rPr>
                        <a:t>Responsable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b="1" i="0" u="none" noProof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entrega</a:t>
                      </a:r>
                      <a:endParaRPr lang="es-PE" sz="1800" b="1" i="0" u="none" noProof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94783211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HU-2017-0012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Como un Usuario Abogado, necesito registrar la ubicación exacta de mi despacho jurídico, con la finalidad de que mis clientes me ubiquen sin problema alguno.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6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181044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1401783"/>
                  </a:ext>
                </a:extLst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4120709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7243223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96073217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919395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84870031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03337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62038978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08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1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 DE </a:t>
            </a:r>
            <a:r>
              <a:rPr lang="es-PE" dirty="0" smtClean="0"/>
              <a:t>DESARROLLO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279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Arquitectura de la solución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201</Words>
  <Application>Microsoft Office PowerPoint</Application>
  <PresentationFormat>Panorámica</PresentationFormat>
  <Paragraphs>35</Paragraphs>
  <Slides>16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Tema de Office</vt:lpstr>
      <vt:lpstr>1_Tema de Office</vt:lpstr>
      <vt:lpstr>2_Tema de Office</vt:lpstr>
      <vt:lpstr>Título del proyecto</vt:lpstr>
      <vt:lpstr>Descripción del Problema (Resumido y expresado en términos simples)</vt:lpstr>
      <vt:lpstr>Descripción del producto –servicio propuesto</vt:lpstr>
      <vt:lpstr>JUSTIFICACIÓN</vt:lpstr>
      <vt:lpstr>Posible mercado Objetivo - Clientes</vt:lpstr>
      <vt:lpstr>ESTADO DEL ARTE </vt:lpstr>
      <vt:lpstr>HISTORIA DE USUARIOS</vt:lpstr>
      <vt:lpstr>METODOLOGÍA DE DESARROLLO</vt:lpstr>
      <vt:lpstr>Arquitectura de la solución</vt:lpstr>
      <vt:lpstr>Diseño de Interfaces  Principales (del proceso central en promedio 8)</vt:lpstr>
      <vt:lpstr>Diseño de Interfaces (en mookups, colocar el inicio y lo más importante)</vt:lpstr>
      <vt:lpstr>Diseño de base de datos</vt:lpstr>
      <vt:lpstr>Algoritmo o Proceso de calculo o uso Avanzado de APIs (es opcional pero sumamente deseable)</vt:lpstr>
      <vt:lpstr>Gestión del proyecto </vt:lpstr>
      <vt:lpstr>Gestión de Riesgos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Yuri</dc:creator>
  <cp:lastModifiedBy>yuri</cp:lastModifiedBy>
  <cp:revision>13</cp:revision>
  <dcterms:modified xsi:type="dcterms:W3CDTF">2022-01-03T23:11:06Z</dcterms:modified>
</cp:coreProperties>
</file>