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92" r:id="rId5"/>
    <p:sldId id="309" r:id="rId6"/>
    <p:sldId id="311" r:id="rId7"/>
    <p:sldId id="312" r:id="rId8"/>
    <p:sldId id="313" r:id="rId9"/>
    <p:sldId id="310" r:id="rId10"/>
    <p:sldId id="315" r:id="rId11"/>
    <p:sldId id="318" r:id="rId12"/>
    <p:sldId id="319" r:id="rId13"/>
    <p:sldId id="320" r:id="rId14"/>
    <p:sldId id="314" r:id="rId15"/>
    <p:sldId id="321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72D8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>
        <a:ln>
          <a:solidFill>
            <a:srgbClr val="672D8B"/>
          </a:solidFill>
        </a:ln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  <a:latin typeface="Open Sans" panose="020B0606030504020204" pitchFamily="34" charset="0"/>
            </a:rPr>
            <a:t>•</a:t>
          </a:r>
          <a:r>
            <a:rPr lang="en-US" dirty="0">
              <a:solidFill>
                <a:schemeClr val="bg1"/>
              </a:solidFill>
            </a:rPr>
            <a:t> About our data</a:t>
          </a:r>
        </a:p>
        <a:p>
          <a:r>
            <a:rPr lang="en-US" b="0" i="0" dirty="0">
              <a:solidFill>
                <a:schemeClr val="bg1"/>
              </a:solidFill>
              <a:effectLst/>
              <a:latin typeface="Open Sans" panose="020B0606030504020204" pitchFamily="34" charset="0"/>
            </a:rPr>
            <a:t>• </a:t>
          </a:r>
          <a:r>
            <a:rPr lang="en-US" dirty="0">
              <a:solidFill>
                <a:schemeClr val="bg1"/>
              </a:solidFill>
            </a:rPr>
            <a:t>Inspirations</a:t>
          </a:r>
        </a:p>
        <a:p>
          <a:r>
            <a:rPr lang="en-US" b="0" i="0" dirty="0">
              <a:solidFill>
                <a:schemeClr val="bg1"/>
              </a:solidFill>
              <a:effectLst/>
              <a:latin typeface="Open Sans" panose="020B0606030504020204" pitchFamily="34" charset="0"/>
            </a:rPr>
            <a:t>• </a:t>
          </a:r>
          <a:r>
            <a:rPr lang="en-US" dirty="0">
              <a:solidFill>
                <a:schemeClr val="bg1"/>
              </a:solidFill>
            </a:rPr>
            <a:t>Research questions</a:t>
          </a:r>
        </a:p>
        <a:p>
          <a:endParaRPr lang="en-US" dirty="0">
            <a:solidFill>
              <a:schemeClr val="bg1"/>
            </a:solidFill>
          </a:endParaRP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>
        <a:ln>
          <a:solidFill>
            <a:srgbClr val="672D8B"/>
          </a:solidFill>
        </a:ln>
      </dgm:spPr>
      <dgm:t>
        <a:bodyPr/>
        <a:lstStyle/>
        <a:p>
          <a:r>
            <a:rPr lang="en-US" dirty="0"/>
            <a:t>01</a:t>
          </a:r>
        </a:p>
      </dgm:t>
    </dgm:pt>
    <dgm:pt modelId="{B2B879BD-3840-400C-92BD-B2C2383358D7}">
      <dgm:prSet/>
      <dgm:spPr>
        <a:ln>
          <a:solidFill>
            <a:srgbClr val="672D8B"/>
          </a:solidFill>
        </a:ln>
      </dgm:spPr>
      <dgm:t>
        <a:bodyPr/>
        <a:lstStyle/>
        <a:p>
          <a:pPr algn="l"/>
          <a:r>
            <a:rPr lang="en-US" b="0" i="0" dirty="0">
              <a:effectLst/>
              <a:latin typeface="Open Sans" panose="020B0606030504020204" pitchFamily="34" charset="0"/>
            </a:rPr>
            <a:t>• Website-Goal</a:t>
          </a:r>
        </a:p>
        <a:p>
          <a:pPr algn="l"/>
          <a:r>
            <a:rPr lang="en-US" b="0" i="0" dirty="0">
              <a:effectLst/>
              <a:latin typeface="Open Sans" panose="020B0606030504020204" pitchFamily="34" charset="0"/>
            </a:rPr>
            <a:t>• Website-Viz</a:t>
          </a:r>
        </a:p>
        <a:p>
          <a:pPr algn="l"/>
          <a:r>
            <a:rPr lang="en-US" b="0" i="0" dirty="0">
              <a:effectLst/>
              <a:latin typeface="Open Sans" panose="020B0606030504020204" pitchFamily="34" charset="0"/>
            </a:rPr>
            <a:t>• Website-About us</a:t>
          </a:r>
        </a:p>
        <a:p>
          <a:pPr algn="ctr"/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CA9D674E-4FF1-45DC-82E4-0B2DB6A5363F}">
      <dgm:prSet/>
      <dgm:spPr>
        <a:ln>
          <a:solidFill>
            <a:srgbClr val="672D8B"/>
          </a:solidFill>
        </a:ln>
      </dgm:spPr>
      <dgm:t>
        <a:bodyPr/>
        <a:lstStyle/>
        <a:p>
          <a:r>
            <a:rPr lang="en-US" b="0" i="0">
              <a:effectLst/>
              <a:latin typeface="Open Sans" panose="020B0606030504020204" pitchFamily="34" charset="0"/>
            </a:rPr>
            <a:t>• </a:t>
          </a:r>
          <a:r>
            <a:rPr lang="en-US"/>
            <a:t>Key Takeaway</a:t>
          </a:r>
        </a:p>
        <a:p>
          <a:r>
            <a:rPr lang="en-US" b="0" i="0">
              <a:effectLst/>
              <a:latin typeface="Open Sans" panose="020B0606030504020204" pitchFamily="34" charset="0"/>
            </a:rPr>
            <a:t>• </a:t>
          </a:r>
          <a:r>
            <a:rPr lang="en-US"/>
            <a:t>Moving Forward</a:t>
          </a:r>
        </a:p>
        <a:p>
          <a:r>
            <a:rPr lang="en-US" b="0" i="0">
              <a:effectLst/>
              <a:latin typeface="Open Sans" panose="020B0606030504020204" pitchFamily="34" charset="0"/>
            </a:rPr>
            <a:t>• </a:t>
          </a:r>
          <a:r>
            <a:rPr lang="en-US"/>
            <a:t>Limitations</a:t>
          </a:r>
          <a:endParaRPr lang="en-US" dirty="0"/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39F6CB-9525-4DBF-8606-A69B7E7FD172}" type="doc">
      <dgm:prSet loTypeId="urn:microsoft.com/office/officeart/2005/8/layout/vProcess5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D4B780-0632-4307-A002-28280E65A2CE}">
      <dgm:prSet phldrT="[Text]"/>
      <dgm:spPr>
        <a:ln>
          <a:solidFill>
            <a:srgbClr val="672D8B"/>
          </a:solidFill>
        </a:ln>
      </dgm:spPr>
      <dgm:t>
        <a:bodyPr/>
        <a:lstStyle/>
        <a:p>
          <a:r>
            <a:rPr lang="en-US" dirty="0"/>
            <a:t>What is the most common hate crime in the US?</a:t>
          </a:r>
        </a:p>
      </dgm:t>
    </dgm:pt>
    <dgm:pt modelId="{0F844015-C889-46BE-9C5E-9DAB6E990216}" type="parTrans" cxnId="{DF97A2BA-6A64-4BDB-8753-83939133857C}">
      <dgm:prSet/>
      <dgm:spPr/>
      <dgm:t>
        <a:bodyPr/>
        <a:lstStyle/>
        <a:p>
          <a:endParaRPr lang="en-US"/>
        </a:p>
      </dgm:t>
    </dgm:pt>
    <dgm:pt modelId="{075CF602-9C16-462A-86E0-B97E6144896F}" type="sibTrans" cxnId="{DF97A2BA-6A64-4BDB-8753-83939133857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48FD046B-B1BD-453C-8A2D-C73293CB0B1A}">
      <dgm:prSet phldrT="[Text]"/>
      <dgm:spPr>
        <a:ln>
          <a:solidFill>
            <a:srgbClr val="672D8B"/>
          </a:solidFill>
        </a:ln>
      </dgm:spPr>
      <dgm:t>
        <a:bodyPr/>
        <a:lstStyle/>
        <a:p>
          <a:r>
            <a:rPr lang="en-US" dirty="0"/>
            <a:t>What year had the most hate crime?</a:t>
          </a:r>
        </a:p>
      </dgm:t>
    </dgm:pt>
    <dgm:pt modelId="{5D9C1BA6-913F-4748-9119-B858E839C4CC}" type="parTrans" cxnId="{800EE7A1-3F66-4BE6-8F6F-FA5B735DB57B}">
      <dgm:prSet/>
      <dgm:spPr/>
      <dgm:t>
        <a:bodyPr/>
        <a:lstStyle/>
        <a:p>
          <a:endParaRPr lang="en-US"/>
        </a:p>
      </dgm:t>
    </dgm:pt>
    <dgm:pt modelId="{00F5D76A-D87B-4105-BDBF-F29F21E7873A}" type="sibTrans" cxnId="{800EE7A1-3F66-4BE6-8F6F-FA5B735DB57B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E83BB4A9-9994-4F5B-BC97-7B3213317A9E}">
      <dgm:prSet phldrT="[Text]"/>
      <dgm:spPr>
        <a:ln>
          <a:solidFill>
            <a:srgbClr val="672D8B"/>
          </a:solidFill>
        </a:ln>
      </dgm:spPr>
      <dgm:t>
        <a:bodyPr/>
        <a:lstStyle/>
        <a:p>
          <a:r>
            <a:rPr lang="en-US" dirty="0"/>
            <a:t>What state has the most hate crime?</a:t>
          </a:r>
        </a:p>
      </dgm:t>
    </dgm:pt>
    <dgm:pt modelId="{6808A8E8-4B10-4C6F-9AD2-7748AEBEC60C}" type="parTrans" cxnId="{8E0F01B7-B52E-42E2-AB1F-C45B6F20DE5D}">
      <dgm:prSet/>
      <dgm:spPr/>
      <dgm:t>
        <a:bodyPr/>
        <a:lstStyle/>
        <a:p>
          <a:endParaRPr lang="en-US"/>
        </a:p>
      </dgm:t>
    </dgm:pt>
    <dgm:pt modelId="{8B70955C-FF80-4F06-87A2-12F93474CDF3}" type="sibTrans" cxnId="{8E0F01B7-B52E-42E2-AB1F-C45B6F20DE5D}">
      <dgm:prSet/>
      <dgm:spPr/>
      <dgm:t>
        <a:bodyPr/>
        <a:lstStyle/>
        <a:p>
          <a:endParaRPr lang="en-US"/>
        </a:p>
      </dgm:t>
    </dgm:pt>
    <dgm:pt modelId="{10F07BB8-DDB8-4E3D-8651-C28982C99C7E}" type="pres">
      <dgm:prSet presAssocID="{0639F6CB-9525-4DBF-8606-A69B7E7FD172}" presName="outerComposite" presStyleCnt="0">
        <dgm:presLayoutVars>
          <dgm:chMax val="5"/>
          <dgm:dir/>
          <dgm:resizeHandles val="exact"/>
        </dgm:presLayoutVars>
      </dgm:prSet>
      <dgm:spPr/>
    </dgm:pt>
    <dgm:pt modelId="{E8C482D0-31E4-4A84-8AF9-94A73912E5F0}" type="pres">
      <dgm:prSet presAssocID="{0639F6CB-9525-4DBF-8606-A69B7E7FD172}" presName="dummyMaxCanvas" presStyleCnt="0">
        <dgm:presLayoutVars/>
      </dgm:prSet>
      <dgm:spPr/>
    </dgm:pt>
    <dgm:pt modelId="{E28C0CF0-A3D1-459E-8E48-30A0F6E712A8}" type="pres">
      <dgm:prSet presAssocID="{0639F6CB-9525-4DBF-8606-A69B7E7FD172}" presName="ThreeNodes_1" presStyleLbl="node1" presStyleIdx="0" presStyleCnt="3" custLinFactNeighborX="-147" custLinFactNeighborY="-21465">
        <dgm:presLayoutVars>
          <dgm:bulletEnabled val="1"/>
        </dgm:presLayoutVars>
      </dgm:prSet>
      <dgm:spPr/>
    </dgm:pt>
    <dgm:pt modelId="{92F390C8-3209-4CE3-9FCF-784772F76335}" type="pres">
      <dgm:prSet presAssocID="{0639F6CB-9525-4DBF-8606-A69B7E7FD172}" presName="ThreeNodes_2" presStyleLbl="node1" presStyleIdx="1" presStyleCnt="3">
        <dgm:presLayoutVars>
          <dgm:bulletEnabled val="1"/>
        </dgm:presLayoutVars>
      </dgm:prSet>
      <dgm:spPr/>
    </dgm:pt>
    <dgm:pt modelId="{697FA74E-44E8-4150-9580-E57A15BB80BD}" type="pres">
      <dgm:prSet presAssocID="{0639F6CB-9525-4DBF-8606-A69B7E7FD172}" presName="ThreeNodes_3" presStyleLbl="node1" presStyleIdx="2" presStyleCnt="3">
        <dgm:presLayoutVars>
          <dgm:bulletEnabled val="1"/>
        </dgm:presLayoutVars>
      </dgm:prSet>
      <dgm:spPr/>
    </dgm:pt>
    <dgm:pt modelId="{F6811322-2E6D-446C-8DEF-C66EEF4E2493}" type="pres">
      <dgm:prSet presAssocID="{0639F6CB-9525-4DBF-8606-A69B7E7FD172}" presName="ThreeConn_1-2" presStyleLbl="fgAccFollowNode1" presStyleIdx="0" presStyleCnt="2">
        <dgm:presLayoutVars>
          <dgm:bulletEnabled val="1"/>
        </dgm:presLayoutVars>
      </dgm:prSet>
      <dgm:spPr/>
    </dgm:pt>
    <dgm:pt modelId="{96036F35-8D84-4EDA-BD83-5AEB6E445B77}" type="pres">
      <dgm:prSet presAssocID="{0639F6CB-9525-4DBF-8606-A69B7E7FD172}" presName="ThreeConn_2-3" presStyleLbl="fgAccFollowNode1" presStyleIdx="1" presStyleCnt="2" custAng="20635343">
        <dgm:presLayoutVars>
          <dgm:bulletEnabled val="1"/>
        </dgm:presLayoutVars>
      </dgm:prSet>
      <dgm:spPr/>
    </dgm:pt>
    <dgm:pt modelId="{1AC54CC0-2F33-4957-9694-A80C2F22EDB9}" type="pres">
      <dgm:prSet presAssocID="{0639F6CB-9525-4DBF-8606-A69B7E7FD172}" presName="ThreeNodes_1_text" presStyleLbl="node1" presStyleIdx="2" presStyleCnt="3">
        <dgm:presLayoutVars>
          <dgm:bulletEnabled val="1"/>
        </dgm:presLayoutVars>
      </dgm:prSet>
      <dgm:spPr/>
    </dgm:pt>
    <dgm:pt modelId="{C9471623-2F90-49ED-AB28-B2C8B85DCE01}" type="pres">
      <dgm:prSet presAssocID="{0639F6CB-9525-4DBF-8606-A69B7E7FD172}" presName="ThreeNodes_2_text" presStyleLbl="node1" presStyleIdx="2" presStyleCnt="3">
        <dgm:presLayoutVars>
          <dgm:bulletEnabled val="1"/>
        </dgm:presLayoutVars>
      </dgm:prSet>
      <dgm:spPr/>
    </dgm:pt>
    <dgm:pt modelId="{8AEE4DB4-BB99-42D8-A82B-3A7718118B0F}" type="pres">
      <dgm:prSet presAssocID="{0639F6CB-9525-4DBF-8606-A69B7E7FD17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5D0D701-8D57-49F3-9A2E-36ECC11BA1E8}" type="presOf" srcId="{075CF602-9C16-462A-86E0-B97E6144896F}" destId="{F6811322-2E6D-446C-8DEF-C66EEF4E2493}" srcOrd="0" destOrd="0" presId="urn:microsoft.com/office/officeart/2005/8/layout/vProcess5"/>
    <dgm:cxn modelId="{97A54D32-3B54-43EA-8F7B-A31FE9EEA8E9}" type="presOf" srcId="{48FD046B-B1BD-453C-8A2D-C73293CB0B1A}" destId="{92F390C8-3209-4CE3-9FCF-784772F76335}" srcOrd="0" destOrd="0" presId="urn:microsoft.com/office/officeart/2005/8/layout/vProcess5"/>
    <dgm:cxn modelId="{CAF33C49-A034-497E-951A-A8939555E3EC}" type="presOf" srcId="{3ED4B780-0632-4307-A002-28280E65A2CE}" destId="{E28C0CF0-A3D1-459E-8E48-30A0F6E712A8}" srcOrd="0" destOrd="0" presId="urn:microsoft.com/office/officeart/2005/8/layout/vProcess5"/>
    <dgm:cxn modelId="{A914368B-161A-4125-8E36-EEC118102B86}" type="presOf" srcId="{48FD046B-B1BD-453C-8A2D-C73293CB0B1A}" destId="{C9471623-2F90-49ED-AB28-B2C8B85DCE01}" srcOrd="1" destOrd="0" presId="urn:microsoft.com/office/officeart/2005/8/layout/vProcess5"/>
    <dgm:cxn modelId="{800EE7A1-3F66-4BE6-8F6F-FA5B735DB57B}" srcId="{0639F6CB-9525-4DBF-8606-A69B7E7FD172}" destId="{48FD046B-B1BD-453C-8A2D-C73293CB0B1A}" srcOrd="1" destOrd="0" parTransId="{5D9C1BA6-913F-4748-9119-B858E839C4CC}" sibTransId="{00F5D76A-D87B-4105-BDBF-F29F21E7873A}"/>
    <dgm:cxn modelId="{5FEFF9A1-9A26-4FE5-AF52-F9E5FC2F53E6}" type="presOf" srcId="{3ED4B780-0632-4307-A002-28280E65A2CE}" destId="{1AC54CC0-2F33-4957-9694-A80C2F22EDB9}" srcOrd="1" destOrd="0" presId="urn:microsoft.com/office/officeart/2005/8/layout/vProcess5"/>
    <dgm:cxn modelId="{906001AE-5412-4C11-B0C7-3795C80D5F7C}" type="presOf" srcId="{00F5D76A-D87B-4105-BDBF-F29F21E7873A}" destId="{96036F35-8D84-4EDA-BD83-5AEB6E445B77}" srcOrd="0" destOrd="0" presId="urn:microsoft.com/office/officeart/2005/8/layout/vProcess5"/>
    <dgm:cxn modelId="{EE7350B0-65D0-4AFA-BAD7-0075BE85E3AE}" type="presOf" srcId="{E83BB4A9-9994-4F5B-BC97-7B3213317A9E}" destId="{697FA74E-44E8-4150-9580-E57A15BB80BD}" srcOrd="0" destOrd="0" presId="urn:microsoft.com/office/officeart/2005/8/layout/vProcess5"/>
    <dgm:cxn modelId="{BCE1CCB4-2001-4CA5-9FF2-55000FEAACE7}" type="presOf" srcId="{E83BB4A9-9994-4F5B-BC97-7B3213317A9E}" destId="{8AEE4DB4-BB99-42D8-A82B-3A7718118B0F}" srcOrd="1" destOrd="0" presId="urn:microsoft.com/office/officeart/2005/8/layout/vProcess5"/>
    <dgm:cxn modelId="{8E0F01B7-B52E-42E2-AB1F-C45B6F20DE5D}" srcId="{0639F6CB-9525-4DBF-8606-A69B7E7FD172}" destId="{E83BB4A9-9994-4F5B-BC97-7B3213317A9E}" srcOrd="2" destOrd="0" parTransId="{6808A8E8-4B10-4C6F-9AD2-7748AEBEC60C}" sibTransId="{8B70955C-FF80-4F06-87A2-12F93474CDF3}"/>
    <dgm:cxn modelId="{DF97A2BA-6A64-4BDB-8753-83939133857C}" srcId="{0639F6CB-9525-4DBF-8606-A69B7E7FD172}" destId="{3ED4B780-0632-4307-A002-28280E65A2CE}" srcOrd="0" destOrd="0" parTransId="{0F844015-C889-46BE-9C5E-9DAB6E990216}" sibTransId="{075CF602-9C16-462A-86E0-B97E6144896F}"/>
    <dgm:cxn modelId="{405B84FC-C0FB-4EAF-B0E8-425A5B66F62D}" type="presOf" srcId="{0639F6CB-9525-4DBF-8606-A69B7E7FD172}" destId="{10F07BB8-DDB8-4E3D-8651-C28982C99C7E}" srcOrd="0" destOrd="0" presId="urn:microsoft.com/office/officeart/2005/8/layout/vProcess5"/>
    <dgm:cxn modelId="{7F1084BF-FF21-4455-BE31-B4E102461BDC}" type="presParOf" srcId="{10F07BB8-DDB8-4E3D-8651-C28982C99C7E}" destId="{E8C482D0-31E4-4A84-8AF9-94A73912E5F0}" srcOrd="0" destOrd="0" presId="urn:microsoft.com/office/officeart/2005/8/layout/vProcess5"/>
    <dgm:cxn modelId="{7AF43883-86C9-4E4A-99D4-6AD80E2DDD67}" type="presParOf" srcId="{10F07BB8-DDB8-4E3D-8651-C28982C99C7E}" destId="{E28C0CF0-A3D1-459E-8E48-30A0F6E712A8}" srcOrd="1" destOrd="0" presId="urn:microsoft.com/office/officeart/2005/8/layout/vProcess5"/>
    <dgm:cxn modelId="{E22B9549-51ED-4CAD-8857-CED546F1EE89}" type="presParOf" srcId="{10F07BB8-DDB8-4E3D-8651-C28982C99C7E}" destId="{92F390C8-3209-4CE3-9FCF-784772F76335}" srcOrd="2" destOrd="0" presId="urn:microsoft.com/office/officeart/2005/8/layout/vProcess5"/>
    <dgm:cxn modelId="{BF979C8B-DA54-4476-8A4C-C35DC7A7FC29}" type="presParOf" srcId="{10F07BB8-DDB8-4E3D-8651-C28982C99C7E}" destId="{697FA74E-44E8-4150-9580-E57A15BB80BD}" srcOrd="3" destOrd="0" presId="urn:microsoft.com/office/officeart/2005/8/layout/vProcess5"/>
    <dgm:cxn modelId="{4DAD49DE-1673-43A5-9BAC-7073148C75B1}" type="presParOf" srcId="{10F07BB8-DDB8-4E3D-8651-C28982C99C7E}" destId="{F6811322-2E6D-446C-8DEF-C66EEF4E2493}" srcOrd="4" destOrd="0" presId="urn:microsoft.com/office/officeart/2005/8/layout/vProcess5"/>
    <dgm:cxn modelId="{240A5AC5-2B9F-4A3F-BD8B-50F30E2A468D}" type="presParOf" srcId="{10F07BB8-DDB8-4E3D-8651-C28982C99C7E}" destId="{96036F35-8D84-4EDA-BD83-5AEB6E445B77}" srcOrd="5" destOrd="0" presId="urn:microsoft.com/office/officeart/2005/8/layout/vProcess5"/>
    <dgm:cxn modelId="{ACFBFFC2-2696-4C18-8063-84BD6A1F3255}" type="presParOf" srcId="{10F07BB8-DDB8-4E3D-8651-C28982C99C7E}" destId="{1AC54CC0-2F33-4957-9694-A80C2F22EDB9}" srcOrd="6" destOrd="0" presId="urn:microsoft.com/office/officeart/2005/8/layout/vProcess5"/>
    <dgm:cxn modelId="{3C9ED5E3-42B0-4BED-B48B-9A66405BD428}" type="presParOf" srcId="{10F07BB8-DDB8-4E3D-8651-C28982C99C7E}" destId="{C9471623-2F90-49ED-AB28-B2C8B85DCE01}" srcOrd="7" destOrd="0" presId="urn:microsoft.com/office/officeart/2005/8/layout/vProcess5"/>
    <dgm:cxn modelId="{063FB159-B82B-453C-934E-7BCEA7BFBA0F}" type="presParOf" srcId="{10F07BB8-DDB8-4E3D-8651-C28982C99C7E}" destId="{8AEE4DB4-BB99-42D8-A82B-3A7718118B0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72D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effectLst/>
              <a:latin typeface="Open Sans" panose="020B0606030504020204" pitchFamily="34" charset="0"/>
            </a:rPr>
            <a:t>•</a:t>
          </a:r>
          <a:r>
            <a:rPr lang="en-US" sz="2000" kern="1200" dirty="0">
              <a:solidFill>
                <a:schemeClr val="bg1"/>
              </a:solidFill>
            </a:rPr>
            <a:t> About our data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effectLst/>
              <a:latin typeface="Open Sans" panose="020B0606030504020204" pitchFamily="34" charset="0"/>
            </a:rPr>
            <a:t>• </a:t>
          </a:r>
          <a:r>
            <a:rPr lang="en-US" sz="2000" kern="1200" dirty="0">
              <a:solidFill>
                <a:schemeClr val="bg1"/>
              </a:solidFill>
            </a:rPr>
            <a:t>Inspirations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bg1"/>
              </a:solidFill>
              <a:effectLst/>
              <a:latin typeface="Open Sans" panose="020B0606030504020204" pitchFamily="34" charset="0"/>
            </a:rPr>
            <a:t>• </a:t>
          </a:r>
          <a:r>
            <a:rPr lang="en-US" sz="2000" kern="1200" dirty="0">
              <a:solidFill>
                <a:schemeClr val="bg1"/>
              </a:solidFill>
            </a:rPr>
            <a:t>Research questions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solidFill>
              <a:schemeClr val="bg1"/>
            </a:solidFill>
          </a:endParaRP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72D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effectLst/>
              <a:latin typeface="Open Sans" panose="020B0606030504020204" pitchFamily="34" charset="0"/>
            </a:rPr>
            <a:t>• Website-Goal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effectLst/>
              <a:latin typeface="Open Sans" panose="020B0606030504020204" pitchFamily="34" charset="0"/>
            </a:rPr>
            <a:t>• Website-Viz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effectLst/>
              <a:latin typeface="Open Sans" panose="020B0606030504020204" pitchFamily="34" charset="0"/>
            </a:rPr>
            <a:t>• Website-About us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72D8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effectLst/>
              <a:latin typeface="Open Sans" panose="020B0606030504020204" pitchFamily="34" charset="0"/>
            </a:rPr>
            <a:t>• </a:t>
          </a:r>
          <a:r>
            <a:rPr lang="en-US" sz="2000" kern="1200"/>
            <a:t>Key Takeaway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effectLst/>
              <a:latin typeface="Open Sans" panose="020B0606030504020204" pitchFamily="34" charset="0"/>
            </a:rPr>
            <a:t>• </a:t>
          </a:r>
          <a:r>
            <a:rPr lang="en-US" sz="2000" kern="1200"/>
            <a:t>Moving Forward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effectLst/>
              <a:latin typeface="Open Sans" panose="020B0606030504020204" pitchFamily="34" charset="0"/>
            </a:rPr>
            <a:t>• </a:t>
          </a:r>
          <a:r>
            <a:rPr lang="en-US" sz="2000" kern="1200"/>
            <a:t>Limitations</a:t>
          </a:r>
          <a:endParaRPr lang="en-US" sz="2000" kern="1200" dirty="0"/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C0CF0-A3D1-459E-8E48-30A0F6E712A8}">
      <dsp:nvSpPr>
        <dsp:cNvPr id="0" name=""/>
        <dsp:cNvSpPr/>
      </dsp:nvSpPr>
      <dsp:spPr>
        <a:xfrm>
          <a:off x="0" y="0"/>
          <a:ext cx="7599680" cy="116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solidFill>
            <a:srgbClr val="672D8B"/>
          </a:solidFill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is the most common hate crime in the US?</a:t>
          </a:r>
        </a:p>
      </dsp:txBody>
      <dsp:txXfrm>
        <a:off x="34045" y="34045"/>
        <a:ext cx="6345371" cy="1094300"/>
      </dsp:txXfrm>
    </dsp:sp>
    <dsp:sp modelId="{92F390C8-3209-4CE3-9FCF-784772F76335}">
      <dsp:nvSpPr>
        <dsp:cNvPr id="0" name=""/>
        <dsp:cNvSpPr/>
      </dsp:nvSpPr>
      <dsp:spPr>
        <a:xfrm>
          <a:off x="670560" y="1356122"/>
          <a:ext cx="7599680" cy="116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solidFill>
            <a:srgbClr val="672D8B"/>
          </a:solidFill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year had the most hate crime?</a:t>
          </a:r>
        </a:p>
      </dsp:txBody>
      <dsp:txXfrm>
        <a:off x="704605" y="1390167"/>
        <a:ext cx="6105476" cy="1094300"/>
      </dsp:txXfrm>
    </dsp:sp>
    <dsp:sp modelId="{697FA74E-44E8-4150-9580-E57A15BB80BD}">
      <dsp:nvSpPr>
        <dsp:cNvPr id="0" name=""/>
        <dsp:cNvSpPr/>
      </dsp:nvSpPr>
      <dsp:spPr>
        <a:xfrm>
          <a:off x="1341120" y="2712244"/>
          <a:ext cx="7599680" cy="11623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solidFill>
            <a:srgbClr val="672D8B"/>
          </a:solidFill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state has the most hate crime?</a:t>
          </a:r>
        </a:p>
      </dsp:txBody>
      <dsp:txXfrm>
        <a:off x="1375165" y="2746289"/>
        <a:ext cx="6105476" cy="1094300"/>
      </dsp:txXfrm>
    </dsp:sp>
    <dsp:sp modelId="{F6811322-2E6D-446C-8DEF-C66EEF4E2493}">
      <dsp:nvSpPr>
        <dsp:cNvPr id="0" name=""/>
        <dsp:cNvSpPr/>
      </dsp:nvSpPr>
      <dsp:spPr>
        <a:xfrm>
          <a:off x="6844127" y="881479"/>
          <a:ext cx="755553" cy="755553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014126" y="881479"/>
        <a:ext cx="415555" cy="568554"/>
      </dsp:txXfrm>
    </dsp:sp>
    <dsp:sp modelId="{96036F35-8D84-4EDA-BD83-5AEB6E445B77}">
      <dsp:nvSpPr>
        <dsp:cNvPr id="0" name=""/>
        <dsp:cNvSpPr/>
      </dsp:nvSpPr>
      <dsp:spPr>
        <a:xfrm rot="20635343">
          <a:off x="7514687" y="2229852"/>
          <a:ext cx="755553" cy="755553"/>
        </a:xfrm>
        <a:prstGeom prst="downArrow">
          <a:avLst>
            <a:gd name="adj1" fmla="val 55000"/>
            <a:gd name="adj2" fmla="val 45000"/>
          </a:avLst>
        </a:prstGeom>
        <a:noFill/>
        <a:ln w="635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658792" y="2233509"/>
        <a:ext cx="415555" cy="56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9C27E-4948-4727-999D-D4FF2E7DA1B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7B506-9BA4-4B61-BE6D-3FC1B186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url?sa=i&amp;url=https%3A%2F%2Fwww.theredcard.org%2Fnews%2F2016%2F08%2F17%2Fa-worrying-trend-in-hate-crime-statistics&amp;psig=AOvVaw1PwjcZPpXPVKNAe2rg2HyY&amp;ust=1649944577642000&amp;source=images&amp;cd=vfe&amp;ved=0CAoQjRxqFwoTCIi45NeYkfcCFQAAAAAdAAAAAB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7B506-9BA4-4B61-BE6D-3FC1B1868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4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8D954-7D2C-4C56-91E2-CCEDF71A5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868578" y="237744"/>
            <a:ext cx="3077888" cy="6382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9000781" y="374903"/>
            <a:ext cx="2810894" cy="6108193"/>
          </a:xfrm>
          <a:prstGeom prst="rect">
            <a:avLst/>
          </a:prstGeom>
          <a:noFill/>
          <a:ln w="6350" cap="sq">
            <a:solidFill>
              <a:srgbClr val="672D8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1965" y="607392"/>
            <a:ext cx="2498197" cy="1592248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1965" y="2336800"/>
            <a:ext cx="2498198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5B07A-BD9B-4C48-8D3B-F6B5BC73DA58}"/>
              </a:ext>
            </a:extLst>
          </p:cNvPr>
          <p:cNvSpPr/>
          <p:nvPr userDrawn="1"/>
        </p:nvSpPr>
        <p:spPr>
          <a:xfrm>
            <a:off x="380324" y="374905"/>
            <a:ext cx="8135715" cy="6108192"/>
          </a:xfrm>
          <a:prstGeom prst="rect">
            <a:avLst/>
          </a:prstGeom>
          <a:noFill/>
          <a:ln>
            <a:solidFill>
              <a:srgbClr val="672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Hate Crime in the US 2015-2020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Joseph </a:t>
            </a:r>
            <a:r>
              <a:rPr lang="en-US" sz="3400" dirty="0" err="1">
                <a:solidFill>
                  <a:schemeClr val="tx1"/>
                </a:solidFill>
              </a:rPr>
              <a:t>Onwukeme</a:t>
            </a:r>
            <a:r>
              <a:rPr lang="en-US" sz="3400" dirty="0">
                <a:solidFill>
                  <a:schemeClr val="tx1"/>
                </a:solidFill>
              </a:rPr>
              <a:t> </a:t>
            </a:r>
            <a:r>
              <a:rPr lang="en-US" sz="3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•</a:t>
            </a:r>
            <a:r>
              <a:rPr lang="en-US" sz="3400" dirty="0">
                <a:solidFill>
                  <a:schemeClr val="tx1"/>
                </a:solidFill>
              </a:rPr>
              <a:t> Kwadwo Asante</a:t>
            </a:r>
            <a:r>
              <a:rPr lang="en-US" sz="3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algn="ctr"/>
            <a:r>
              <a:rPr lang="en-US" sz="3400" dirty="0">
                <a:solidFill>
                  <a:schemeClr val="tx1"/>
                </a:solidFill>
              </a:rPr>
              <a:t> Yarely Vargas</a:t>
            </a:r>
            <a:r>
              <a:rPr lang="en-US" sz="34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•</a:t>
            </a:r>
            <a:r>
              <a:rPr lang="en-US" sz="3400" dirty="0">
                <a:solidFill>
                  <a:schemeClr val="tx1"/>
                </a:solidFill>
              </a:rPr>
              <a:t> Yvonne Martinez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2" name="Picture 1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F2272180-1431-4AC9-A367-921BA9A0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67114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E0B076-70B2-4BA7-B180-209E6D801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1262DB-2217-4833-97B6-F2E848AE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E31C53-2B4C-4EC3-ABBE-C7A406EE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01E23-CE69-4B01-8137-8300A9B5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You can help!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2D8EF7-CD1E-4C06-86F0-354E23B11779}"/>
              </a:ext>
            </a:extLst>
          </p:cNvPr>
          <p:cNvSpPr txBox="1">
            <a:spLocks/>
          </p:cNvSpPr>
          <p:nvPr/>
        </p:nvSpPr>
        <p:spPr>
          <a:xfrm>
            <a:off x="1066800" y="2103120"/>
            <a:ext cx="6485467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indent="-182880">
              <a:lnSpc>
                <a:spcPct val="10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  <a:latin typeface="+mn-lt"/>
              </a:rPr>
              <a:t>More information on hate crime or to help stop hate crime in your community visit the justice.gov/hatecrimes </a:t>
            </a:r>
          </a:p>
        </p:txBody>
      </p:sp>
      <p:pic>
        <p:nvPicPr>
          <p:cNvPr id="2050" name="Picture 2" descr="Show Racism the Red Card - A worrying trend in hate crime statistics">
            <a:extLst>
              <a:ext uri="{FF2B5EF4-FFF2-40B4-BE49-F238E27FC236}">
                <a16:creationId xmlns:a16="http://schemas.microsoft.com/office/drawing/2014/main" id="{DFD6430E-F5D4-451F-AE6E-BFD28FBBE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132"/>
          <a:stretch/>
        </p:blipFill>
        <p:spPr bwMode="auto">
          <a:xfrm>
            <a:off x="8020571" y="2161488"/>
            <a:ext cx="3019646" cy="36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9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24E-FCD9-4B36-B647-DBDFA06C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3084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107580"/>
            <a:ext cx="4775075" cy="264284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080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6079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02CF-D6A3-4A2A-BABD-7B7BB8B0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Hate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335D-1832-4D46-A238-C0CE9924B0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6674D-8480-47B5-9A17-F3949E21A3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E440A-9DC0-4AB4-9B1F-25309E64E927}"/>
              </a:ext>
            </a:extLst>
          </p:cNvPr>
          <p:cNvSpPr/>
          <p:nvPr/>
        </p:nvSpPr>
        <p:spPr>
          <a:xfrm>
            <a:off x="947854" y="2103120"/>
            <a:ext cx="4782386" cy="3749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03364-7DF2-4CF7-A68A-765DC0BFC976}"/>
              </a:ext>
            </a:extLst>
          </p:cNvPr>
          <p:cNvSpPr/>
          <p:nvPr/>
        </p:nvSpPr>
        <p:spPr>
          <a:xfrm>
            <a:off x="6461760" y="2103120"/>
            <a:ext cx="4782386" cy="3749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4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5B98-BF1A-4BBD-A5D0-2BCDEFD9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99FADF6-A3F5-4144-A8CD-4CFFFFFD3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928315"/>
              </p:ext>
            </p:extLst>
          </p:nvPr>
        </p:nvGraphicFramePr>
        <p:xfrm>
          <a:off x="1976243" y="2014194"/>
          <a:ext cx="8940801" cy="387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73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958CA2-6285-4F49-8296-B7C9520D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86D4E5AD-470B-88DE-31F5-F049E325E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4859" y="645106"/>
            <a:ext cx="3229275" cy="32292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45B99-0575-4B8F-B139-0E4851A7F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032" y="4519486"/>
            <a:ext cx="10366743" cy="105490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Website walk 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2634A-266C-44E1-A3E4-A1098D407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33" y="5576777"/>
            <a:ext cx="10366744" cy="3774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Link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DEF03-6744-4AE5-9411-8577F6058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409" y="1374378"/>
            <a:ext cx="1331181" cy="13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5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1A09-F855-483D-BAF0-FADA94DF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Inspirations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935E8-F170-42E9-B546-FF17189C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2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16418-E707-4554-B209-45AF4E9D45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3715"/>
            <a:ext cx="12192000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07043-59A5-4D9A-A0B6-9A7CFEBA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Key Takeaways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9E270-8BA4-4F0B-AABE-EF16A9DB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Answer research questions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1F050C-BD30-4293-A418-903CE74CA828}"/>
              </a:ext>
            </a:extLst>
          </p:cNvPr>
          <p:cNvGrpSpPr/>
          <p:nvPr/>
        </p:nvGrpSpPr>
        <p:grpSpPr>
          <a:xfrm>
            <a:off x="4368462" y="237744"/>
            <a:ext cx="7599680" cy="1162390"/>
            <a:chOff x="0" y="0"/>
            <a:chExt cx="7599680" cy="116239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FD3BE87-A22B-4B0F-80B8-75ACA3D67047}"/>
                </a:ext>
              </a:extLst>
            </p:cNvPr>
            <p:cNvSpPr/>
            <p:nvPr/>
          </p:nvSpPr>
          <p:spPr>
            <a:xfrm>
              <a:off x="0" y="0"/>
              <a:ext cx="7599680" cy="116239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6FE3D191-DE9E-4717-B9EA-82FC7D59F3B7}"/>
                </a:ext>
              </a:extLst>
            </p:cNvPr>
            <p:cNvSpPr txBox="1"/>
            <p:nvPr/>
          </p:nvSpPr>
          <p:spPr>
            <a:xfrm>
              <a:off x="34045" y="34045"/>
              <a:ext cx="6345371" cy="1094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What is the most common hate crime in the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56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1A09-F855-483D-BAF0-FADA94DF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Takeaways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7B5E6E-B9C4-4482-9AA1-81F25AF63755}"/>
              </a:ext>
            </a:extLst>
          </p:cNvPr>
          <p:cNvGrpSpPr/>
          <p:nvPr/>
        </p:nvGrpSpPr>
        <p:grpSpPr>
          <a:xfrm>
            <a:off x="297922" y="252485"/>
            <a:ext cx="7599680" cy="1162390"/>
            <a:chOff x="670560" y="1356122"/>
            <a:chExt cx="7599680" cy="116239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CC23A4D-297A-4018-994E-5CAB6346438F}"/>
                </a:ext>
              </a:extLst>
            </p:cNvPr>
            <p:cNvSpPr/>
            <p:nvPr/>
          </p:nvSpPr>
          <p:spPr>
            <a:xfrm>
              <a:off x="670560" y="1356122"/>
              <a:ext cx="7599680" cy="116239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E8F01649-1817-4998-A548-809E3F3FD21C}"/>
                </a:ext>
              </a:extLst>
            </p:cNvPr>
            <p:cNvSpPr txBox="1"/>
            <p:nvPr/>
          </p:nvSpPr>
          <p:spPr>
            <a:xfrm>
              <a:off x="704605" y="1390167"/>
              <a:ext cx="6105476" cy="1094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What year had the most hate crime?</a:t>
              </a:r>
            </a:p>
          </p:txBody>
        </p:sp>
      </p:grp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221D47-CC21-40C5-9D76-4C52A728AC22}"/>
              </a:ext>
            </a:extLst>
          </p:cNvPr>
          <p:cNvSpPr txBox="1">
            <a:spLocks/>
          </p:cNvSpPr>
          <p:nvPr/>
        </p:nvSpPr>
        <p:spPr>
          <a:xfrm>
            <a:off x="9121965" y="2396411"/>
            <a:ext cx="2312479" cy="3854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Answer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41551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916418-E707-4554-B209-45AF4E9D45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3715"/>
            <a:ext cx="12192000" cy="68579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07043-59A5-4D9A-A0B6-9A7CFEBA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Key Takeaways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9E270-8BA4-4F0B-AABE-EF16A9DB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100000"/>
              </a:lnSpc>
              <a:buFont typeface="Garamond" pitchFamily="18" charset="0"/>
              <a:buChar char="◦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Answer research questions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72F179-92FD-419C-A922-6DB8C6637400}"/>
              </a:ext>
            </a:extLst>
          </p:cNvPr>
          <p:cNvGrpSpPr/>
          <p:nvPr/>
        </p:nvGrpSpPr>
        <p:grpSpPr>
          <a:xfrm>
            <a:off x="4337812" y="137160"/>
            <a:ext cx="7599680" cy="1162390"/>
            <a:chOff x="1341120" y="2712244"/>
            <a:chExt cx="7599680" cy="116239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60B7FD8-58CA-4FDB-9196-384BBC1CADDA}"/>
                </a:ext>
              </a:extLst>
            </p:cNvPr>
            <p:cNvSpPr/>
            <p:nvPr/>
          </p:nvSpPr>
          <p:spPr>
            <a:xfrm>
              <a:off x="1341120" y="2712244"/>
              <a:ext cx="7599680" cy="116239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0CC2C469-A48E-4B48-B06D-CC55D6B349B5}"/>
                </a:ext>
              </a:extLst>
            </p:cNvPr>
            <p:cNvSpPr txBox="1"/>
            <p:nvPr/>
          </p:nvSpPr>
          <p:spPr>
            <a:xfrm>
              <a:off x="1375165" y="2746289"/>
              <a:ext cx="6105476" cy="10943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What state has the most hate crime?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80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{8763583C-AA3C-4B86-B802-7624ECE1D1C9}tf78829772_win32</Template>
  <TotalTime>310</TotalTime>
  <Words>207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Garamond</vt:lpstr>
      <vt:lpstr>Open Sans</vt:lpstr>
      <vt:lpstr>Sagona Book</vt:lpstr>
      <vt:lpstr>Sagona ExtraLight</vt:lpstr>
      <vt:lpstr>SavonVTI</vt:lpstr>
      <vt:lpstr>Hate Crime in the US 2015-2020</vt:lpstr>
      <vt:lpstr>Agenda</vt:lpstr>
      <vt:lpstr>What is Hate Crime</vt:lpstr>
      <vt:lpstr>Research Questions</vt:lpstr>
      <vt:lpstr>Website walk through</vt:lpstr>
      <vt:lpstr>Inspirations</vt:lpstr>
      <vt:lpstr>Key Takeaways</vt:lpstr>
      <vt:lpstr>Key Takeaways</vt:lpstr>
      <vt:lpstr>Key Takeaways</vt:lpstr>
      <vt:lpstr>PowerPoint Presentation</vt:lpstr>
      <vt:lpstr>You can help!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Crime in the US 2010-2020</dc:title>
  <dc:creator>Yarely Vargas</dc:creator>
  <cp:lastModifiedBy>Yarely Vargas</cp:lastModifiedBy>
  <cp:revision>4</cp:revision>
  <dcterms:created xsi:type="dcterms:W3CDTF">2022-04-09T17:56:24Z</dcterms:created>
  <dcterms:modified xsi:type="dcterms:W3CDTF">2022-04-13T23:58:21Z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