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0" r:id="rId5"/>
    <p:sldId id="264" r:id="rId6"/>
    <p:sldId id="263" r:id="rId7"/>
    <p:sldId id="262" r:id="rId8"/>
    <p:sldId id="261"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E6D57-C359-434F-A503-FCCF648648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5B80C3-1DA4-47D9-86C9-20BB784F3596}">
      <dgm:prSet/>
      <dgm:spPr/>
      <dgm:t>
        <a:bodyPr/>
        <a:lstStyle/>
        <a:p>
          <a:r>
            <a:rPr lang="en-US" b="1"/>
            <a:t>LAION-5B</a:t>
          </a:r>
          <a:r>
            <a:rPr lang="en-US"/>
            <a:t> is a publicly available dataset that was derived from Common Crawl data scraped from the web.</a:t>
          </a:r>
        </a:p>
      </dgm:t>
    </dgm:pt>
    <dgm:pt modelId="{E3020A10-C836-46BE-8898-B1CEAF7B6EEC}" type="parTrans" cxnId="{C2456E74-73A8-4471-A8DA-2BB0135B4AFB}">
      <dgm:prSet/>
      <dgm:spPr/>
      <dgm:t>
        <a:bodyPr/>
        <a:lstStyle/>
        <a:p>
          <a:endParaRPr lang="en-US"/>
        </a:p>
      </dgm:t>
    </dgm:pt>
    <dgm:pt modelId="{9C049406-9EA6-451A-BE20-EDA6D47204B6}" type="sibTrans" cxnId="{C2456E74-73A8-4471-A8DA-2BB0135B4AFB}">
      <dgm:prSet/>
      <dgm:spPr/>
      <dgm:t>
        <a:bodyPr/>
        <a:lstStyle/>
        <a:p>
          <a:endParaRPr lang="en-US"/>
        </a:p>
      </dgm:t>
    </dgm:pt>
    <dgm:pt modelId="{2468DA9C-A9EA-4E91-9896-52F585320228}">
      <dgm:prSet/>
      <dgm:spPr/>
      <dgm:t>
        <a:bodyPr/>
        <a:lstStyle/>
        <a:p>
          <a:r>
            <a:rPr lang="en-US"/>
            <a:t>The dataset contains 5 billion image-text pairs that were classified based on language and filtered into separate datasets by resolution.</a:t>
          </a:r>
        </a:p>
      </dgm:t>
    </dgm:pt>
    <dgm:pt modelId="{3195CBE0-DFDD-49CF-A709-103A8F3A1188}" type="parTrans" cxnId="{D56B4397-A2E0-470F-A24D-63A1C765AAB0}">
      <dgm:prSet/>
      <dgm:spPr/>
      <dgm:t>
        <a:bodyPr/>
        <a:lstStyle/>
        <a:p>
          <a:endParaRPr lang="en-US"/>
        </a:p>
      </dgm:t>
    </dgm:pt>
    <dgm:pt modelId="{93AF3BC9-7F06-4403-B2F4-686DF02063AF}" type="sibTrans" cxnId="{D56B4397-A2E0-470F-A24D-63A1C765AAB0}">
      <dgm:prSet/>
      <dgm:spPr/>
      <dgm:t>
        <a:bodyPr/>
        <a:lstStyle/>
        <a:p>
          <a:endParaRPr lang="en-US"/>
        </a:p>
      </dgm:t>
    </dgm:pt>
    <dgm:pt modelId="{F25F0733-D530-4A16-87E0-1B60AFC1B588}">
      <dgm:prSet/>
      <dgm:spPr/>
      <dgm:t>
        <a:bodyPr/>
        <a:lstStyle/>
        <a:p>
          <a:r>
            <a:rPr lang="en-US"/>
            <a:t>47% of the sample size of images came from 100 different domains, with Pinterest taking up 8.5% of the subset.</a:t>
          </a:r>
        </a:p>
      </dgm:t>
    </dgm:pt>
    <dgm:pt modelId="{AE736FDE-6AAE-4420-A8F7-81EF5B0D99C7}" type="parTrans" cxnId="{1BA667A3-9E6F-4747-B3FB-5A526C296CC2}">
      <dgm:prSet/>
      <dgm:spPr/>
      <dgm:t>
        <a:bodyPr/>
        <a:lstStyle/>
        <a:p>
          <a:endParaRPr lang="en-US"/>
        </a:p>
      </dgm:t>
    </dgm:pt>
    <dgm:pt modelId="{36B15CBF-BFCD-4C6C-9741-6B42A3E95F75}" type="sibTrans" cxnId="{1BA667A3-9E6F-4747-B3FB-5A526C296CC2}">
      <dgm:prSet/>
      <dgm:spPr/>
      <dgm:t>
        <a:bodyPr/>
        <a:lstStyle/>
        <a:p>
          <a:endParaRPr lang="en-US"/>
        </a:p>
      </dgm:t>
    </dgm:pt>
    <dgm:pt modelId="{CBC2D47D-749E-4948-BE5A-2537ABE73A12}">
      <dgm:prSet/>
      <dgm:spPr/>
      <dgm:t>
        <a:bodyPr/>
        <a:lstStyle/>
        <a:p>
          <a:r>
            <a:rPr lang="en-US"/>
            <a:t>Other popular domains in the dataset included WordPress, Blogspot, Flickr, DeviantArt, and Wikimedia Commons.</a:t>
          </a:r>
        </a:p>
      </dgm:t>
    </dgm:pt>
    <dgm:pt modelId="{B47984AC-9EA4-439B-AEE8-0A3681D471EB}" type="parTrans" cxnId="{B5D340F7-6D0D-4943-8349-0C0A6324F959}">
      <dgm:prSet/>
      <dgm:spPr/>
      <dgm:t>
        <a:bodyPr/>
        <a:lstStyle/>
        <a:p>
          <a:endParaRPr lang="en-US"/>
        </a:p>
      </dgm:t>
    </dgm:pt>
    <dgm:pt modelId="{7123AA45-5B3F-4B85-B0DB-62FD71F6983C}" type="sibTrans" cxnId="{B5D340F7-6D0D-4943-8349-0C0A6324F959}">
      <dgm:prSet/>
      <dgm:spPr/>
      <dgm:t>
        <a:bodyPr/>
        <a:lstStyle/>
        <a:p>
          <a:endParaRPr lang="en-US"/>
        </a:p>
      </dgm:t>
    </dgm:pt>
    <dgm:pt modelId="{BE9F74EB-2441-491A-846A-46ED9874AFEA}">
      <dgm:prSet/>
      <dgm:spPr/>
      <dgm:t>
        <a:bodyPr/>
        <a:lstStyle/>
        <a:p>
          <a:r>
            <a:rPr lang="en-US"/>
            <a:t>LAION-5B is a valuable resource for researchers and practitioners in the field of computer vision, as it provides a large and diverse set of image-text pairs that can be used to train and test machine learning models for tasks such as text-to-image synthesis.</a:t>
          </a:r>
        </a:p>
      </dgm:t>
    </dgm:pt>
    <dgm:pt modelId="{A9C34871-8F44-4D7A-B8FE-65A45F6B40C2}" type="parTrans" cxnId="{18444328-1F53-46B5-AEE0-CD510B8FA28E}">
      <dgm:prSet/>
      <dgm:spPr/>
      <dgm:t>
        <a:bodyPr/>
        <a:lstStyle/>
        <a:p>
          <a:endParaRPr lang="en-US"/>
        </a:p>
      </dgm:t>
    </dgm:pt>
    <dgm:pt modelId="{0EEE8241-3398-42FE-A54A-BC2EBE99A6C4}" type="sibTrans" cxnId="{18444328-1F53-46B5-AEE0-CD510B8FA28E}">
      <dgm:prSet/>
      <dgm:spPr/>
      <dgm:t>
        <a:bodyPr/>
        <a:lstStyle/>
        <a:p>
          <a:endParaRPr lang="en-US"/>
        </a:p>
      </dgm:t>
    </dgm:pt>
    <dgm:pt modelId="{599F65E0-E546-41EE-B330-F9BB19AA8EE0}" type="pres">
      <dgm:prSet presAssocID="{01BE6D57-C359-434F-A503-FCCF6486488C}" presName="linear" presStyleCnt="0">
        <dgm:presLayoutVars>
          <dgm:animLvl val="lvl"/>
          <dgm:resizeHandles val="exact"/>
        </dgm:presLayoutVars>
      </dgm:prSet>
      <dgm:spPr/>
    </dgm:pt>
    <dgm:pt modelId="{24452EA9-AFC7-4351-BF04-A80F3F4F6FEC}" type="pres">
      <dgm:prSet presAssocID="{B85B80C3-1DA4-47D9-86C9-20BB784F3596}" presName="parentText" presStyleLbl="node1" presStyleIdx="0" presStyleCnt="5">
        <dgm:presLayoutVars>
          <dgm:chMax val="0"/>
          <dgm:bulletEnabled val="1"/>
        </dgm:presLayoutVars>
      </dgm:prSet>
      <dgm:spPr/>
    </dgm:pt>
    <dgm:pt modelId="{24A26689-CEA9-440C-AE45-B1A7F50D474B}" type="pres">
      <dgm:prSet presAssocID="{9C049406-9EA6-451A-BE20-EDA6D47204B6}" presName="spacer" presStyleCnt="0"/>
      <dgm:spPr/>
    </dgm:pt>
    <dgm:pt modelId="{BF6FD283-FDCA-463C-86F8-EF5912B94CB2}" type="pres">
      <dgm:prSet presAssocID="{2468DA9C-A9EA-4E91-9896-52F585320228}" presName="parentText" presStyleLbl="node1" presStyleIdx="1" presStyleCnt="5">
        <dgm:presLayoutVars>
          <dgm:chMax val="0"/>
          <dgm:bulletEnabled val="1"/>
        </dgm:presLayoutVars>
      </dgm:prSet>
      <dgm:spPr/>
    </dgm:pt>
    <dgm:pt modelId="{4E9CA596-0C98-4A9E-8876-ADD5667B4A24}" type="pres">
      <dgm:prSet presAssocID="{93AF3BC9-7F06-4403-B2F4-686DF02063AF}" presName="spacer" presStyleCnt="0"/>
      <dgm:spPr/>
    </dgm:pt>
    <dgm:pt modelId="{3FBBE16C-A104-449D-A7E5-B79A26854D5B}" type="pres">
      <dgm:prSet presAssocID="{F25F0733-D530-4A16-87E0-1B60AFC1B588}" presName="parentText" presStyleLbl="node1" presStyleIdx="2" presStyleCnt="5">
        <dgm:presLayoutVars>
          <dgm:chMax val="0"/>
          <dgm:bulletEnabled val="1"/>
        </dgm:presLayoutVars>
      </dgm:prSet>
      <dgm:spPr/>
    </dgm:pt>
    <dgm:pt modelId="{B6B034A7-8F53-4EC2-882D-57FB1670C562}" type="pres">
      <dgm:prSet presAssocID="{36B15CBF-BFCD-4C6C-9741-6B42A3E95F75}" presName="spacer" presStyleCnt="0"/>
      <dgm:spPr/>
    </dgm:pt>
    <dgm:pt modelId="{61E21446-F09A-4BD9-83C9-45A48A5AB2A3}" type="pres">
      <dgm:prSet presAssocID="{CBC2D47D-749E-4948-BE5A-2537ABE73A12}" presName="parentText" presStyleLbl="node1" presStyleIdx="3" presStyleCnt="5">
        <dgm:presLayoutVars>
          <dgm:chMax val="0"/>
          <dgm:bulletEnabled val="1"/>
        </dgm:presLayoutVars>
      </dgm:prSet>
      <dgm:spPr/>
    </dgm:pt>
    <dgm:pt modelId="{B765DE11-7293-4B92-B522-D23FBF159B6E}" type="pres">
      <dgm:prSet presAssocID="{7123AA45-5B3F-4B85-B0DB-62FD71F6983C}" presName="spacer" presStyleCnt="0"/>
      <dgm:spPr/>
    </dgm:pt>
    <dgm:pt modelId="{8679A375-A47C-4BB2-9153-11810F8A0DB8}" type="pres">
      <dgm:prSet presAssocID="{BE9F74EB-2441-491A-846A-46ED9874AFEA}" presName="parentText" presStyleLbl="node1" presStyleIdx="4" presStyleCnt="5">
        <dgm:presLayoutVars>
          <dgm:chMax val="0"/>
          <dgm:bulletEnabled val="1"/>
        </dgm:presLayoutVars>
      </dgm:prSet>
      <dgm:spPr/>
    </dgm:pt>
  </dgm:ptLst>
  <dgm:cxnLst>
    <dgm:cxn modelId="{12C39306-B655-4D8D-8C6D-29507A9F1FE7}" type="presOf" srcId="{B85B80C3-1DA4-47D9-86C9-20BB784F3596}" destId="{24452EA9-AFC7-4351-BF04-A80F3F4F6FEC}" srcOrd="0" destOrd="0" presId="urn:microsoft.com/office/officeart/2005/8/layout/vList2"/>
    <dgm:cxn modelId="{99594C07-65A2-4D3B-B353-3EB161FE05CC}" type="presOf" srcId="{BE9F74EB-2441-491A-846A-46ED9874AFEA}" destId="{8679A375-A47C-4BB2-9153-11810F8A0DB8}" srcOrd="0" destOrd="0" presId="urn:microsoft.com/office/officeart/2005/8/layout/vList2"/>
    <dgm:cxn modelId="{18444328-1F53-46B5-AEE0-CD510B8FA28E}" srcId="{01BE6D57-C359-434F-A503-FCCF6486488C}" destId="{BE9F74EB-2441-491A-846A-46ED9874AFEA}" srcOrd="4" destOrd="0" parTransId="{A9C34871-8F44-4D7A-B8FE-65A45F6B40C2}" sibTransId="{0EEE8241-3398-42FE-A54A-BC2EBE99A6C4}"/>
    <dgm:cxn modelId="{71D6E662-DD9D-44AB-AB87-2FFA108491DE}" type="presOf" srcId="{F25F0733-D530-4A16-87E0-1B60AFC1B588}" destId="{3FBBE16C-A104-449D-A7E5-B79A26854D5B}" srcOrd="0" destOrd="0" presId="urn:microsoft.com/office/officeart/2005/8/layout/vList2"/>
    <dgm:cxn modelId="{C2456E74-73A8-4471-A8DA-2BB0135B4AFB}" srcId="{01BE6D57-C359-434F-A503-FCCF6486488C}" destId="{B85B80C3-1DA4-47D9-86C9-20BB784F3596}" srcOrd="0" destOrd="0" parTransId="{E3020A10-C836-46BE-8898-B1CEAF7B6EEC}" sibTransId="{9C049406-9EA6-451A-BE20-EDA6D47204B6}"/>
    <dgm:cxn modelId="{D56B4397-A2E0-470F-A24D-63A1C765AAB0}" srcId="{01BE6D57-C359-434F-A503-FCCF6486488C}" destId="{2468DA9C-A9EA-4E91-9896-52F585320228}" srcOrd="1" destOrd="0" parTransId="{3195CBE0-DFDD-49CF-A709-103A8F3A1188}" sibTransId="{93AF3BC9-7F06-4403-B2F4-686DF02063AF}"/>
    <dgm:cxn modelId="{1BA667A3-9E6F-4747-B3FB-5A526C296CC2}" srcId="{01BE6D57-C359-434F-A503-FCCF6486488C}" destId="{F25F0733-D530-4A16-87E0-1B60AFC1B588}" srcOrd="2" destOrd="0" parTransId="{AE736FDE-6AAE-4420-A8F7-81EF5B0D99C7}" sibTransId="{36B15CBF-BFCD-4C6C-9741-6B42A3E95F75}"/>
    <dgm:cxn modelId="{85ABF0B3-854C-4AD6-A16A-B2CA1C475979}" type="presOf" srcId="{2468DA9C-A9EA-4E91-9896-52F585320228}" destId="{BF6FD283-FDCA-463C-86F8-EF5912B94CB2}" srcOrd="0" destOrd="0" presId="urn:microsoft.com/office/officeart/2005/8/layout/vList2"/>
    <dgm:cxn modelId="{5691F6B3-6DED-43EC-A568-DBFFBB3B4DA6}" type="presOf" srcId="{CBC2D47D-749E-4948-BE5A-2537ABE73A12}" destId="{61E21446-F09A-4BD9-83C9-45A48A5AB2A3}" srcOrd="0" destOrd="0" presId="urn:microsoft.com/office/officeart/2005/8/layout/vList2"/>
    <dgm:cxn modelId="{B5D340F7-6D0D-4943-8349-0C0A6324F959}" srcId="{01BE6D57-C359-434F-A503-FCCF6486488C}" destId="{CBC2D47D-749E-4948-BE5A-2537ABE73A12}" srcOrd="3" destOrd="0" parTransId="{B47984AC-9EA4-439B-AEE8-0A3681D471EB}" sibTransId="{7123AA45-5B3F-4B85-B0DB-62FD71F6983C}"/>
    <dgm:cxn modelId="{6B79A8FB-364B-4706-A1DD-B54C69CE847C}" type="presOf" srcId="{01BE6D57-C359-434F-A503-FCCF6486488C}" destId="{599F65E0-E546-41EE-B330-F9BB19AA8EE0}" srcOrd="0" destOrd="0" presId="urn:microsoft.com/office/officeart/2005/8/layout/vList2"/>
    <dgm:cxn modelId="{A7A2433E-3A33-4AFA-9BCD-1D08838DDCB4}" type="presParOf" srcId="{599F65E0-E546-41EE-B330-F9BB19AA8EE0}" destId="{24452EA9-AFC7-4351-BF04-A80F3F4F6FEC}" srcOrd="0" destOrd="0" presId="urn:microsoft.com/office/officeart/2005/8/layout/vList2"/>
    <dgm:cxn modelId="{99C2CAAA-44F5-4BB7-BF1E-FB73022639B1}" type="presParOf" srcId="{599F65E0-E546-41EE-B330-F9BB19AA8EE0}" destId="{24A26689-CEA9-440C-AE45-B1A7F50D474B}" srcOrd="1" destOrd="0" presId="urn:microsoft.com/office/officeart/2005/8/layout/vList2"/>
    <dgm:cxn modelId="{71EBD887-6F11-4C2F-B291-D1A9A7258137}" type="presParOf" srcId="{599F65E0-E546-41EE-B330-F9BB19AA8EE0}" destId="{BF6FD283-FDCA-463C-86F8-EF5912B94CB2}" srcOrd="2" destOrd="0" presId="urn:microsoft.com/office/officeart/2005/8/layout/vList2"/>
    <dgm:cxn modelId="{80745D99-C178-431C-9A0B-8BBDF8590EF2}" type="presParOf" srcId="{599F65E0-E546-41EE-B330-F9BB19AA8EE0}" destId="{4E9CA596-0C98-4A9E-8876-ADD5667B4A24}" srcOrd="3" destOrd="0" presId="urn:microsoft.com/office/officeart/2005/8/layout/vList2"/>
    <dgm:cxn modelId="{83DAAAD0-ED46-45D4-BCC6-692ACDEAC3E4}" type="presParOf" srcId="{599F65E0-E546-41EE-B330-F9BB19AA8EE0}" destId="{3FBBE16C-A104-449D-A7E5-B79A26854D5B}" srcOrd="4" destOrd="0" presId="urn:microsoft.com/office/officeart/2005/8/layout/vList2"/>
    <dgm:cxn modelId="{26393213-3D13-40FB-B466-1C145F854E17}" type="presParOf" srcId="{599F65E0-E546-41EE-B330-F9BB19AA8EE0}" destId="{B6B034A7-8F53-4EC2-882D-57FB1670C562}" srcOrd="5" destOrd="0" presId="urn:microsoft.com/office/officeart/2005/8/layout/vList2"/>
    <dgm:cxn modelId="{640D11A1-EF0E-4782-9C31-80A23871997B}" type="presParOf" srcId="{599F65E0-E546-41EE-B330-F9BB19AA8EE0}" destId="{61E21446-F09A-4BD9-83C9-45A48A5AB2A3}" srcOrd="6" destOrd="0" presId="urn:microsoft.com/office/officeart/2005/8/layout/vList2"/>
    <dgm:cxn modelId="{697B0A08-8262-45C1-8FEA-7739478BDE7E}" type="presParOf" srcId="{599F65E0-E546-41EE-B330-F9BB19AA8EE0}" destId="{B765DE11-7293-4B92-B522-D23FBF159B6E}" srcOrd="7" destOrd="0" presId="urn:microsoft.com/office/officeart/2005/8/layout/vList2"/>
    <dgm:cxn modelId="{37814557-99BA-4A4B-BA0E-FDA0A7FAA24A}" type="presParOf" srcId="{599F65E0-E546-41EE-B330-F9BB19AA8EE0}" destId="{8679A375-A47C-4BB2-9153-11810F8A0DB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1FBD4E-F11B-42D5-A935-C9F1AF1893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DB56EF-69AD-4C21-ABE9-4B5ED4B74197}">
      <dgm:prSet/>
      <dgm:spPr/>
      <dgm:t>
        <a:bodyPr/>
        <a:lstStyle/>
        <a:p>
          <a:r>
            <a:rPr lang="en-US"/>
            <a:t>BigGAN: This is a state-of-the-art generative model for image synthesis that utilizes a GAN (Generative Adversarial Network) architecture to generate high-quality images. (Citation: Brock et al., 2018)</a:t>
          </a:r>
        </a:p>
      </dgm:t>
    </dgm:pt>
    <dgm:pt modelId="{3EFEE534-2C68-40DD-B6B2-B2665D9A3B71}" type="parTrans" cxnId="{85B4B39E-9205-4E44-B44B-3157DD4637F3}">
      <dgm:prSet/>
      <dgm:spPr/>
      <dgm:t>
        <a:bodyPr/>
        <a:lstStyle/>
        <a:p>
          <a:endParaRPr lang="en-US"/>
        </a:p>
      </dgm:t>
    </dgm:pt>
    <dgm:pt modelId="{C3590D93-CC75-44DA-B497-1B3735B13481}" type="sibTrans" cxnId="{85B4B39E-9205-4E44-B44B-3157DD4637F3}">
      <dgm:prSet/>
      <dgm:spPr/>
      <dgm:t>
        <a:bodyPr/>
        <a:lstStyle/>
        <a:p>
          <a:endParaRPr lang="en-US"/>
        </a:p>
      </dgm:t>
    </dgm:pt>
    <dgm:pt modelId="{BD8FA9A8-3CF0-4CD9-93CF-261382B16CCD}">
      <dgm:prSet/>
      <dgm:spPr/>
      <dgm:t>
        <a:bodyPr/>
        <a:lstStyle/>
        <a:p>
          <a:r>
            <a:rPr lang="en-US"/>
            <a:t>CLIP Guided Diffusion: This approach combines the CLIP (Contrastive Language-Image Pre-Training) model with a diffusion process to generate high-quality images from textual prompts. (Citation: Patashnik et al., 2021)</a:t>
          </a:r>
        </a:p>
      </dgm:t>
    </dgm:pt>
    <dgm:pt modelId="{5583415C-0A02-4CEF-8805-F8A9A26E3FA2}" type="parTrans" cxnId="{174FBB14-E143-4E2E-9CC3-BD71413ABEAB}">
      <dgm:prSet/>
      <dgm:spPr/>
      <dgm:t>
        <a:bodyPr/>
        <a:lstStyle/>
        <a:p>
          <a:endParaRPr lang="en-US"/>
        </a:p>
      </dgm:t>
    </dgm:pt>
    <dgm:pt modelId="{C326204D-291B-4CC2-9901-39C960403773}" type="sibTrans" cxnId="{174FBB14-E143-4E2E-9CC3-BD71413ABEAB}">
      <dgm:prSet/>
      <dgm:spPr/>
      <dgm:t>
        <a:bodyPr/>
        <a:lstStyle/>
        <a:p>
          <a:endParaRPr lang="en-US"/>
        </a:p>
      </dgm:t>
    </dgm:pt>
    <dgm:pt modelId="{B10AC96D-3328-4CF9-830E-56CC557323A8}">
      <dgm:prSet/>
      <dgm:spPr/>
      <dgm:t>
        <a:bodyPr/>
        <a:lstStyle/>
        <a:p>
          <a:r>
            <a:rPr lang="en-US"/>
            <a:t>DALL-E: This is a text-to-image synthesis model developed by OpenAI that uses a transformer-based architecture to generate images from textual prompts. (Citation: Ramesh et al., 2021)</a:t>
          </a:r>
        </a:p>
      </dgm:t>
    </dgm:pt>
    <dgm:pt modelId="{C9FD14DF-D73F-4AC8-A7E2-AFFC9CC88410}" type="parTrans" cxnId="{1D4D0A3D-0AEC-4F65-B69C-25E023E3CAB9}">
      <dgm:prSet/>
      <dgm:spPr/>
      <dgm:t>
        <a:bodyPr/>
        <a:lstStyle/>
        <a:p>
          <a:endParaRPr lang="en-US"/>
        </a:p>
      </dgm:t>
    </dgm:pt>
    <dgm:pt modelId="{5A459A03-5FBB-485F-8B8D-1E34FA9BA14C}" type="sibTrans" cxnId="{1D4D0A3D-0AEC-4F65-B69C-25E023E3CAB9}">
      <dgm:prSet/>
      <dgm:spPr/>
      <dgm:t>
        <a:bodyPr/>
        <a:lstStyle/>
        <a:p>
          <a:endParaRPr lang="en-US"/>
        </a:p>
      </dgm:t>
    </dgm:pt>
    <dgm:pt modelId="{A995489A-17BF-48EC-9BBF-E156C8D17709}">
      <dgm:prSet/>
      <dgm:spPr/>
      <dgm:t>
        <a:bodyPr/>
        <a:lstStyle/>
        <a:p>
          <a:r>
            <a:rPr lang="en-US" dirty="0"/>
            <a:t>GPT-2 Image Generation: This approach uses a GPT-2 (Generative Pre-trained Transformer 2) language model to generate textual descriptions of images, which can then be used to synthesize new images. (Citation: Xiao et al., 2020)</a:t>
          </a:r>
        </a:p>
      </dgm:t>
    </dgm:pt>
    <dgm:pt modelId="{2911C30E-E8D7-43E1-8DCE-855634F75286}" type="parTrans" cxnId="{878D1621-E454-4C52-9FAA-A81778CDC103}">
      <dgm:prSet/>
      <dgm:spPr/>
      <dgm:t>
        <a:bodyPr/>
        <a:lstStyle/>
        <a:p>
          <a:endParaRPr lang="en-US"/>
        </a:p>
      </dgm:t>
    </dgm:pt>
    <dgm:pt modelId="{DD62763D-6CD5-4E03-8F5B-712F95439D0C}" type="sibTrans" cxnId="{878D1621-E454-4C52-9FAA-A81778CDC103}">
      <dgm:prSet/>
      <dgm:spPr/>
      <dgm:t>
        <a:bodyPr/>
        <a:lstStyle/>
        <a:p>
          <a:endParaRPr lang="en-US"/>
        </a:p>
      </dgm:t>
    </dgm:pt>
    <dgm:pt modelId="{3F113416-C776-4355-8027-2A11A1911DA8}">
      <dgm:prSet/>
      <dgm:spPr/>
      <dgm:t>
        <a:bodyPr/>
        <a:lstStyle/>
        <a:p>
          <a:r>
            <a:rPr lang="en-US"/>
            <a:t>VQGAN+CLIP: This is a recent approach to text-to-image synthesis that utilizes a combination of a VQGAN (Vector Quantized Generative Adversarial Network) model and the CLIP model to generate high-quality images from textual prompts. (Citation: Esser et al., 2021)</a:t>
          </a:r>
        </a:p>
      </dgm:t>
    </dgm:pt>
    <dgm:pt modelId="{BA60A128-6A6F-464A-AB21-51B65BB9F3F4}" type="parTrans" cxnId="{09B88739-7B49-4C92-B1E3-6309208F41AE}">
      <dgm:prSet/>
      <dgm:spPr/>
      <dgm:t>
        <a:bodyPr/>
        <a:lstStyle/>
        <a:p>
          <a:endParaRPr lang="en-US"/>
        </a:p>
      </dgm:t>
    </dgm:pt>
    <dgm:pt modelId="{70C7574A-0D26-4AFC-A2F0-B159215F46FC}" type="sibTrans" cxnId="{09B88739-7B49-4C92-B1E3-6309208F41AE}">
      <dgm:prSet/>
      <dgm:spPr/>
      <dgm:t>
        <a:bodyPr/>
        <a:lstStyle/>
        <a:p>
          <a:endParaRPr lang="en-US"/>
        </a:p>
      </dgm:t>
    </dgm:pt>
    <dgm:pt modelId="{E4619713-B07F-40D7-AB41-99A5FE47E3A9}" type="pres">
      <dgm:prSet presAssocID="{A41FBD4E-F11B-42D5-A935-C9F1AF1893B2}" presName="root" presStyleCnt="0">
        <dgm:presLayoutVars>
          <dgm:dir/>
          <dgm:resizeHandles val="exact"/>
        </dgm:presLayoutVars>
      </dgm:prSet>
      <dgm:spPr/>
    </dgm:pt>
    <dgm:pt modelId="{65A42CBC-35E7-4BFB-AC8E-22B73A1A7BD4}" type="pres">
      <dgm:prSet presAssocID="{B5DB56EF-69AD-4C21-ABE9-4B5ED4B74197}" presName="compNode" presStyleCnt="0"/>
      <dgm:spPr/>
    </dgm:pt>
    <dgm:pt modelId="{9DDE17F4-16BA-4B13-BA4F-BAA4AAA7AAB8}" type="pres">
      <dgm:prSet presAssocID="{B5DB56EF-69AD-4C21-ABE9-4B5ED4B74197}" presName="bgRect" presStyleLbl="bgShp" presStyleIdx="0" presStyleCnt="5"/>
      <dgm:spPr/>
    </dgm:pt>
    <dgm:pt modelId="{C65486A3-77AB-4780-BB87-EF6BE4377CC1}" type="pres">
      <dgm:prSet presAssocID="{B5DB56EF-69AD-4C21-ABE9-4B5ED4B7419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ular Flowchart"/>
        </a:ext>
      </dgm:extLst>
    </dgm:pt>
    <dgm:pt modelId="{D9A5AA78-61C8-435B-BBC3-D33C4CBE006A}" type="pres">
      <dgm:prSet presAssocID="{B5DB56EF-69AD-4C21-ABE9-4B5ED4B74197}" presName="spaceRect" presStyleCnt="0"/>
      <dgm:spPr/>
    </dgm:pt>
    <dgm:pt modelId="{2017357D-6116-463A-876B-D8FF56250734}" type="pres">
      <dgm:prSet presAssocID="{B5DB56EF-69AD-4C21-ABE9-4B5ED4B74197}" presName="parTx" presStyleLbl="revTx" presStyleIdx="0" presStyleCnt="5">
        <dgm:presLayoutVars>
          <dgm:chMax val="0"/>
          <dgm:chPref val="0"/>
        </dgm:presLayoutVars>
      </dgm:prSet>
      <dgm:spPr/>
    </dgm:pt>
    <dgm:pt modelId="{ADE8FE2F-FBFC-4F36-93B7-7BB1FF9F8F31}" type="pres">
      <dgm:prSet presAssocID="{C3590D93-CC75-44DA-B497-1B3735B13481}" presName="sibTrans" presStyleCnt="0"/>
      <dgm:spPr/>
    </dgm:pt>
    <dgm:pt modelId="{EA692B08-5AAB-4EBD-B264-DADEA61BBE1B}" type="pres">
      <dgm:prSet presAssocID="{BD8FA9A8-3CF0-4CD9-93CF-261382B16CCD}" presName="compNode" presStyleCnt="0"/>
      <dgm:spPr/>
    </dgm:pt>
    <dgm:pt modelId="{545384D4-F3C5-4BDF-9701-8F4A1CC7F783}" type="pres">
      <dgm:prSet presAssocID="{BD8FA9A8-3CF0-4CD9-93CF-261382B16CCD}" presName="bgRect" presStyleLbl="bgShp" presStyleIdx="1" presStyleCnt="5"/>
      <dgm:spPr/>
    </dgm:pt>
    <dgm:pt modelId="{B9377D55-A32C-4B25-B178-56020FA3CFE0}" type="pres">
      <dgm:prSet presAssocID="{BD8FA9A8-3CF0-4CD9-93CF-261382B16C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ipboard"/>
        </a:ext>
      </dgm:extLst>
    </dgm:pt>
    <dgm:pt modelId="{5EEBA1E3-4FF2-4E2C-B603-8FCF7D807A37}" type="pres">
      <dgm:prSet presAssocID="{BD8FA9A8-3CF0-4CD9-93CF-261382B16CCD}" presName="spaceRect" presStyleCnt="0"/>
      <dgm:spPr/>
    </dgm:pt>
    <dgm:pt modelId="{49752DEB-C17A-48D9-BA9E-523C83E27E82}" type="pres">
      <dgm:prSet presAssocID="{BD8FA9A8-3CF0-4CD9-93CF-261382B16CCD}" presName="parTx" presStyleLbl="revTx" presStyleIdx="1" presStyleCnt="5">
        <dgm:presLayoutVars>
          <dgm:chMax val="0"/>
          <dgm:chPref val="0"/>
        </dgm:presLayoutVars>
      </dgm:prSet>
      <dgm:spPr/>
    </dgm:pt>
    <dgm:pt modelId="{F004B016-EAED-40E1-B25F-9FF4C159D59F}" type="pres">
      <dgm:prSet presAssocID="{C326204D-291B-4CC2-9901-39C960403773}" presName="sibTrans" presStyleCnt="0"/>
      <dgm:spPr/>
    </dgm:pt>
    <dgm:pt modelId="{27B6C0C7-809A-4D59-A959-224E5AFEB381}" type="pres">
      <dgm:prSet presAssocID="{B10AC96D-3328-4CF9-830E-56CC557323A8}" presName="compNode" presStyleCnt="0"/>
      <dgm:spPr/>
    </dgm:pt>
    <dgm:pt modelId="{226E88B6-3218-416A-97A0-2DCE3459C993}" type="pres">
      <dgm:prSet presAssocID="{B10AC96D-3328-4CF9-830E-56CC557323A8}" presName="bgRect" presStyleLbl="bgShp" presStyleIdx="2" presStyleCnt="5"/>
      <dgm:spPr/>
    </dgm:pt>
    <dgm:pt modelId="{9CC8A2C3-3F48-40C9-91C7-30AB0D571729}" type="pres">
      <dgm:prSet presAssocID="{B10AC96D-3328-4CF9-830E-56CC557323A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aker"/>
        </a:ext>
      </dgm:extLst>
    </dgm:pt>
    <dgm:pt modelId="{03EE59C8-9726-43F6-8A6D-86125726B62D}" type="pres">
      <dgm:prSet presAssocID="{B10AC96D-3328-4CF9-830E-56CC557323A8}" presName="spaceRect" presStyleCnt="0"/>
      <dgm:spPr/>
    </dgm:pt>
    <dgm:pt modelId="{82C36816-4474-4D7E-9CF3-725D32F97846}" type="pres">
      <dgm:prSet presAssocID="{B10AC96D-3328-4CF9-830E-56CC557323A8}" presName="parTx" presStyleLbl="revTx" presStyleIdx="2" presStyleCnt="5">
        <dgm:presLayoutVars>
          <dgm:chMax val="0"/>
          <dgm:chPref val="0"/>
        </dgm:presLayoutVars>
      </dgm:prSet>
      <dgm:spPr/>
    </dgm:pt>
    <dgm:pt modelId="{E8D28C18-72F8-4A2C-84D6-8DD29B357F0D}" type="pres">
      <dgm:prSet presAssocID="{5A459A03-5FBB-485F-8B8D-1E34FA9BA14C}" presName="sibTrans" presStyleCnt="0"/>
      <dgm:spPr/>
    </dgm:pt>
    <dgm:pt modelId="{BFD6246C-5E33-4EED-B7A1-21FB327F4FDB}" type="pres">
      <dgm:prSet presAssocID="{A995489A-17BF-48EC-9BBF-E156C8D17709}" presName="compNode" presStyleCnt="0"/>
      <dgm:spPr/>
    </dgm:pt>
    <dgm:pt modelId="{0BADC08F-6C4C-4FFE-BECA-2C872DE34F40}" type="pres">
      <dgm:prSet presAssocID="{A995489A-17BF-48EC-9BBF-E156C8D17709}" presName="bgRect" presStyleLbl="bgShp" presStyleIdx="3" presStyleCnt="5"/>
      <dgm:spPr/>
    </dgm:pt>
    <dgm:pt modelId="{7E2D39E4-338D-48BD-BE41-9F3BF0A42F29}" type="pres">
      <dgm:prSet presAssocID="{A995489A-17BF-48EC-9BBF-E156C8D1770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EDC717A-4CB8-46C1-B7F7-3CD7BCECA3D9}" type="pres">
      <dgm:prSet presAssocID="{A995489A-17BF-48EC-9BBF-E156C8D17709}" presName="spaceRect" presStyleCnt="0"/>
      <dgm:spPr/>
    </dgm:pt>
    <dgm:pt modelId="{5F62CC5A-63E0-4350-A772-7049B215884B}" type="pres">
      <dgm:prSet presAssocID="{A995489A-17BF-48EC-9BBF-E156C8D17709}" presName="parTx" presStyleLbl="revTx" presStyleIdx="3" presStyleCnt="5">
        <dgm:presLayoutVars>
          <dgm:chMax val="0"/>
          <dgm:chPref val="0"/>
        </dgm:presLayoutVars>
      </dgm:prSet>
      <dgm:spPr/>
    </dgm:pt>
    <dgm:pt modelId="{7591C2AB-37CF-486F-A8C9-588B246B2319}" type="pres">
      <dgm:prSet presAssocID="{DD62763D-6CD5-4E03-8F5B-712F95439D0C}" presName="sibTrans" presStyleCnt="0"/>
      <dgm:spPr/>
    </dgm:pt>
    <dgm:pt modelId="{0F605254-F870-4200-A408-51030C428886}" type="pres">
      <dgm:prSet presAssocID="{3F113416-C776-4355-8027-2A11A1911DA8}" presName="compNode" presStyleCnt="0"/>
      <dgm:spPr/>
    </dgm:pt>
    <dgm:pt modelId="{3DAC227A-59FD-46A5-9A96-418A315DE6AC}" type="pres">
      <dgm:prSet presAssocID="{3F113416-C776-4355-8027-2A11A1911DA8}" presName="bgRect" presStyleLbl="bgShp" presStyleIdx="4" presStyleCnt="5"/>
      <dgm:spPr/>
    </dgm:pt>
    <dgm:pt modelId="{6B4AAC2C-D7F3-4E36-8005-046D81D9FF55}" type="pres">
      <dgm:prSet presAssocID="{3F113416-C776-4355-8027-2A11A1911D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19B600F3-6857-4D16-B39A-CE8D25DF65AE}" type="pres">
      <dgm:prSet presAssocID="{3F113416-C776-4355-8027-2A11A1911DA8}" presName="spaceRect" presStyleCnt="0"/>
      <dgm:spPr/>
    </dgm:pt>
    <dgm:pt modelId="{006ECD86-E432-4201-9DFA-9915DB513B7A}" type="pres">
      <dgm:prSet presAssocID="{3F113416-C776-4355-8027-2A11A1911DA8}" presName="parTx" presStyleLbl="revTx" presStyleIdx="4" presStyleCnt="5">
        <dgm:presLayoutVars>
          <dgm:chMax val="0"/>
          <dgm:chPref val="0"/>
        </dgm:presLayoutVars>
      </dgm:prSet>
      <dgm:spPr/>
    </dgm:pt>
  </dgm:ptLst>
  <dgm:cxnLst>
    <dgm:cxn modelId="{174FBB14-E143-4E2E-9CC3-BD71413ABEAB}" srcId="{A41FBD4E-F11B-42D5-A935-C9F1AF1893B2}" destId="{BD8FA9A8-3CF0-4CD9-93CF-261382B16CCD}" srcOrd="1" destOrd="0" parTransId="{5583415C-0A02-4CEF-8805-F8A9A26E3FA2}" sibTransId="{C326204D-291B-4CC2-9901-39C960403773}"/>
    <dgm:cxn modelId="{878D1621-E454-4C52-9FAA-A81778CDC103}" srcId="{A41FBD4E-F11B-42D5-A935-C9F1AF1893B2}" destId="{A995489A-17BF-48EC-9BBF-E156C8D17709}" srcOrd="3" destOrd="0" parTransId="{2911C30E-E8D7-43E1-8DCE-855634F75286}" sibTransId="{DD62763D-6CD5-4E03-8F5B-712F95439D0C}"/>
    <dgm:cxn modelId="{E8A46328-0CEA-4F94-AECE-FD23A4B0C3BE}" type="presOf" srcId="{A995489A-17BF-48EC-9BBF-E156C8D17709}" destId="{5F62CC5A-63E0-4350-A772-7049B215884B}" srcOrd="0" destOrd="0" presId="urn:microsoft.com/office/officeart/2018/2/layout/IconVerticalSolidList"/>
    <dgm:cxn modelId="{B1BDAF2D-EA23-4C0F-BE0B-37E7204E412C}" type="presOf" srcId="{B10AC96D-3328-4CF9-830E-56CC557323A8}" destId="{82C36816-4474-4D7E-9CF3-725D32F97846}" srcOrd="0" destOrd="0" presId="urn:microsoft.com/office/officeart/2018/2/layout/IconVerticalSolidList"/>
    <dgm:cxn modelId="{09B88739-7B49-4C92-B1E3-6309208F41AE}" srcId="{A41FBD4E-F11B-42D5-A935-C9F1AF1893B2}" destId="{3F113416-C776-4355-8027-2A11A1911DA8}" srcOrd="4" destOrd="0" parTransId="{BA60A128-6A6F-464A-AB21-51B65BB9F3F4}" sibTransId="{70C7574A-0D26-4AFC-A2F0-B159215F46FC}"/>
    <dgm:cxn modelId="{1D4D0A3D-0AEC-4F65-B69C-25E023E3CAB9}" srcId="{A41FBD4E-F11B-42D5-A935-C9F1AF1893B2}" destId="{B10AC96D-3328-4CF9-830E-56CC557323A8}" srcOrd="2" destOrd="0" parTransId="{C9FD14DF-D73F-4AC8-A7E2-AFFC9CC88410}" sibTransId="{5A459A03-5FBB-485F-8B8D-1E34FA9BA14C}"/>
    <dgm:cxn modelId="{AC605C58-FBA8-42AF-B8DB-F3C42AE4C03F}" type="presOf" srcId="{BD8FA9A8-3CF0-4CD9-93CF-261382B16CCD}" destId="{49752DEB-C17A-48D9-BA9E-523C83E27E82}" srcOrd="0" destOrd="0" presId="urn:microsoft.com/office/officeart/2018/2/layout/IconVerticalSolidList"/>
    <dgm:cxn modelId="{85B4B39E-9205-4E44-B44B-3157DD4637F3}" srcId="{A41FBD4E-F11B-42D5-A935-C9F1AF1893B2}" destId="{B5DB56EF-69AD-4C21-ABE9-4B5ED4B74197}" srcOrd="0" destOrd="0" parTransId="{3EFEE534-2C68-40DD-B6B2-B2665D9A3B71}" sibTransId="{C3590D93-CC75-44DA-B497-1B3735B13481}"/>
    <dgm:cxn modelId="{BDB402A1-5C7F-4B98-9855-B25B8A117690}" type="presOf" srcId="{3F113416-C776-4355-8027-2A11A1911DA8}" destId="{006ECD86-E432-4201-9DFA-9915DB513B7A}" srcOrd="0" destOrd="0" presId="urn:microsoft.com/office/officeart/2018/2/layout/IconVerticalSolidList"/>
    <dgm:cxn modelId="{9A72CCCC-963C-4AA4-8A73-D9991F2A9611}" type="presOf" srcId="{A41FBD4E-F11B-42D5-A935-C9F1AF1893B2}" destId="{E4619713-B07F-40D7-AB41-99A5FE47E3A9}" srcOrd="0" destOrd="0" presId="urn:microsoft.com/office/officeart/2018/2/layout/IconVerticalSolidList"/>
    <dgm:cxn modelId="{C6590ED5-F444-4096-A085-F79F0CFCBCDC}" type="presOf" srcId="{B5DB56EF-69AD-4C21-ABE9-4B5ED4B74197}" destId="{2017357D-6116-463A-876B-D8FF56250734}" srcOrd="0" destOrd="0" presId="urn:microsoft.com/office/officeart/2018/2/layout/IconVerticalSolidList"/>
    <dgm:cxn modelId="{10AD1FE2-5732-4EC0-ABE6-2F97325D4077}" type="presParOf" srcId="{E4619713-B07F-40D7-AB41-99A5FE47E3A9}" destId="{65A42CBC-35E7-4BFB-AC8E-22B73A1A7BD4}" srcOrd="0" destOrd="0" presId="urn:microsoft.com/office/officeart/2018/2/layout/IconVerticalSolidList"/>
    <dgm:cxn modelId="{67EF3D3E-E75B-4CC0-A3F4-13833C23F4CA}" type="presParOf" srcId="{65A42CBC-35E7-4BFB-AC8E-22B73A1A7BD4}" destId="{9DDE17F4-16BA-4B13-BA4F-BAA4AAA7AAB8}" srcOrd="0" destOrd="0" presId="urn:microsoft.com/office/officeart/2018/2/layout/IconVerticalSolidList"/>
    <dgm:cxn modelId="{060CC64E-47A8-40FC-B912-3DAD93F20D63}" type="presParOf" srcId="{65A42CBC-35E7-4BFB-AC8E-22B73A1A7BD4}" destId="{C65486A3-77AB-4780-BB87-EF6BE4377CC1}" srcOrd="1" destOrd="0" presId="urn:microsoft.com/office/officeart/2018/2/layout/IconVerticalSolidList"/>
    <dgm:cxn modelId="{A78F2E2B-9519-4219-B4E4-B0E13DF10EE2}" type="presParOf" srcId="{65A42CBC-35E7-4BFB-AC8E-22B73A1A7BD4}" destId="{D9A5AA78-61C8-435B-BBC3-D33C4CBE006A}" srcOrd="2" destOrd="0" presId="urn:microsoft.com/office/officeart/2018/2/layout/IconVerticalSolidList"/>
    <dgm:cxn modelId="{C704FED3-6A79-42F7-A6D4-83C2A0F5C16B}" type="presParOf" srcId="{65A42CBC-35E7-4BFB-AC8E-22B73A1A7BD4}" destId="{2017357D-6116-463A-876B-D8FF56250734}" srcOrd="3" destOrd="0" presId="urn:microsoft.com/office/officeart/2018/2/layout/IconVerticalSolidList"/>
    <dgm:cxn modelId="{AC11CB31-8662-46E4-B1DC-DBA08801991F}" type="presParOf" srcId="{E4619713-B07F-40D7-AB41-99A5FE47E3A9}" destId="{ADE8FE2F-FBFC-4F36-93B7-7BB1FF9F8F31}" srcOrd="1" destOrd="0" presId="urn:microsoft.com/office/officeart/2018/2/layout/IconVerticalSolidList"/>
    <dgm:cxn modelId="{2C0015DB-6FBF-4BF4-8203-0309935AD765}" type="presParOf" srcId="{E4619713-B07F-40D7-AB41-99A5FE47E3A9}" destId="{EA692B08-5AAB-4EBD-B264-DADEA61BBE1B}" srcOrd="2" destOrd="0" presId="urn:microsoft.com/office/officeart/2018/2/layout/IconVerticalSolidList"/>
    <dgm:cxn modelId="{BE399909-32AF-4973-8073-CD3CF2AD597A}" type="presParOf" srcId="{EA692B08-5AAB-4EBD-B264-DADEA61BBE1B}" destId="{545384D4-F3C5-4BDF-9701-8F4A1CC7F783}" srcOrd="0" destOrd="0" presId="urn:microsoft.com/office/officeart/2018/2/layout/IconVerticalSolidList"/>
    <dgm:cxn modelId="{AAC6A8E6-615D-4931-94EF-B5B7F9D9406F}" type="presParOf" srcId="{EA692B08-5AAB-4EBD-B264-DADEA61BBE1B}" destId="{B9377D55-A32C-4B25-B178-56020FA3CFE0}" srcOrd="1" destOrd="0" presId="urn:microsoft.com/office/officeart/2018/2/layout/IconVerticalSolidList"/>
    <dgm:cxn modelId="{A02FE20C-6836-4422-8FE7-06D65AFB9E86}" type="presParOf" srcId="{EA692B08-5AAB-4EBD-B264-DADEA61BBE1B}" destId="{5EEBA1E3-4FF2-4E2C-B603-8FCF7D807A37}" srcOrd="2" destOrd="0" presId="urn:microsoft.com/office/officeart/2018/2/layout/IconVerticalSolidList"/>
    <dgm:cxn modelId="{180BCB9F-F453-494F-9026-8DE32384DAD7}" type="presParOf" srcId="{EA692B08-5AAB-4EBD-B264-DADEA61BBE1B}" destId="{49752DEB-C17A-48D9-BA9E-523C83E27E82}" srcOrd="3" destOrd="0" presId="urn:microsoft.com/office/officeart/2018/2/layout/IconVerticalSolidList"/>
    <dgm:cxn modelId="{DC751A1D-C4F0-40E7-A8CE-B9B715416A18}" type="presParOf" srcId="{E4619713-B07F-40D7-AB41-99A5FE47E3A9}" destId="{F004B016-EAED-40E1-B25F-9FF4C159D59F}" srcOrd="3" destOrd="0" presId="urn:microsoft.com/office/officeart/2018/2/layout/IconVerticalSolidList"/>
    <dgm:cxn modelId="{A12601D0-B488-4D8B-B766-7C3773EBBF38}" type="presParOf" srcId="{E4619713-B07F-40D7-AB41-99A5FE47E3A9}" destId="{27B6C0C7-809A-4D59-A959-224E5AFEB381}" srcOrd="4" destOrd="0" presId="urn:microsoft.com/office/officeart/2018/2/layout/IconVerticalSolidList"/>
    <dgm:cxn modelId="{054D0B80-DCAC-4434-AE94-6075CF1949E4}" type="presParOf" srcId="{27B6C0C7-809A-4D59-A959-224E5AFEB381}" destId="{226E88B6-3218-416A-97A0-2DCE3459C993}" srcOrd="0" destOrd="0" presId="urn:microsoft.com/office/officeart/2018/2/layout/IconVerticalSolidList"/>
    <dgm:cxn modelId="{8E9D0068-0144-494C-9A92-304E076BAC0E}" type="presParOf" srcId="{27B6C0C7-809A-4D59-A959-224E5AFEB381}" destId="{9CC8A2C3-3F48-40C9-91C7-30AB0D571729}" srcOrd="1" destOrd="0" presId="urn:microsoft.com/office/officeart/2018/2/layout/IconVerticalSolidList"/>
    <dgm:cxn modelId="{6A10EDEE-AA60-47D6-9844-6582B293E675}" type="presParOf" srcId="{27B6C0C7-809A-4D59-A959-224E5AFEB381}" destId="{03EE59C8-9726-43F6-8A6D-86125726B62D}" srcOrd="2" destOrd="0" presId="urn:microsoft.com/office/officeart/2018/2/layout/IconVerticalSolidList"/>
    <dgm:cxn modelId="{96E6FBF6-C513-4478-90A1-B9148CD55677}" type="presParOf" srcId="{27B6C0C7-809A-4D59-A959-224E5AFEB381}" destId="{82C36816-4474-4D7E-9CF3-725D32F97846}" srcOrd="3" destOrd="0" presId="urn:microsoft.com/office/officeart/2018/2/layout/IconVerticalSolidList"/>
    <dgm:cxn modelId="{A028A159-C0DE-490C-B29D-9C4DD5035FA5}" type="presParOf" srcId="{E4619713-B07F-40D7-AB41-99A5FE47E3A9}" destId="{E8D28C18-72F8-4A2C-84D6-8DD29B357F0D}" srcOrd="5" destOrd="0" presId="urn:microsoft.com/office/officeart/2018/2/layout/IconVerticalSolidList"/>
    <dgm:cxn modelId="{0E8E7F30-031E-4973-B13D-B25ECBA831CB}" type="presParOf" srcId="{E4619713-B07F-40D7-AB41-99A5FE47E3A9}" destId="{BFD6246C-5E33-4EED-B7A1-21FB327F4FDB}" srcOrd="6" destOrd="0" presId="urn:microsoft.com/office/officeart/2018/2/layout/IconVerticalSolidList"/>
    <dgm:cxn modelId="{FEA968D2-DDFF-43D6-A779-7C10DA4405D6}" type="presParOf" srcId="{BFD6246C-5E33-4EED-B7A1-21FB327F4FDB}" destId="{0BADC08F-6C4C-4FFE-BECA-2C872DE34F40}" srcOrd="0" destOrd="0" presId="urn:microsoft.com/office/officeart/2018/2/layout/IconVerticalSolidList"/>
    <dgm:cxn modelId="{3782D80F-ADB5-4FF3-A641-849EE1441608}" type="presParOf" srcId="{BFD6246C-5E33-4EED-B7A1-21FB327F4FDB}" destId="{7E2D39E4-338D-48BD-BE41-9F3BF0A42F29}" srcOrd="1" destOrd="0" presId="urn:microsoft.com/office/officeart/2018/2/layout/IconVerticalSolidList"/>
    <dgm:cxn modelId="{A32B69C8-F444-4F4F-97E2-153E10986949}" type="presParOf" srcId="{BFD6246C-5E33-4EED-B7A1-21FB327F4FDB}" destId="{1EDC717A-4CB8-46C1-B7F7-3CD7BCECA3D9}" srcOrd="2" destOrd="0" presId="urn:microsoft.com/office/officeart/2018/2/layout/IconVerticalSolidList"/>
    <dgm:cxn modelId="{7C20641C-625D-4C04-87C0-FFBC332DA671}" type="presParOf" srcId="{BFD6246C-5E33-4EED-B7A1-21FB327F4FDB}" destId="{5F62CC5A-63E0-4350-A772-7049B215884B}" srcOrd="3" destOrd="0" presId="urn:microsoft.com/office/officeart/2018/2/layout/IconVerticalSolidList"/>
    <dgm:cxn modelId="{34DC986D-9A0D-4D8F-BE47-CBACDAB65DB5}" type="presParOf" srcId="{E4619713-B07F-40D7-AB41-99A5FE47E3A9}" destId="{7591C2AB-37CF-486F-A8C9-588B246B2319}" srcOrd="7" destOrd="0" presId="urn:microsoft.com/office/officeart/2018/2/layout/IconVerticalSolidList"/>
    <dgm:cxn modelId="{A7209BAF-31CB-46C9-BDE5-A3AB6A6F262B}" type="presParOf" srcId="{E4619713-B07F-40D7-AB41-99A5FE47E3A9}" destId="{0F605254-F870-4200-A408-51030C428886}" srcOrd="8" destOrd="0" presId="urn:microsoft.com/office/officeart/2018/2/layout/IconVerticalSolidList"/>
    <dgm:cxn modelId="{BEAF4869-0EAB-4FE3-A226-843C48692EBF}" type="presParOf" srcId="{0F605254-F870-4200-A408-51030C428886}" destId="{3DAC227A-59FD-46A5-9A96-418A315DE6AC}" srcOrd="0" destOrd="0" presId="urn:microsoft.com/office/officeart/2018/2/layout/IconVerticalSolidList"/>
    <dgm:cxn modelId="{3FDE6C67-DCEE-4E56-8429-E5CD793E8883}" type="presParOf" srcId="{0F605254-F870-4200-A408-51030C428886}" destId="{6B4AAC2C-D7F3-4E36-8005-046D81D9FF55}" srcOrd="1" destOrd="0" presId="urn:microsoft.com/office/officeart/2018/2/layout/IconVerticalSolidList"/>
    <dgm:cxn modelId="{9A2F2E71-2245-43C9-BDA7-9D390241A6F1}" type="presParOf" srcId="{0F605254-F870-4200-A408-51030C428886}" destId="{19B600F3-6857-4D16-B39A-CE8D25DF65AE}" srcOrd="2" destOrd="0" presId="urn:microsoft.com/office/officeart/2018/2/layout/IconVerticalSolidList"/>
    <dgm:cxn modelId="{DF69167C-F324-4281-9DCC-58CB456A1020}" type="presParOf" srcId="{0F605254-F870-4200-A408-51030C428886}" destId="{006ECD86-E432-4201-9DFA-9915DB513B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1FFFC1-C3E9-45A3-9393-1DC442F3466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0C5FAC0-3E4E-4904-BA13-68B38ABA4D62}">
      <dgm:prSet/>
      <dgm:spPr/>
      <dgm:t>
        <a:bodyPr/>
        <a:lstStyle/>
        <a:p>
          <a:r>
            <a:rPr lang="en-US"/>
            <a:t>For this project, we used a pre-trained model from Hugging Face's Stable Diffusion V4.</a:t>
          </a:r>
        </a:p>
      </dgm:t>
    </dgm:pt>
    <dgm:pt modelId="{63FB5E68-C866-4D5B-A947-9061296FAAAA}" type="parTrans" cxnId="{074A6188-CA50-44F0-B035-471E334F4312}">
      <dgm:prSet/>
      <dgm:spPr/>
      <dgm:t>
        <a:bodyPr/>
        <a:lstStyle/>
        <a:p>
          <a:endParaRPr lang="en-US"/>
        </a:p>
      </dgm:t>
    </dgm:pt>
    <dgm:pt modelId="{3870EDAD-E777-4241-91C1-62DA1FCB192E}" type="sibTrans" cxnId="{074A6188-CA50-44F0-B035-471E334F4312}">
      <dgm:prSet/>
      <dgm:spPr/>
      <dgm:t>
        <a:bodyPr/>
        <a:lstStyle/>
        <a:p>
          <a:endParaRPr lang="en-US"/>
        </a:p>
      </dgm:t>
    </dgm:pt>
    <dgm:pt modelId="{21B9CE32-DDC6-4EDB-8835-78F597706F7B}">
      <dgm:prSet/>
      <dgm:spPr/>
      <dgm:t>
        <a:bodyPr/>
        <a:lstStyle/>
        <a:p>
          <a:r>
            <a:rPr lang="en-US"/>
            <a:t>We downloaded the pre-trained weights for the model and created a pipeline that can take in textual prompts as input and generate corresponding images.</a:t>
          </a:r>
        </a:p>
      </dgm:t>
    </dgm:pt>
    <dgm:pt modelId="{AF0DD08F-C7DD-4751-8EC7-BEAA0DE5236C}" type="parTrans" cxnId="{4C69504A-AEB4-433F-8B20-6C0A0EDF067B}">
      <dgm:prSet/>
      <dgm:spPr/>
      <dgm:t>
        <a:bodyPr/>
        <a:lstStyle/>
        <a:p>
          <a:endParaRPr lang="en-US"/>
        </a:p>
      </dgm:t>
    </dgm:pt>
    <dgm:pt modelId="{4A535E3E-B265-4DBD-9A80-C1B9E24A713A}" type="sibTrans" cxnId="{4C69504A-AEB4-433F-8B20-6C0A0EDF067B}">
      <dgm:prSet/>
      <dgm:spPr/>
      <dgm:t>
        <a:bodyPr/>
        <a:lstStyle/>
        <a:p>
          <a:endParaRPr lang="en-US"/>
        </a:p>
      </dgm:t>
    </dgm:pt>
    <dgm:pt modelId="{15199648-314C-434C-82D7-7A8880FA25B8}">
      <dgm:prSet/>
      <dgm:spPr/>
      <dgm:t>
        <a:bodyPr/>
        <a:lstStyle/>
        <a:p>
          <a:r>
            <a:rPr lang="en-US"/>
            <a:t>To deploy this model as a web API, we used FastAPI, which is a modern web framework for building APIs with Python.</a:t>
          </a:r>
        </a:p>
      </dgm:t>
    </dgm:pt>
    <dgm:pt modelId="{DDCF6E37-6B69-49C2-ADEE-DD85D11FDBA0}" type="parTrans" cxnId="{26DF74E1-A4AC-4E8B-8D0A-A9FA688EA70A}">
      <dgm:prSet/>
      <dgm:spPr/>
      <dgm:t>
        <a:bodyPr/>
        <a:lstStyle/>
        <a:p>
          <a:endParaRPr lang="en-US"/>
        </a:p>
      </dgm:t>
    </dgm:pt>
    <dgm:pt modelId="{78B621CA-986E-4172-B289-49E5F0CAC540}" type="sibTrans" cxnId="{26DF74E1-A4AC-4E8B-8D0A-A9FA688EA70A}">
      <dgm:prSet/>
      <dgm:spPr/>
      <dgm:t>
        <a:bodyPr/>
        <a:lstStyle/>
        <a:p>
          <a:endParaRPr lang="en-US"/>
        </a:p>
      </dgm:t>
    </dgm:pt>
    <dgm:pt modelId="{03EBC7DC-3AD1-41AA-92DD-528E4D114FAD}">
      <dgm:prSet/>
      <dgm:spPr/>
      <dgm:t>
        <a:bodyPr/>
        <a:lstStyle/>
        <a:p>
          <a:r>
            <a:rPr lang="en-US"/>
            <a:t>FastAPI allows us to easily define API endpoints and integrate our model with a frontend application.</a:t>
          </a:r>
        </a:p>
      </dgm:t>
    </dgm:pt>
    <dgm:pt modelId="{B15D52A6-A0AF-4A80-8331-9442973CC1E1}" type="parTrans" cxnId="{3DEFA119-E6B5-494C-93FD-DAE377BAACF1}">
      <dgm:prSet/>
      <dgm:spPr/>
      <dgm:t>
        <a:bodyPr/>
        <a:lstStyle/>
        <a:p>
          <a:endParaRPr lang="en-US"/>
        </a:p>
      </dgm:t>
    </dgm:pt>
    <dgm:pt modelId="{B9A4A56A-C8FC-4C34-9DC7-C8ECD3EFB5A2}" type="sibTrans" cxnId="{3DEFA119-E6B5-494C-93FD-DAE377BAACF1}">
      <dgm:prSet/>
      <dgm:spPr/>
      <dgm:t>
        <a:bodyPr/>
        <a:lstStyle/>
        <a:p>
          <a:endParaRPr lang="en-US"/>
        </a:p>
      </dgm:t>
    </dgm:pt>
    <dgm:pt modelId="{C728AD11-B8C9-4BB1-9D89-0C3159486201}" type="pres">
      <dgm:prSet presAssocID="{E01FFFC1-C3E9-45A3-9393-1DC442F3466A}" presName="vert0" presStyleCnt="0">
        <dgm:presLayoutVars>
          <dgm:dir/>
          <dgm:animOne val="branch"/>
          <dgm:animLvl val="lvl"/>
        </dgm:presLayoutVars>
      </dgm:prSet>
      <dgm:spPr/>
    </dgm:pt>
    <dgm:pt modelId="{25784B53-080D-43AC-8F80-9A55F4588753}" type="pres">
      <dgm:prSet presAssocID="{80C5FAC0-3E4E-4904-BA13-68B38ABA4D62}" presName="thickLine" presStyleLbl="alignNode1" presStyleIdx="0" presStyleCnt="4"/>
      <dgm:spPr/>
    </dgm:pt>
    <dgm:pt modelId="{70E14AE7-ADB0-4CE2-BF63-16501A5A7857}" type="pres">
      <dgm:prSet presAssocID="{80C5FAC0-3E4E-4904-BA13-68B38ABA4D62}" presName="horz1" presStyleCnt="0"/>
      <dgm:spPr/>
    </dgm:pt>
    <dgm:pt modelId="{528EB51C-6FE3-409E-A38B-54CCF65E623C}" type="pres">
      <dgm:prSet presAssocID="{80C5FAC0-3E4E-4904-BA13-68B38ABA4D62}" presName="tx1" presStyleLbl="revTx" presStyleIdx="0" presStyleCnt="4"/>
      <dgm:spPr/>
    </dgm:pt>
    <dgm:pt modelId="{E1422D78-BEAC-4468-A12E-E069788C0144}" type="pres">
      <dgm:prSet presAssocID="{80C5FAC0-3E4E-4904-BA13-68B38ABA4D62}" presName="vert1" presStyleCnt="0"/>
      <dgm:spPr/>
    </dgm:pt>
    <dgm:pt modelId="{CD58CBB6-11D9-4841-9D91-B4B769D66A52}" type="pres">
      <dgm:prSet presAssocID="{21B9CE32-DDC6-4EDB-8835-78F597706F7B}" presName="thickLine" presStyleLbl="alignNode1" presStyleIdx="1" presStyleCnt="4"/>
      <dgm:spPr/>
    </dgm:pt>
    <dgm:pt modelId="{5099501A-F934-49C7-8276-AF446D984890}" type="pres">
      <dgm:prSet presAssocID="{21B9CE32-DDC6-4EDB-8835-78F597706F7B}" presName="horz1" presStyleCnt="0"/>
      <dgm:spPr/>
    </dgm:pt>
    <dgm:pt modelId="{F69C5B62-289C-4ADA-A3B3-C4E1C5164F16}" type="pres">
      <dgm:prSet presAssocID="{21B9CE32-DDC6-4EDB-8835-78F597706F7B}" presName="tx1" presStyleLbl="revTx" presStyleIdx="1" presStyleCnt="4"/>
      <dgm:spPr/>
    </dgm:pt>
    <dgm:pt modelId="{329FD51C-123B-4AAF-83BE-FA2E88281D1C}" type="pres">
      <dgm:prSet presAssocID="{21B9CE32-DDC6-4EDB-8835-78F597706F7B}" presName="vert1" presStyleCnt="0"/>
      <dgm:spPr/>
    </dgm:pt>
    <dgm:pt modelId="{29D3E53A-96B7-47D5-9D2C-20098AA5FC94}" type="pres">
      <dgm:prSet presAssocID="{15199648-314C-434C-82D7-7A8880FA25B8}" presName="thickLine" presStyleLbl="alignNode1" presStyleIdx="2" presStyleCnt="4"/>
      <dgm:spPr/>
    </dgm:pt>
    <dgm:pt modelId="{FD09F016-0499-4459-9A59-58035134C5CC}" type="pres">
      <dgm:prSet presAssocID="{15199648-314C-434C-82D7-7A8880FA25B8}" presName="horz1" presStyleCnt="0"/>
      <dgm:spPr/>
    </dgm:pt>
    <dgm:pt modelId="{6FADB2E4-0C79-4C20-8CD9-5AA92A2A0E33}" type="pres">
      <dgm:prSet presAssocID="{15199648-314C-434C-82D7-7A8880FA25B8}" presName="tx1" presStyleLbl="revTx" presStyleIdx="2" presStyleCnt="4"/>
      <dgm:spPr/>
    </dgm:pt>
    <dgm:pt modelId="{874B3E2B-2C6F-49FE-9590-7E73A1E26FDF}" type="pres">
      <dgm:prSet presAssocID="{15199648-314C-434C-82D7-7A8880FA25B8}" presName="vert1" presStyleCnt="0"/>
      <dgm:spPr/>
    </dgm:pt>
    <dgm:pt modelId="{859FEEFC-3C00-4659-95D3-42D014009D68}" type="pres">
      <dgm:prSet presAssocID="{03EBC7DC-3AD1-41AA-92DD-528E4D114FAD}" presName="thickLine" presStyleLbl="alignNode1" presStyleIdx="3" presStyleCnt="4"/>
      <dgm:spPr/>
    </dgm:pt>
    <dgm:pt modelId="{F330E2F0-1500-4E18-82DD-7FE00DAF1A92}" type="pres">
      <dgm:prSet presAssocID="{03EBC7DC-3AD1-41AA-92DD-528E4D114FAD}" presName="horz1" presStyleCnt="0"/>
      <dgm:spPr/>
    </dgm:pt>
    <dgm:pt modelId="{A7C31ACA-733B-4CA7-9821-0D2670210719}" type="pres">
      <dgm:prSet presAssocID="{03EBC7DC-3AD1-41AA-92DD-528E4D114FAD}" presName="tx1" presStyleLbl="revTx" presStyleIdx="3" presStyleCnt="4"/>
      <dgm:spPr/>
    </dgm:pt>
    <dgm:pt modelId="{E1837CC2-3130-422B-81C4-719B5756266A}" type="pres">
      <dgm:prSet presAssocID="{03EBC7DC-3AD1-41AA-92DD-528E4D114FAD}" presName="vert1" presStyleCnt="0"/>
      <dgm:spPr/>
    </dgm:pt>
  </dgm:ptLst>
  <dgm:cxnLst>
    <dgm:cxn modelId="{B940B000-2B7D-4691-812C-D26FD8A78349}" type="presOf" srcId="{E01FFFC1-C3E9-45A3-9393-1DC442F3466A}" destId="{C728AD11-B8C9-4BB1-9D89-0C3159486201}" srcOrd="0" destOrd="0" presId="urn:microsoft.com/office/officeart/2008/layout/LinedList"/>
    <dgm:cxn modelId="{3DEFA119-E6B5-494C-93FD-DAE377BAACF1}" srcId="{E01FFFC1-C3E9-45A3-9393-1DC442F3466A}" destId="{03EBC7DC-3AD1-41AA-92DD-528E4D114FAD}" srcOrd="3" destOrd="0" parTransId="{B15D52A6-A0AF-4A80-8331-9442973CC1E1}" sibTransId="{B9A4A56A-C8FC-4C34-9DC7-C8ECD3EFB5A2}"/>
    <dgm:cxn modelId="{68001B22-F418-4DFB-BC8A-F45144A97ACB}" type="presOf" srcId="{80C5FAC0-3E4E-4904-BA13-68B38ABA4D62}" destId="{528EB51C-6FE3-409E-A38B-54CCF65E623C}" srcOrd="0" destOrd="0" presId="urn:microsoft.com/office/officeart/2008/layout/LinedList"/>
    <dgm:cxn modelId="{4C69504A-AEB4-433F-8B20-6C0A0EDF067B}" srcId="{E01FFFC1-C3E9-45A3-9393-1DC442F3466A}" destId="{21B9CE32-DDC6-4EDB-8835-78F597706F7B}" srcOrd="1" destOrd="0" parTransId="{AF0DD08F-C7DD-4751-8EC7-BEAA0DE5236C}" sibTransId="{4A535E3E-B265-4DBD-9A80-C1B9E24A713A}"/>
    <dgm:cxn modelId="{F919F273-CD7E-42C9-9A11-553B80D39EFA}" type="presOf" srcId="{15199648-314C-434C-82D7-7A8880FA25B8}" destId="{6FADB2E4-0C79-4C20-8CD9-5AA92A2A0E33}" srcOrd="0" destOrd="0" presId="urn:microsoft.com/office/officeart/2008/layout/LinedList"/>
    <dgm:cxn modelId="{E5A4B286-8BFA-43E8-8F6D-952F803E6114}" type="presOf" srcId="{03EBC7DC-3AD1-41AA-92DD-528E4D114FAD}" destId="{A7C31ACA-733B-4CA7-9821-0D2670210719}" srcOrd="0" destOrd="0" presId="urn:microsoft.com/office/officeart/2008/layout/LinedList"/>
    <dgm:cxn modelId="{074A6188-CA50-44F0-B035-471E334F4312}" srcId="{E01FFFC1-C3E9-45A3-9393-1DC442F3466A}" destId="{80C5FAC0-3E4E-4904-BA13-68B38ABA4D62}" srcOrd="0" destOrd="0" parTransId="{63FB5E68-C866-4D5B-A947-9061296FAAAA}" sibTransId="{3870EDAD-E777-4241-91C1-62DA1FCB192E}"/>
    <dgm:cxn modelId="{0C7F6FDF-D5EF-4D46-8D66-9EDFA1D48165}" type="presOf" srcId="{21B9CE32-DDC6-4EDB-8835-78F597706F7B}" destId="{F69C5B62-289C-4ADA-A3B3-C4E1C5164F16}" srcOrd="0" destOrd="0" presId="urn:microsoft.com/office/officeart/2008/layout/LinedList"/>
    <dgm:cxn modelId="{26DF74E1-A4AC-4E8B-8D0A-A9FA688EA70A}" srcId="{E01FFFC1-C3E9-45A3-9393-1DC442F3466A}" destId="{15199648-314C-434C-82D7-7A8880FA25B8}" srcOrd="2" destOrd="0" parTransId="{DDCF6E37-6B69-49C2-ADEE-DD85D11FDBA0}" sibTransId="{78B621CA-986E-4172-B289-49E5F0CAC540}"/>
    <dgm:cxn modelId="{1CC26868-E795-4BA4-A3CF-9E52AC225184}" type="presParOf" srcId="{C728AD11-B8C9-4BB1-9D89-0C3159486201}" destId="{25784B53-080D-43AC-8F80-9A55F4588753}" srcOrd="0" destOrd="0" presId="urn:microsoft.com/office/officeart/2008/layout/LinedList"/>
    <dgm:cxn modelId="{A5F90E9A-BA10-4C7A-8029-15886BBBF7D9}" type="presParOf" srcId="{C728AD11-B8C9-4BB1-9D89-0C3159486201}" destId="{70E14AE7-ADB0-4CE2-BF63-16501A5A7857}" srcOrd="1" destOrd="0" presId="urn:microsoft.com/office/officeart/2008/layout/LinedList"/>
    <dgm:cxn modelId="{82C84656-C607-4C94-B52B-DE2EA892B883}" type="presParOf" srcId="{70E14AE7-ADB0-4CE2-BF63-16501A5A7857}" destId="{528EB51C-6FE3-409E-A38B-54CCF65E623C}" srcOrd="0" destOrd="0" presId="urn:microsoft.com/office/officeart/2008/layout/LinedList"/>
    <dgm:cxn modelId="{C5950BEE-320B-469D-BCD1-25CCB8314CA2}" type="presParOf" srcId="{70E14AE7-ADB0-4CE2-BF63-16501A5A7857}" destId="{E1422D78-BEAC-4468-A12E-E069788C0144}" srcOrd="1" destOrd="0" presId="urn:microsoft.com/office/officeart/2008/layout/LinedList"/>
    <dgm:cxn modelId="{18338E02-BD5D-4A7B-830E-1528B43EE278}" type="presParOf" srcId="{C728AD11-B8C9-4BB1-9D89-0C3159486201}" destId="{CD58CBB6-11D9-4841-9D91-B4B769D66A52}" srcOrd="2" destOrd="0" presId="urn:microsoft.com/office/officeart/2008/layout/LinedList"/>
    <dgm:cxn modelId="{71F912B8-354B-4394-909A-59342E622787}" type="presParOf" srcId="{C728AD11-B8C9-4BB1-9D89-0C3159486201}" destId="{5099501A-F934-49C7-8276-AF446D984890}" srcOrd="3" destOrd="0" presId="urn:microsoft.com/office/officeart/2008/layout/LinedList"/>
    <dgm:cxn modelId="{1EDE0676-B2B4-47FF-83CF-830882312AF4}" type="presParOf" srcId="{5099501A-F934-49C7-8276-AF446D984890}" destId="{F69C5B62-289C-4ADA-A3B3-C4E1C5164F16}" srcOrd="0" destOrd="0" presId="urn:microsoft.com/office/officeart/2008/layout/LinedList"/>
    <dgm:cxn modelId="{665921E9-A0E1-45BD-B2B7-9195E54523AF}" type="presParOf" srcId="{5099501A-F934-49C7-8276-AF446D984890}" destId="{329FD51C-123B-4AAF-83BE-FA2E88281D1C}" srcOrd="1" destOrd="0" presId="urn:microsoft.com/office/officeart/2008/layout/LinedList"/>
    <dgm:cxn modelId="{210FCD96-B7CB-4F8A-B764-FB1BA62C86B9}" type="presParOf" srcId="{C728AD11-B8C9-4BB1-9D89-0C3159486201}" destId="{29D3E53A-96B7-47D5-9D2C-20098AA5FC94}" srcOrd="4" destOrd="0" presId="urn:microsoft.com/office/officeart/2008/layout/LinedList"/>
    <dgm:cxn modelId="{90E5C82E-0499-4B2D-91C4-F9CA8FF5C135}" type="presParOf" srcId="{C728AD11-B8C9-4BB1-9D89-0C3159486201}" destId="{FD09F016-0499-4459-9A59-58035134C5CC}" srcOrd="5" destOrd="0" presId="urn:microsoft.com/office/officeart/2008/layout/LinedList"/>
    <dgm:cxn modelId="{F9A64B77-E804-4C8B-AFEE-124A21552624}" type="presParOf" srcId="{FD09F016-0499-4459-9A59-58035134C5CC}" destId="{6FADB2E4-0C79-4C20-8CD9-5AA92A2A0E33}" srcOrd="0" destOrd="0" presId="urn:microsoft.com/office/officeart/2008/layout/LinedList"/>
    <dgm:cxn modelId="{161946A4-3222-42EA-88B4-2FC4A66CE8E7}" type="presParOf" srcId="{FD09F016-0499-4459-9A59-58035134C5CC}" destId="{874B3E2B-2C6F-49FE-9590-7E73A1E26FDF}" srcOrd="1" destOrd="0" presId="urn:microsoft.com/office/officeart/2008/layout/LinedList"/>
    <dgm:cxn modelId="{628D2F00-5178-44BC-88C0-9AEC5FB5E903}" type="presParOf" srcId="{C728AD11-B8C9-4BB1-9D89-0C3159486201}" destId="{859FEEFC-3C00-4659-95D3-42D014009D68}" srcOrd="6" destOrd="0" presId="urn:microsoft.com/office/officeart/2008/layout/LinedList"/>
    <dgm:cxn modelId="{FE7AD96F-7570-4B2F-B590-B588EF831483}" type="presParOf" srcId="{C728AD11-B8C9-4BB1-9D89-0C3159486201}" destId="{F330E2F0-1500-4E18-82DD-7FE00DAF1A92}" srcOrd="7" destOrd="0" presId="urn:microsoft.com/office/officeart/2008/layout/LinedList"/>
    <dgm:cxn modelId="{F76F3261-7CC8-4CEE-8C46-430D238C4159}" type="presParOf" srcId="{F330E2F0-1500-4E18-82DD-7FE00DAF1A92}" destId="{A7C31ACA-733B-4CA7-9821-0D2670210719}" srcOrd="0" destOrd="0" presId="urn:microsoft.com/office/officeart/2008/layout/LinedList"/>
    <dgm:cxn modelId="{BB7CEEB0-857C-4918-83A9-FEE9639961B8}" type="presParOf" srcId="{F330E2F0-1500-4E18-82DD-7FE00DAF1A92}" destId="{E1837CC2-3130-422B-81C4-719B575626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CCC285-45D9-457B-B851-05AEBADDA812}"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043565A-05C2-4714-9232-BE12B0C3AC22}">
      <dgm:prSet/>
      <dgm:spPr/>
      <dgm:t>
        <a:bodyPr/>
        <a:lstStyle/>
        <a:p>
          <a:r>
            <a:rPr lang="en-US"/>
            <a:t>Sensitivity analysis is a technique used to assess the impact of changes in input parameters on the model outputs. This can help identify which parameters have the greatest impact on the model's performance and inform decisions about which parameters to prioritize in future refinements of the model.</a:t>
          </a:r>
        </a:p>
      </dgm:t>
    </dgm:pt>
    <dgm:pt modelId="{37F14098-8938-460E-AE09-0940C03566BA}" type="parTrans" cxnId="{47D90CD9-9C99-4B46-9E07-A406F9B19AFB}">
      <dgm:prSet/>
      <dgm:spPr/>
      <dgm:t>
        <a:bodyPr/>
        <a:lstStyle/>
        <a:p>
          <a:endParaRPr lang="en-US"/>
        </a:p>
      </dgm:t>
    </dgm:pt>
    <dgm:pt modelId="{8321F07D-1F3E-406B-B1EA-BE24F5EAB2E1}" type="sibTrans" cxnId="{47D90CD9-9C99-4B46-9E07-A406F9B19AFB}">
      <dgm:prSet/>
      <dgm:spPr/>
      <dgm:t>
        <a:bodyPr/>
        <a:lstStyle/>
        <a:p>
          <a:endParaRPr lang="en-US"/>
        </a:p>
      </dgm:t>
    </dgm:pt>
    <dgm:pt modelId="{69D24252-B43E-4995-A56B-B4B77A3DE242}">
      <dgm:prSet/>
      <dgm:spPr/>
      <dgm:t>
        <a:bodyPr/>
        <a:lstStyle/>
        <a:p>
          <a:r>
            <a:rPr lang="en-US"/>
            <a:t>Sensitivity analysis can be performed by calculating the partial derivatives of the model outputs with respect to each input parameter. This can be done using techniques such as finite difference approximation:</a:t>
          </a:r>
        </a:p>
      </dgm:t>
    </dgm:pt>
    <dgm:pt modelId="{65845B32-5919-4113-9DB0-C79CF261EE8B}" type="parTrans" cxnId="{D6EFC7C6-4431-4D5B-B944-B472B2C83E15}">
      <dgm:prSet/>
      <dgm:spPr/>
      <dgm:t>
        <a:bodyPr/>
        <a:lstStyle/>
        <a:p>
          <a:endParaRPr lang="en-US"/>
        </a:p>
      </dgm:t>
    </dgm:pt>
    <dgm:pt modelId="{AD90B648-A188-4977-9AEF-FF940518E2F3}" type="sibTrans" cxnId="{D6EFC7C6-4431-4D5B-B944-B472B2C83E15}">
      <dgm:prSet/>
      <dgm:spPr/>
      <dgm:t>
        <a:bodyPr/>
        <a:lstStyle/>
        <a:p>
          <a:endParaRPr lang="en-US"/>
        </a:p>
      </dgm:t>
    </dgm:pt>
    <dgm:pt modelId="{ADB50133-15C0-4425-BE11-434CF9797717}">
      <dgm:prSet/>
      <dgm:spPr/>
      <dgm:t>
        <a:bodyPr/>
        <a:lstStyle/>
        <a:p>
          <a:r>
            <a:rPr lang="en-US"/>
            <a:t>df/dp = (f(p + eps) - f(p - eps)) / (2 * eps)</a:t>
          </a:r>
        </a:p>
      </dgm:t>
    </dgm:pt>
    <dgm:pt modelId="{4CB37ADE-4C07-4F57-BED6-4EB827D609DD}" type="parTrans" cxnId="{9A15C3A3-8BE3-45A1-9868-C987BDF8CF36}">
      <dgm:prSet/>
      <dgm:spPr/>
      <dgm:t>
        <a:bodyPr/>
        <a:lstStyle/>
        <a:p>
          <a:endParaRPr lang="en-US"/>
        </a:p>
      </dgm:t>
    </dgm:pt>
    <dgm:pt modelId="{0F357586-E199-40F3-B8C6-24AC450E86B2}" type="sibTrans" cxnId="{9A15C3A3-8BE3-45A1-9868-C987BDF8CF36}">
      <dgm:prSet/>
      <dgm:spPr/>
      <dgm:t>
        <a:bodyPr/>
        <a:lstStyle/>
        <a:p>
          <a:endParaRPr lang="en-US"/>
        </a:p>
      </dgm:t>
    </dgm:pt>
    <dgm:pt modelId="{5A341FC7-25C3-4AE9-A015-E0F5D5739D31}">
      <dgm:prSet/>
      <dgm:spPr/>
      <dgm:t>
        <a:bodyPr/>
        <a:lstStyle/>
        <a:p>
          <a:r>
            <a:rPr lang="en-US"/>
            <a:t>We could then rank the input parameters by their sensitivity, and focus on refining the model for the most sensitive parameters.</a:t>
          </a:r>
        </a:p>
      </dgm:t>
    </dgm:pt>
    <dgm:pt modelId="{C631D956-954E-427C-9DB9-0F4C727EE5F7}" type="parTrans" cxnId="{4225B813-05E9-4CAB-8B0A-D09876CEA8BD}">
      <dgm:prSet/>
      <dgm:spPr/>
      <dgm:t>
        <a:bodyPr/>
        <a:lstStyle/>
        <a:p>
          <a:endParaRPr lang="en-US"/>
        </a:p>
      </dgm:t>
    </dgm:pt>
    <dgm:pt modelId="{E93E2B66-2F55-4F20-BEA7-72F671BD3E9A}" type="sibTrans" cxnId="{4225B813-05E9-4CAB-8B0A-D09876CEA8BD}">
      <dgm:prSet/>
      <dgm:spPr/>
      <dgm:t>
        <a:bodyPr/>
        <a:lstStyle/>
        <a:p>
          <a:endParaRPr lang="en-US"/>
        </a:p>
      </dgm:t>
    </dgm:pt>
    <dgm:pt modelId="{23C8F5DC-4EFF-47AE-8732-6F929A03ED45}" type="pres">
      <dgm:prSet presAssocID="{0CCCC285-45D9-457B-B851-05AEBADDA812}" presName="Name0" presStyleCnt="0">
        <dgm:presLayoutVars>
          <dgm:dir/>
          <dgm:animLvl val="lvl"/>
          <dgm:resizeHandles val="exact"/>
        </dgm:presLayoutVars>
      </dgm:prSet>
      <dgm:spPr/>
    </dgm:pt>
    <dgm:pt modelId="{7192C4AF-A056-4D56-9BC9-08E4AC6893C4}" type="pres">
      <dgm:prSet presAssocID="{5A341FC7-25C3-4AE9-A015-E0F5D5739D31}" presName="boxAndChildren" presStyleCnt="0"/>
      <dgm:spPr/>
    </dgm:pt>
    <dgm:pt modelId="{08EBFAB7-6C0E-45C0-8345-66809658F48C}" type="pres">
      <dgm:prSet presAssocID="{5A341FC7-25C3-4AE9-A015-E0F5D5739D31}" presName="parentTextBox" presStyleLbl="node1" presStyleIdx="0" presStyleCnt="3"/>
      <dgm:spPr/>
    </dgm:pt>
    <dgm:pt modelId="{0E974045-1654-44EF-A12B-7372EF80985F}" type="pres">
      <dgm:prSet presAssocID="{AD90B648-A188-4977-9AEF-FF940518E2F3}" presName="sp" presStyleCnt="0"/>
      <dgm:spPr/>
    </dgm:pt>
    <dgm:pt modelId="{E2278585-940B-4FDA-8234-CDB1B561F7DF}" type="pres">
      <dgm:prSet presAssocID="{69D24252-B43E-4995-A56B-B4B77A3DE242}" presName="arrowAndChildren" presStyleCnt="0"/>
      <dgm:spPr/>
    </dgm:pt>
    <dgm:pt modelId="{F1AD8B67-C757-410C-991E-AE50EE1D9358}" type="pres">
      <dgm:prSet presAssocID="{69D24252-B43E-4995-A56B-B4B77A3DE242}" presName="parentTextArrow" presStyleLbl="node1" presStyleIdx="0" presStyleCnt="3"/>
      <dgm:spPr/>
    </dgm:pt>
    <dgm:pt modelId="{A3FB68B6-F01B-46A6-A999-67D15C1EE5B5}" type="pres">
      <dgm:prSet presAssocID="{69D24252-B43E-4995-A56B-B4B77A3DE242}" presName="arrow" presStyleLbl="node1" presStyleIdx="1" presStyleCnt="3"/>
      <dgm:spPr/>
    </dgm:pt>
    <dgm:pt modelId="{C0CAB3C8-6B6D-4789-AE75-BE521EBA9CC1}" type="pres">
      <dgm:prSet presAssocID="{69D24252-B43E-4995-A56B-B4B77A3DE242}" presName="descendantArrow" presStyleCnt="0"/>
      <dgm:spPr/>
    </dgm:pt>
    <dgm:pt modelId="{BC2F4AB9-F6AD-4556-B6DC-8EDDECE4DDAA}" type="pres">
      <dgm:prSet presAssocID="{ADB50133-15C0-4425-BE11-434CF9797717}" presName="childTextArrow" presStyleLbl="fgAccFollowNode1" presStyleIdx="0" presStyleCnt="1">
        <dgm:presLayoutVars>
          <dgm:bulletEnabled val="1"/>
        </dgm:presLayoutVars>
      </dgm:prSet>
      <dgm:spPr/>
    </dgm:pt>
    <dgm:pt modelId="{5D110F8A-7C98-4AB9-B488-81198D9E9B53}" type="pres">
      <dgm:prSet presAssocID="{8321F07D-1F3E-406B-B1EA-BE24F5EAB2E1}" presName="sp" presStyleCnt="0"/>
      <dgm:spPr/>
    </dgm:pt>
    <dgm:pt modelId="{3EE9FF10-D3D0-4DEB-9CC3-8A8F9B06F5CF}" type="pres">
      <dgm:prSet presAssocID="{6043565A-05C2-4714-9232-BE12B0C3AC22}" presName="arrowAndChildren" presStyleCnt="0"/>
      <dgm:spPr/>
    </dgm:pt>
    <dgm:pt modelId="{E8A8E215-C123-4430-B1F0-A13C0E83509C}" type="pres">
      <dgm:prSet presAssocID="{6043565A-05C2-4714-9232-BE12B0C3AC22}" presName="parentTextArrow" presStyleLbl="node1" presStyleIdx="2" presStyleCnt="3"/>
      <dgm:spPr/>
    </dgm:pt>
  </dgm:ptLst>
  <dgm:cxnLst>
    <dgm:cxn modelId="{4225B813-05E9-4CAB-8B0A-D09876CEA8BD}" srcId="{0CCCC285-45D9-457B-B851-05AEBADDA812}" destId="{5A341FC7-25C3-4AE9-A015-E0F5D5739D31}" srcOrd="2" destOrd="0" parTransId="{C631D956-954E-427C-9DB9-0F4C727EE5F7}" sibTransId="{E93E2B66-2F55-4F20-BEA7-72F671BD3E9A}"/>
    <dgm:cxn modelId="{4F91F774-6A32-4FA3-A202-12BB6B06EACE}" type="presOf" srcId="{5A341FC7-25C3-4AE9-A015-E0F5D5739D31}" destId="{08EBFAB7-6C0E-45C0-8345-66809658F48C}" srcOrd="0" destOrd="0" presId="urn:microsoft.com/office/officeart/2005/8/layout/process4"/>
    <dgm:cxn modelId="{88D14C59-D353-417C-B46D-87DA0154A2B3}" type="presOf" srcId="{0CCCC285-45D9-457B-B851-05AEBADDA812}" destId="{23C8F5DC-4EFF-47AE-8732-6F929A03ED45}" srcOrd="0" destOrd="0" presId="urn:microsoft.com/office/officeart/2005/8/layout/process4"/>
    <dgm:cxn modelId="{5719FD85-ED02-4885-AA3B-25AB7BC665A1}" type="presOf" srcId="{69D24252-B43E-4995-A56B-B4B77A3DE242}" destId="{F1AD8B67-C757-410C-991E-AE50EE1D9358}" srcOrd="0" destOrd="0" presId="urn:microsoft.com/office/officeart/2005/8/layout/process4"/>
    <dgm:cxn modelId="{0EE03B86-0F53-461F-900E-623C8334FB24}" type="presOf" srcId="{ADB50133-15C0-4425-BE11-434CF9797717}" destId="{BC2F4AB9-F6AD-4556-B6DC-8EDDECE4DDAA}" srcOrd="0" destOrd="0" presId="urn:microsoft.com/office/officeart/2005/8/layout/process4"/>
    <dgm:cxn modelId="{9A15C3A3-8BE3-45A1-9868-C987BDF8CF36}" srcId="{69D24252-B43E-4995-A56B-B4B77A3DE242}" destId="{ADB50133-15C0-4425-BE11-434CF9797717}" srcOrd="0" destOrd="0" parTransId="{4CB37ADE-4C07-4F57-BED6-4EB827D609DD}" sibTransId="{0F357586-E199-40F3-B8C6-24AC450E86B2}"/>
    <dgm:cxn modelId="{D6EFC7C6-4431-4D5B-B944-B472B2C83E15}" srcId="{0CCCC285-45D9-457B-B851-05AEBADDA812}" destId="{69D24252-B43E-4995-A56B-B4B77A3DE242}" srcOrd="1" destOrd="0" parTransId="{65845B32-5919-4113-9DB0-C79CF261EE8B}" sibTransId="{AD90B648-A188-4977-9AEF-FF940518E2F3}"/>
    <dgm:cxn modelId="{6A910FCA-6BAA-4B51-9018-4C09EFFF1FDC}" type="presOf" srcId="{6043565A-05C2-4714-9232-BE12B0C3AC22}" destId="{E8A8E215-C123-4430-B1F0-A13C0E83509C}" srcOrd="0" destOrd="0" presId="urn:microsoft.com/office/officeart/2005/8/layout/process4"/>
    <dgm:cxn modelId="{47D90CD9-9C99-4B46-9E07-A406F9B19AFB}" srcId="{0CCCC285-45D9-457B-B851-05AEBADDA812}" destId="{6043565A-05C2-4714-9232-BE12B0C3AC22}" srcOrd="0" destOrd="0" parTransId="{37F14098-8938-460E-AE09-0940C03566BA}" sibTransId="{8321F07D-1F3E-406B-B1EA-BE24F5EAB2E1}"/>
    <dgm:cxn modelId="{9F87AAFE-0827-4E81-BA68-0D05BF433D8E}" type="presOf" srcId="{69D24252-B43E-4995-A56B-B4B77A3DE242}" destId="{A3FB68B6-F01B-46A6-A999-67D15C1EE5B5}" srcOrd="1" destOrd="0" presId="urn:microsoft.com/office/officeart/2005/8/layout/process4"/>
    <dgm:cxn modelId="{D8A60496-C75E-4625-9FB1-1AFD6C93FC1E}" type="presParOf" srcId="{23C8F5DC-4EFF-47AE-8732-6F929A03ED45}" destId="{7192C4AF-A056-4D56-9BC9-08E4AC6893C4}" srcOrd="0" destOrd="0" presId="urn:microsoft.com/office/officeart/2005/8/layout/process4"/>
    <dgm:cxn modelId="{1F06B967-07C4-43EB-AA61-845F1EF76255}" type="presParOf" srcId="{7192C4AF-A056-4D56-9BC9-08E4AC6893C4}" destId="{08EBFAB7-6C0E-45C0-8345-66809658F48C}" srcOrd="0" destOrd="0" presId="urn:microsoft.com/office/officeart/2005/8/layout/process4"/>
    <dgm:cxn modelId="{8704E2E0-748E-4A4F-A718-AC52A6365DAF}" type="presParOf" srcId="{23C8F5DC-4EFF-47AE-8732-6F929A03ED45}" destId="{0E974045-1654-44EF-A12B-7372EF80985F}" srcOrd="1" destOrd="0" presId="urn:microsoft.com/office/officeart/2005/8/layout/process4"/>
    <dgm:cxn modelId="{8B3D455F-631B-4A91-9AC2-9AFCE9E98501}" type="presParOf" srcId="{23C8F5DC-4EFF-47AE-8732-6F929A03ED45}" destId="{E2278585-940B-4FDA-8234-CDB1B561F7DF}" srcOrd="2" destOrd="0" presId="urn:microsoft.com/office/officeart/2005/8/layout/process4"/>
    <dgm:cxn modelId="{E4902C40-A57D-4EFB-AFC5-E7A9DFBBBABD}" type="presParOf" srcId="{E2278585-940B-4FDA-8234-CDB1B561F7DF}" destId="{F1AD8B67-C757-410C-991E-AE50EE1D9358}" srcOrd="0" destOrd="0" presId="urn:microsoft.com/office/officeart/2005/8/layout/process4"/>
    <dgm:cxn modelId="{FDCC551B-8088-46A4-BC99-E32B02742672}" type="presParOf" srcId="{E2278585-940B-4FDA-8234-CDB1B561F7DF}" destId="{A3FB68B6-F01B-46A6-A999-67D15C1EE5B5}" srcOrd="1" destOrd="0" presId="urn:microsoft.com/office/officeart/2005/8/layout/process4"/>
    <dgm:cxn modelId="{976D8F1D-C81F-4F04-B13B-1C7EB0B50375}" type="presParOf" srcId="{E2278585-940B-4FDA-8234-CDB1B561F7DF}" destId="{C0CAB3C8-6B6D-4789-AE75-BE521EBA9CC1}" srcOrd="2" destOrd="0" presId="urn:microsoft.com/office/officeart/2005/8/layout/process4"/>
    <dgm:cxn modelId="{85E17AB3-43AD-45BD-B4E4-7418C0689146}" type="presParOf" srcId="{C0CAB3C8-6B6D-4789-AE75-BE521EBA9CC1}" destId="{BC2F4AB9-F6AD-4556-B6DC-8EDDECE4DDAA}" srcOrd="0" destOrd="0" presId="urn:microsoft.com/office/officeart/2005/8/layout/process4"/>
    <dgm:cxn modelId="{94223B8D-B10F-4D02-AD47-C62EB4FB8BE2}" type="presParOf" srcId="{23C8F5DC-4EFF-47AE-8732-6F929A03ED45}" destId="{5D110F8A-7C98-4AB9-B488-81198D9E9B53}" srcOrd="3" destOrd="0" presId="urn:microsoft.com/office/officeart/2005/8/layout/process4"/>
    <dgm:cxn modelId="{35E71439-F8B8-48EB-B9A4-6784FD4C25E1}" type="presParOf" srcId="{23C8F5DC-4EFF-47AE-8732-6F929A03ED45}" destId="{3EE9FF10-D3D0-4DEB-9CC3-8A8F9B06F5CF}" srcOrd="4" destOrd="0" presId="urn:microsoft.com/office/officeart/2005/8/layout/process4"/>
    <dgm:cxn modelId="{77F6FACE-D2A6-429E-9128-3FB514AF80EC}" type="presParOf" srcId="{3EE9FF10-D3D0-4DEB-9CC3-8A8F9B06F5CF}" destId="{E8A8E215-C123-4430-B1F0-A13C0E83509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52EA9-AFC7-4351-BF04-A80F3F4F6FEC}">
      <dsp:nvSpPr>
        <dsp:cNvPr id="0" name=""/>
        <dsp:cNvSpPr/>
      </dsp:nvSpPr>
      <dsp:spPr>
        <a:xfrm>
          <a:off x="0" y="112077"/>
          <a:ext cx="5664038" cy="9211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LAION-5B</a:t>
          </a:r>
          <a:r>
            <a:rPr lang="en-US" sz="1300" kern="1200"/>
            <a:t> is a publicly available dataset that was derived from Common Crawl data scraped from the web.</a:t>
          </a:r>
        </a:p>
      </dsp:txBody>
      <dsp:txXfrm>
        <a:off x="44967" y="157044"/>
        <a:ext cx="5574104" cy="831221"/>
      </dsp:txXfrm>
    </dsp:sp>
    <dsp:sp modelId="{BF6FD283-FDCA-463C-86F8-EF5912B94CB2}">
      <dsp:nvSpPr>
        <dsp:cNvPr id="0" name=""/>
        <dsp:cNvSpPr/>
      </dsp:nvSpPr>
      <dsp:spPr>
        <a:xfrm>
          <a:off x="0" y="1070673"/>
          <a:ext cx="5664038" cy="921155"/>
        </a:xfrm>
        <a:prstGeom prst="roundRect">
          <a:avLst/>
        </a:prstGeom>
        <a:solidFill>
          <a:schemeClr val="accent2">
            <a:hueOff val="-381249"/>
            <a:satOff val="-129"/>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dataset contains 5 billion image-text pairs that were classified based on language and filtered into separate datasets by resolution.</a:t>
          </a:r>
        </a:p>
      </dsp:txBody>
      <dsp:txXfrm>
        <a:off x="44967" y="1115640"/>
        <a:ext cx="5574104" cy="831221"/>
      </dsp:txXfrm>
    </dsp:sp>
    <dsp:sp modelId="{3FBBE16C-A104-449D-A7E5-B79A26854D5B}">
      <dsp:nvSpPr>
        <dsp:cNvPr id="0" name=""/>
        <dsp:cNvSpPr/>
      </dsp:nvSpPr>
      <dsp:spPr>
        <a:xfrm>
          <a:off x="0" y="2029269"/>
          <a:ext cx="5664038" cy="921155"/>
        </a:xfrm>
        <a:prstGeom prst="roundRect">
          <a:avLst/>
        </a:prstGeom>
        <a:solidFill>
          <a:schemeClr val="accent2">
            <a:hueOff val="-762499"/>
            <a:satOff val="-257"/>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47% of the sample size of images came from 100 different domains, with Pinterest taking up 8.5% of the subset.</a:t>
          </a:r>
        </a:p>
      </dsp:txBody>
      <dsp:txXfrm>
        <a:off x="44967" y="2074236"/>
        <a:ext cx="5574104" cy="831221"/>
      </dsp:txXfrm>
    </dsp:sp>
    <dsp:sp modelId="{61E21446-F09A-4BD9-83C9-45A48A5AB2A3}">
      <dsp:nvSpPr>
        <dsp:cNvPr id="0" name=""/>
        <dsp:cNvSpPr/>
      </dsp:nvSpPr>
      <dsp:spPr>
        <a:xfrm>
          <a:off x="0" y="2987864"/>
          <a:ext cx="5664038" cy="921155"/>
        </a:xfrm>
        <a:prstGeom prst="roundRect">
          <a:avLst/>
        </a:prstGeom>
        <a:solidFill>
          <a:schemeClr val="accent2">
            <a:hueOff val="-1143748"/>
            <a:satOff val="-386"/>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Other popular domains in the dataset included WordPress, Blogspot, Flickr, DeviantArt, and Wikimedia Commons.</a:t>
          </a:r>
        </a:p>
      </dsp:txBody>
      <dsp:txXfrm>
        <a:off x="44967" y="3032831"/>
        <a:ext cx="5574104" cy="831221"/>
      </dsp:txXfrm>
    </dsp:sp>
    <dsp:sp modelId="{8679A375-A47C-4BB2-9153-11810F8A0DB8}">
      <dsp:nvSpPr>
        <dsp:cNvPr id="0" name=""/>
        <dsp:cNvSpPr/>
      </dsp:nvSpPr>
      <dsp:spPr>
        <a:xfrm>
          <a:off x="0" y="3946460"/>
          <a:ext cx="5664038" cy="921155"/>
        </a:xfrm>
        <a:prstGeom prst="roundRect">
          <a:avLst/>
        </a:prstGeom>
        <a:solidFill>
          <a:schemeClr val="accent2">
            <a:hueOff val="-1524998"/>
            <a:satOff val="-514"/>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LAION-5B is a valuable resource for researchers and practitioners in the field of computer vision, as it provides a large and diverse set of image-text pairs that can be used to train and test machine learning models for tasks such as text-to-image synthesis.</a:t>
          </a:r>
        </a:p>
      </dsp:txBody>
      <dsp:txXfrm>
        <a:off x="44967" y="3991427"/>
        <a:ext cx="5574104" cy="831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E17F4-16BA-4B13-BA4F-BAA4AAA7AAB8}">
      <dsp:nvSpPr>
        <dsp:cNvPr id="0" name=""/>
        <dsp:cNvSpPr/>
      </dsp:nvSpPr>
      <dsp:spPr>
        <a:xfrm>
          <a:off x="0" y="5453"/>
          <a:ext cx="5704764" cy="1017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5486A3-77AB-4780-BB87-EF6BE4377CC1}">
      <dsp:nvSpPr>
        <dsp:cNvPr id="0" name=""/>
        <dsp:cNvSpPr/>
      </dsp:nvSpPr>
      <dsp:spPr>
        <a:xfrm>
          <a:off x="307752" y="234360"/>
          <a:ext cx="560097" cy="559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17357D-6116-463A-876B-D8FF56250734}">
      <dsp:nvSpPr>
        <dsp:cNvPr id="0" name=""/>
        <dsp:cNvSpPr/>
      </dsp:nvSpPr>
      <dsp:spPr>
        <a:xfrm>
          <a:off x="1175602" y="5453"/>
          <a:ext cx="3841522" cy="111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65" tIns="117765" rIns="117765" bIns="117765" numCol="1" spcCol="1270" anchor="ctr" anchorCtr="0">
          <a:noAutofit/>
        </a:bodyPr>
        <a:lstStyle/>
        <a:p>
          <a:pPr marL="0" lvl="0" indent="0" algn="l" defTabSz="622300">
            <a:lnSpc>
              <a:spcPct val="90000"/>
            </a:lnSpc>
            <a:spcBef>
              <a:spcPct val="0"/>
            </a:spcBef>
            <a:spcAft>
              <a:spcPct val="35000"/>
            </a:spcAft>
            <a:buNone/>
          </a:pPr>
          <a:r>
            <a:rPr lang="en-US" sz="1400" kern="1200"/>
            <a:t>BigGAN: This is a state-of-the-art generative model for image synthesis that utilizes a GAN (Generative Adversarial Network) architecture to generate high-quality images. (Citation: Brock et al., 2018)</a:t>
          </a:r>
        </a:p>
      </dsp:txBody>
      <dsp:txXfrm>
        <a:off x="1175602" y="5453"/>
        <a:ext cx="3841522" cy="1112741"/>
      </dsp:txXfrm>
    </dsp:sp>
    <dsp:sp modelId="{545384D4-F3C5-4BDF-9701-8F4A1CC7F783}">
      <dsp:nvSpPr>
        <dsp:cNvPr id="0" name=""/>
        <dsp:cNvSpPr/>
      </dsp:nvSpPr>
      <dsp:spPr>
        <a:xfrm>
          <a:off x="0" y="1358788"/>
          <a:ext cx="5704764" cy="1017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77D55-A32C-4B25-B178-56020FA3CFE0}">
      <dsp:nvSpPr>
        <dsp:cNvPr id="0" name=""/>
        <dsp:cNvSpPr/>
      </dsp:nvSpPr>
      <dsp:spPr>
        <a:xfrm>
          <a:off x="307752" y="1587695"/>
          <a:ext cx="560097" cy="559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752DEB-C17A-48D9-BA9E-523C83E27E82}">
      <dsp:nvSpPr>
        <dsp:cNvPr id="0" name=""/>
        <dsp:cNvSpPr/>
      </dsp:nvSpPr>
      <dsp:spPr>
        <a:xfrm>
          <a:off x="1175602" y="1358788"/>
          <a:ext cx="3841522" cy="111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65" tIns="117765" rIns="117765" bIns="117765" numCol="1" spcCol="1270" anchor="ctr" anchorCtr="0">
          <a:noAutofit/>
        </a:bodyPr>
        <a:lstStyle/>
        <a:p>
          <a:pPr marL="0" lvl="0" indent="0" algn="l" defTabSz="622300">
            <a:lnSpc>
              <a:spcPct val="90000"/>
            </a:lnSpc>
            <a:spcBef>
              <a:spcPct val="0"/>
            </a:spcBef>
            <a:spcAft>
              <a:spcPct val="35000"/>
            </a:spcAft>
            <a:buNone/>
          </a:pPr>
          <a:r>
            <a:rPr lang="en-US" sz="1400" kern="1200"/>
            <a:t>CLIP Guided Diffusion: This approach combines the CLIP (Contrastive Language-Image Pre-Training) model with a diffusion process to generate high-quality images from textual prompts. (Citation: Patashnik et al., 2021)</a:t>
          </a:r>
        </a:p>
      </dsp:txBody>
      <dsp:txXfrm>
        <a:off x="1175602" y="1358788"/>
        <a:ext cx="3841522" cy="1112741"/>
      </dsp:txXfrm>
    </dsp:sp>
    <dsp:sp modelId="{226E88B6-3218-416A-97A0-2DCE3459C993}">
      <dsp:nvSpPr>
        <dsp:cNvPr id="0" name=""/>
        <dsp:cNvSpPr/>
      </dsp:nvSpPr>
      <dsp:spPr>
        <a:xfrm>
          <a:off x="0" y="2712122"/>
          <a:ext cx="5704764" cy="1017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8A2C3-3F48-40C9-91C7-30AB0D571729}">
      <dsp:nvSpPr>
        <dsp:cNvPr id="0" name=""/>
        <dsp:cNvSpPr/>
      </dsp:nvSpPr>
      <dsp:spPr>
        <a:xfrm>
          <a:off x="307752" y="2941029"/>
          <a:ext cx="560097" cy="559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C36816-4474-4D7E-9CF3-725D32F97846}">
      <dsp:nvSpPr>
        <dsp:cNvPr id="0" name=""/>
        <dsp:cNvSpPr/>
      </dsp:nvSpPr>
      <dsp:spPr>
        <a:xfrm>
          <a:off x="1175602" y="2712122"/>
          <a:ext cx="3841522" cy="111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65" tIns="117765" rIns="117765" bIns="117765" numCol="1" spcCol="1270" anchor="ctr" anchorCtr="0">
          <a:noAutofit/>
        </a:bodyPr>
        <a:lstStyle/>
        <a:p>
          <a:pPr marL="0" lvl="0" indent="0" algn="l" defTabSz="622300">
            <a:lnSpc>
              <a:spcPct val="90000"/>
            </a:lnSpc>
            <a:spcBef>
              <a:spcPct val="0"/>
            </a:spcBef>
            <a:spcAft>
              <a:spcPct val="35000"/>
            </a:spcAft>
            <a:buNone/>
          </a:pPr>
          <a:r>
            <a:rPr lang="en-US" sz="1400" kern="1200"/>
            <a:t>DALL-E: This is a text-to-image synthesis model developed by OpenAI that uses a transformer-based architecture to generate images from textual prompts. (Citation: Ramesh et al., 2021)</a:t>
          </a:r>
        </a:p>
      </dsp:txBody>
      <dsp:txXfrm>
        <a:off x="1175602" y="2712122"/>
        <a:ext cx="3841522" cy="1112741"/>
      </dsp:txXfrm>
    </dsp:sp>
    <dsp:sp modelId="{0BADC08F-6C4C-4FFE-BECA-2C872DE34F40}">
      <dsp:nvSpPr>
        <dsp:cNvPr id="0" name=""/>
        <dsp:cNvSpPr/>
      </dsp:nvSpPr>
      <dsp:spPr>
        <a:xfrm>
          <a:off x="0" y="4065457"/>
          <a:ext cx="5704764" cy="1017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D39E4-338D-48BD-BE41-9F3BF0A42F29}">
      <dsp:nvSpPr>
        <dsp:cNvPr id="0" name=""/>
        <dsp:cNvSpPr/>
      </dsp:nvSpPr>
      <dsp:spPr>
        <a:xfrm>
          <a:off x="307752" y="4294363"/>
          <a:ext cx="560097" cy="5595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62CC5A-63E0-4350-A772-7049B215884B}">
      <dsp:nvSpPr>
        <dsp:cNvPr id="0" name=""/>
        <dsp:cNvSpPr/>
      </dsp:nvSpPr>
      <dsp:spPr>
        <a:xfrm>
          <a:off x="1175602" y="4065457"/>
          <a:ext cx="3841522" cy="111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65" tIns="117765" rIns="117765" bIns="117765" numCol="1" spcCol="1270" anchor="ctr" anchorCtr="0">
          <a:noAutofit/>
        </a:bodyPr>
        <a:lstStyle/>
        <a:p>
          <a:pPr marL="0" lvl="0" indent="0" algn="l" defTabSz="622300">
            <a:lnSpc>
              <a:spcPct val="90000"/>
            </a:lnSpc>
            <a:spcBef>
              <a:spcPct val="0"/>
            </a:spcBef>
            <a:spcAft>
              <a:spcPct val="35000"/>
            </a:spcAft>
            <a:buNone/>
          </a:pPr>
          <a:r>
            <a:rPr lang="en-US" sz="1400" kern="1200" dirty="0"/>
            <a:t>GPT-2 Image Generation: This approach uses a GPT-2 (Generative Pre-trained Transformer 2) language model to generate textual descriptions of images, which can then be used to synthesize new images. (Citation: Xiao et al., 2020)</a:t>
          </a:r>
        </a:p>
      </dsp:txBody>
      <dsp:txXfrm>
        <a:off x="1175602" y="4065457"/>
        <a:ext cx="3841522" cy="1112741"/>
      </dsp:txXfrm>
    </dsp:sp>
    <dsp:sp modelId="{3DAC227A-59FD-46A5-9A96-418A315DE6AC}">
      <dsp:nvSpPr>
        <dsp:cNvPr id="0" name=""/>
        <dsp:cNvSpPr/>
      </dsp:nvSpPr>
      <dsp:spPr>
        <a:xfrm>
          <a:off x="0" y="5418791"/>
          <a:ext cx="5704764" cy="1017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AAC2C-D7F3-4E36-8005-046D81D9FF55}">
      <dsp:nvSpPr>
        <dsp:cNvPr id="0" name=""/>
        <dsp:cNvSpPr/>
      </dsp:nvSpPr>
      <dsp:spPr>
        <a:xfrm>
          <a:off x="307752" y="5647698"/>
          <a:ext cx="560097" cy="5595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6ECD86-E432-4201-9DFA-9915DB513B7A}">
      <dsp:nvSpPr>
        <dsp:cNvPr id="0" name=""/>
        <dsp:cNvSpPr/>
      </dsp:nvSpPr>
      <dsp:spPr>
        <a:xfrm>
          <a:off x="1175602" y="5418791"/>
          <a:ext cx="3841522" cy="111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65" tIns="117765" rIns="117765" bIns="117765" numCol="1" spcCol="1270" anchor="ctr" anchorCtr="0">
          <a:noAutofit/>
        </a:bodyPr>
        <a:lstStyle/>
        <a:p>
          <a:pPr marL="0" lvl="0" indent="0" algn="l" defTabSz="622300">
            <a:lnSpc>
              <a:spcPct val="90000"/>
            </a:lnSpc>
            <a:spcBef>
              <a:spcPct val="0"/>
            </a:spcBef>
            <a:spcAft>
              <a:spcPct val="35000"/>
            </a:spcAft>
            <a:buNone/>
          </a:pPr>
          <a:r>
            <a:rPr lang="en-US" sz="1400" kern="1200"/>
            <a:t>VQGAN+CLIP: This is a recent approach to text-to-image synthesis that utilizes a combination of a VQGAN (Vector Quantized Generative Adversarial Network) model and the CLIP model to generate high-quality images from textual prompts. (Citation: Esser et al., 2021)</a:t>
          </a:r>
        </a:p>
      </dsp:txBody>
      <dsp:txXfrm>
        <a:off x="1175602" y="5418791"/>
        <a:ext cx="3841522" cy="1112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84B53-080D-43AC-8F80-9A55F4588753}">
      <dsp:nvSpPr>
        <dsp:cNvPr id="0" name=""/>
        <dsp:cNvSpPr/>
      </dsp:nvSpPr>
      <dsp:spPr>
        <a:xfrm>
          <a:off x="0" y="0"/>
          <a:ext cx="57047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EB51C-6FE3-409E-A38B-54CCF65E623C}">
      <dsp:nvSpPr>
        <dsp:cNvPr id="0" name=""/>
        <dsp:cNvSpPr/>
      </dsp:nvSpPr>
      <dsp:spPr>
        <a:xfrm>
          <a:off x="0" y="0"/>
          <a:ext cx="5704764" cy="119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For this project, we used a pre-trained model from Hugging Face's Stable Diffusion V4.</a:t>
          </a:r>
        </a:p>
      </dsp:txBody>
      <dsp:txXfrm>
        <a:off x="0" y="0"/>
        <a:ext cx="5704764" cy="1190625"/>
      </dsp:txXfrm>
    </dsp:sp>
    <dsp:sp modelId="{CD58CBB6-11D9-4841-9D91-B4B769D66A52}">
      <dsp:nvSpPr>
        <dsp:cNvPr id="0" name=""/>
        <dsp:cNvSpPr/>
      </dsp:nvSpPr>
      <dsp:spPr>
        <a:xfrm>
          <a:off x="0" y="1190624"/>
          <a:ext cx="5704764" cy="0"/>
        </a:xfrm>
        <a:prstGeom prst="line">
          <a:avLst/>
        </a:prstGeom>
        <a:solidFill>
          <a:schemeClr val="accent2">
            <a:hueOff val="-508333"/>
            <a:satOff val="-171"/>
            <a:lumOff val="2353"/>
            <a:alphaOff val="0"/>
          </a:schemeClr>
        </a:solidFill>
        <a:ln w="12700" cap="flat" cmpd="sng" algn="ctr">
          <a:solidFill>
            <a:schemeClr val="accent2">
              <a:hueOff val="-508333"/>
              <a:satOff val="-171"/>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C5B62-289C-4ADA-A3B3-C4E1C5164F16}">
      <dsp:nvSpPr>
        <dsp:cNvPr id="0" name=""/>
        <dsp:cNvSpPr/>
      </dsp:nvSpPr>
      <dsp:spPr>
        <a:xfrm>
          <a:off x="0" y="1190625"/>
          <a:ext cx="5704764" cy="119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downloaded the pre-trained weights for the model and created a pipeline that can take in textual prompts as input and generate corresponding images.</a:t>
          </a:r>
        </a:p>
      </dsp:txBody>
      <dsp:txXfrm>
        <a:off x="0" y="1190625"/>
        <a:ext cx="5704764" cy="1190625"/>
      </dsp:txXfrm>
    </dsp:sp>
    <dsp:sp modelId="{29D3E53A-96B7-47D5-9D2C-20098AA5FC94}">
      <dsp:nvSpPr>
        <dsp:cNvPr id="0" name=""/>
        <dsp:cNvSpPr/>
      </dsp:nvSpPr>
      <dsp:spPr>
        <a:xfrm>
          <a:off x="0" y="2381249"/>
          <a:ext cx="5704764" cy="0"/>
        </a:xfrm>
        <a:prstGeom prst="line">
          <a:avLst/>
        </a:prstGeom>
        <a:solidFill>
          <a:schemeClr val="accent2">
            <a:hueOff val="-1016665"/>
            <a:satOff val="-343"/>
            <a:lumOff val="4706"/>
            <a:alphaOff val="0"/>
          </a:schemeClr>
        </a:solidFill>
        <a:ln w="12700" cap="flat" cmpd="sng" algn="ctr">
          <a:solidFill>
            <a:schemeClr val="accent2">
              <a:hueOff val="-1016665"/>
              <a:satOff val="-343"/>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DB2E4-0C79-4C20-8CD9-5AA92A2A0E33}">
      <dsp:nvSpPr>
        <dsp:cNvPr id="0" name=""/>
        <dsp:cNvSpPr/>
      </dsp:nvSpPr>
      <dsp:spPr>
        <a:xfrm>
          <a:off x="0" y="2381250"/>
          <a:ext cx="5704764" cy="119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To deploy this model as a web API, we used FastAPI, which is a modern web framework for building APIs with Python.</a:t>
          </a:r>
        </a:p>
      </dsp:txBody>
      <dsp:txXfrm>
        <a:off x="0" y="2381250"/>
        <a:ext cx="5704764" cy="1190625"/>
      </dsp:txXfrm>
    </dsp:sp>
    <dsp:sp modelId="{859FEEFC-3C00-4659-95D3-42D014009D68}">
      <dsp:nvSpPr>
        <dsp:cNvPr id="0" name=""/>
        <dsp:cNvSpPr/>
      </dsp:nvSpPr>
      <dsp:spPr>
        <a:xfrm>
          <a:off x="0" y="3571875"/>
          <a:ext cx="5704764" cy="0"/>
        </a:xfrm>
        <a:prstGeom prst="line">
          <a:avLst/>
        </a:prstGeom>
        <a:solidFill>
          <a:schemeClr val="accent2">
            <a:hueOff val="-1524998"/>
            <a:satOff val="-514"/>
            <a:lumOff val="7059"/>
            <a:alphaOff val="0"/>
          </a:schemeClr>
        </a:solidFill>
        <a:ln w="12700" cap="flat" cmpd="sng" algn="ctr">
          <a:solidFill>
            <a:schemeClr val="accent2">
              <a:hueOff val="-1524998"/>
              <a:satOff val="-514"/>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31ACA-733B-4CA7-9821-0D2670210719}">
      <dsp:nvSpPr>
        <dsp:cNvPr id="0" name=""/>
        <dsp:cNvSpPr/>
      </dsp:nvSpPr>
      <dsp:spPr>
        <a:xfrm>
          <a:off x="0" y="3571875"/>
          <a:ext cx="5704764" cy="119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FastAPI allows us to easily define API endpoints and integrate our model with a frontend application.</a:t>
          </a:r>
        </a:p>
      </dsp:txBody>
      <dsp:txXfrm>
        <a:off x="0" y="3571875"/>
        <a:ext cx="5704764" cy="1190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BFAB7-6C0E-45C0-8345-66809658F48C}">
      <dsp:nvSpPr>
        <dsp:cNvPr id="0" name=""/>
        <dsp:cNvSpPr/>
      </dsp:nvSpPr>
      <dsp:spPr>
        <a:xfrm>
          <a:off x="0" y="3584985"/>
          <a:ext cx="5704764" cy="1176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We could then rank the input parameters by their sensitivity, and focus on refining the model for the most sensitive parameters.</a:t>
          </a:r>
        </a:p>
      </dsp:txBody>
      <dsp:txXfrm>
        <a:off x="0" y="3584985"/>
        <a:ext cx="5704764" cy="1176672"/>
      </dsp:txXfrm>
    </dsp:sp>
    <dsp:sp modelId="{A3FB68B6-F01B-46A6-A999-67D15C1EE5B5}">
      <dsp:nvSpPr>
        <dsp:cNvPr id="0" name=""/>
        <dsp:cNvSpPr/>
      </dsp:nvSpPr>
      <dsp:spPr>
        <a:xfrm rot="10800000">
          <a:off x="0" y="1792913"/>
          <a:ext cx="5704764" cy="1809722"/>
        </a:xfrm>
        <a:prstGeom prst="upArrowCallout">
          <a:avLst/>
        </a:prstGeom>
        <a:solidFill>
          <a:schemeClr val="accent2">
            <a:hueOff val="-762499"/>
            <a:satOff val="-257"/>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Sensitivity analysis can be performed by calculating the partial derivatives of the model outputs with respect to each input parameter. This can be done using techniques such as finite difference approximation:</a:t>
          </a:r>
        </a:p>
      </dsp:txBody>
      <dsp:txXfrm rot="-10800000">
        <a:off x="0" y="1792913"/>
        <a:ext cx="5704764" cy="635212"/>
      </dsp:txXfrm>
    </dsp:sp>
    <dsp:sp modelId="{BC2F4AB9-F6AD-4556-B6DC-8EDDECE4DDAA}">
      <dsp:nvSpPr>
        <dsp:cNvPr id="0" name=""/>
        <dsp:cNvSpPr/>
      </dsp:nvSpPr>
      <dsp:spPr>
        <a:xfrm>
          <a:off x="0" y="2428126"/>
          <a:ext cx="5704764" cy="54110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df/dp = (f(p + eps) - f(p - eps)) / (2 * eps)</a:t>
          </a:r>
        </a:p>
      </dsp:txBody>
      <dsp:txXfrm>
        <a:off x="0" y="2428126"/>
        <a:ext cx="5704764" cy="541106"/>
      </dsp:txXfrm>
    </dsp:sp>
    <dsp:sp modelId="{E8A8E215-C123-4430-B1F0-A13C0E83509C}">
      <dsp:nvSpPr>
        <dsp:cNvPr id="0" name=""/>
        <dsp:cNvSpPr/>
      </dsp:nvSpPr>
      <dsp:spPr>
        <a:xfrm rot="10800000">
          <a:off x="0" y="841"/>
          <a:ext cx="5704764" cy="1809722"/>
        </a:xfrm>
        <a:prstGeom prst="upArrowCallout">
          <a:avLst/>
        </a:prstGeom>
        <a:solidFill>
          <a:schemeClr val="accent2">
            <a:hueOff val="-1524998"/>
            <a:satOff val="-514"/>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Sensitivity analysis is a technique used to assess the impact of changes in input parameters on the model outputs. This can help identify which parameters have the greatest impact on the model's performance and inform decisions about which parameters to prioritize in future refinements of the model.</a:t>
          </a:r>
        </a:p>
      </dsp:txBody>
      <dsp:txXfrm rot="10800000">
        <a:off x="0" y="841"/>
        <a:ext cx="5704764" cy="11759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3/20/2023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707539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0424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0494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0205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721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241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6361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8566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5568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9880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3/20/2023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72407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3/20/2023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5570913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C75A8-AC3B-43A6-B1FA-03D0F824C947}"/>
              </a:ext>
            </a:extLst>
          </p:cNvPr>
          <p:cNvSpPr>
            <a:spLocks noGrp="1"/>
          </p:cNvSpPr>
          <p:nvPr>
            <p:ph type="ctrTitle"/>
          </p:nvPr>
        </p:nvSpPr>
        <p:spPr>
          <a:xfrm>
            <a:off x="1078991" y="893935"/>
            <a:ext cx="5364937" cy="3339390"/>
          </a:xfrm>
        </p:spPr>
        <p:txBody>
          <a:bodyPr anchor="ctr">
            <a:normAutofit/>
          </a:bodyPr>
          <a:lstStyle/>
          <a:p>
            <a:r>
              <a:rPr lang="en-US" sz="6000" b="1" i="0"/>
              <a:t>From Words to Pictures</a:t>
            </a:r>
          </a:p>
        </p:txBody>
      </p:sp>
      <p:sp>
        <p:nvSpPr>
          <p:cNvPr id="3" name="Subtitle 2">
            <a:extLst>
              <a:ext uri="{FF2B5EF4-FFF2-40B4-BE49-F238E27FC236}">
                <a16:creationId xmlns:a16="http://schemas.microsoft.com/office/drawing/2014/main" id="{4BD408D5-BCB6-40AA-9839-022454AA2B41}"/>
              </a:ext>
            </a:extLst>
          </p:cNvPr>
          <p:cNvSpPr>
            <a:spLocks noGrp="1"/>
          </p:cNvSpPr>
          <p:nvPr>
            <p:ph type="subTitle" idx="1"/>
          </p:nvPr>
        </p:nvSpPr>
        <p:spPr>
          <a:xfrm>
            <a:off x="1078992" y="4876803"/>
            <a:ext cx="5364936" cy="909848"/>
          </a:xfrm>
        </p:spPr>
        <p:txBody>
          <a:bodyPr anchor="t">
            <a:normAutofit/>
          </a:bodyPr>
          <a:lstStyle/>
          <a:p>
            <a:r>
              <a:rPr lang="en-US"/>
              <a:t>Exploring the Fascinating World of Text-to-Image Synthesis</a:t>
            </a:r>
            <a:endParaRPr lang="en-US" dirty="0"/>
          </a:p>
        </p:txBody>
      </p:sp>
      <p:cxnSp>
        <p:nvCxnSpPr>
          <p:cNvPr id="25" name="Straight Connector 19">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Neon laser lights aligned to form a triangle">
            <a:extLst>
              <a:ext uri="{FF2B5EF4-FFF2-40B4-BE49-F238E27FC236}">
                <a16:creationId xmlns:a16="http://schemas.microsoft.com/office/drawing/2014/main" id="{32FA69E3-9124-9E6F-AD7B-96253876C391}"/>
              </a:ext>
            </a:extLst>
          </p:cNvPr>
          <p:cNvPicPr>
            <a:picLocks noChangeAspect="1"/>
          </p:cNvPicPr>
          <p:nvPr/>
        </p:nvPicPr>
        <p:blipFill rotWithShape="1">
          <a:blip r:embed="rId2"/>
          <a:srcRect l="25962" r="2651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0552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8D92D-16C0-4B45-A931-5014D1ED693B}"/>
              </a:ext>
            </a:extLst>
          </p:cNvPr>
          <p:cNvSpPr>
            <a:spLocks noGrp="1"/>
          </p:cNvSpPr>
          <p:nvPr>
            <p:ph type="title"/>
          </p:nvPr>
        </p:nvSpPr>
        <p:spPr>
          <a:xfrm>
            <a:off x="758952" y="379475"/>
            <a:ext cx="10671048" cy="1554480"/>
          </a:xfrm>
        </p:spPr>
        <p:txBody>
          <a:bodyPr anchor="ctr">
            <a:normAutofit/>
          </a:bodyPr>
          <a:lstStyle/>
          <a:p>
            <a:r>
              <a:rPr lang="en-US" sz="5100" b="0" i="0">
                <a:solidFill>
                  <a:schemeClr val="bg1"/>
                </a:solidFill>
                <a:effectLst/>
                <a:latin typeface="Lato Extended"/>
              </a:rPr>
              <a:t>Conclusion and future directions</a:t>
            </a:r>
            <a:endParaRPr lang="en-US" sz="5100">
              <a:solidFill>
                <a:schemeClr val="bg1"/>
              </a:solidFill>
            </a:endParaRPr>
          </a:p>
        </p:txBody>
      </p:sp>
      <p:sp>
        <p:nvSpPr>
          <p:cNvPr id="7" name="Content Placeholder 2">
            <a:extLst>
              <a:ext uri="{FF2B5EF4-FFF2-40B4-BE49-F238E27FC236}">
                <a16:creationId xmlns:a16="http://schemas.microsoft.com/office/drawing/2014/main" id="{FEECF14A-871B-4F01-A78A-A2AFA35933BC}"/>
              </a:ext>
            </a:extLst>
          </p:cNvPr>
          <p:cNvSpPr>
            <a:spLocks noGrp="1"/>
          </p:cNvSpPr>
          <p:nvPr>
            <p:ph idx="1"/>
          </p:nvPr>
        </p:nvSpPr>
        <p:spPr>
          <a:xfrm>
            <a:off x="758824" y="2607732"/>
            <a:ext cx="8412480" cy="3174357"/>
          </a:xfrm>
        </p:spPr>
        <p:txBody>
          <a:bodyPr>
            <a:normAutofit/>
          </a:bodyPr>
          <a:lstStyle/>
          <a:p>
            <a:pPr>
              <a:lnSpc>
                <a:spcPct val="100000"/>
              </a:lnSpc>
            </a:pPr>
            <a:r>
              <a:rPr lang="en-US" sz="1300"/>
              <a:t>It can be concluded that SDD-V4 is a powerful tool for generating high-quality images from textual input. The model leverages the power of diffusion models to create images that capture the essence of the text, while also allowing for control over various visual attributes.</a:t>
            </a:r>
          </a:p>
          <a:p>
            <a:pPr>
              <a:lnSpc>
                <a:spcPct val="100000"/>
              </a:lnSpc>
            </a:pPr>
            <a:endParaRPr lang="en-US" sz="1300"/>
          </a:p>
          <a:p>
            <a:pPr>
              <a:lnSpc>
                <a:spcPct val="100000"/>
              </a:lnSpc>
            </a:pPr>
            <a:r>
              <a:rPr lang="en-US" sz="1300"/>
              <a:t>Some of the future directions for research and development of text to image generation using SDD-V4 could include improving the model's ability to generate complex scenes and more varied styles of images. This could involve exploring new training techniques, such as self-supervised learning, or incorporating additional data sources such as audio or video. Additionally, developing more effective methods for controlling specific visual attributes of the generated images could also be an interesting area of exploration.</a:t>
            </a:r>
          </a:p>
          <a:p>
            <a:pPr>
              <a:lnSpc>
                <a:spcPct val="100000"/>
              </a:lnSpc>
            </a:pPr>
            <a:endParaRPr lang="en-US" sz="1300"/>
          </a:p>
          <a:p>
            <a:pPr>
              <a:lnSpc>
                <a:spcPct val="100000"/>
              </a:lnSpc>
            </a:pPr>
            <a:r>
              <a:rPr lang="en-US" sz="1300"/>
              <a:t>Overall, the potential for SDD-V4 to create high-quality images from text is significant, and there is much room for further development and innovation in this field.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8843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25670-FA6C-4730-85B4-5DDE8DE73F59}"/>
              </a:ext>
            </a:extLst>
          </p:cNvPr>
          <p:cNvSpPr>
            <a:spLocks noGrp="1"/>
          </p:cNvSpPr>
          <p:nvPr>
            <p:ph type="title"/>
          </p:nvPr>
        </p:nvSpPr>
        <p:spPr>
          <a:xfrm>
            <a:off x="1068497" y="1063256"/>
            <a:ext cx="5312254" cy="1540106"/>
          </a:xfrm>
        </p:spPr>
        <p:txBody>
          <a:bodyPr>
            <a:normAutofit/>
          </a:bodyPr>
          <a:lstStyle/>
          <a:p>
            <a:r>
              <a:rPr lang="en-US" dirty="0"/>
              <a:t>Outline</a:t>
            </a:r>
          </a:p>
        </p:txBody>
      </p:sp>
      <p:cxnSp>
        <p:nvCxnSpPr>
          <p:cNvPr id="32" name="Straight Connector 25">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90189A07-70BE-48CE-837E-A311FADBD539}"/>
              </a:ext>
            </a:extLst>
          </p:cNvPr>
          <p:cNvSpPr>
            <a:spLocks noGrp="1"/>
          </p:cNvSpPr>
          <p:nvPr>
            <p:ph idx="1"/>
          </p:nvPr>
        </p:nvSpPr>
        <p:spPr>
          <a:xfrm>
            <a:off x="1068497" y="2933390"/>
            <a:ext cx="5312254" cy="2861349"/>
          </a:xfrm>
        </p:spPr>
        <p:txBody>
          <a:bodyPr>
            <a:normAutofit/>
          </a:bodyPr>
          <a:lstStyle/>
          <a:p>
            <a:pPr>
              <a:lnSpc>
                <a:spcPct val="100000"/>
              </a:lnSpc>
            </a:pPr>
            <a:r>
              <a:rPr lang="en-US" sz="1900"/>
              <a:t>Problem Statement</a:t>
            </a:r>
          </a:p>
          <a:p>
            <a:pPr>
              <a:lnSpc>
                <a:spcPct val="100000"/>
              </a:lnSpc>
            </a:pPr>
            <a:r>
              <a:rPr lang="en-US" sz="1900"/>
              <a:t>Dataset Description</a:t>
            </a:r>
          </a:p>
          <a:p>
            <a:pPr>
              <a:lnSpc>
                <a:spcPct val="100000"/>
              </a:lnSpc>
            </a:pPr>
            <a:r>
              <a:rPr lang="en-US" sz="1900"/>
              <a:t>Related Works</a:t>
            </a:r>
          </a:p>
          <a:p>
            <a:pPr>
              <a:lnSpc>
                <a:spcPct val="100000"/>
              </a:lnSpc>
            </a:pPr>
            <a:r>
              <a:rPr lang="en-US" sz="1900"/>
              <a:t>Technical Approach</a:t>
            </a:r>
          </a:p>
          <a:p>
            <a:pPr>
              <a:lnSpc>
                <a:spcPct val="100000"/>
              </a:lnSpc>
            </a:pPr>
            <a:r>
              <a:rPr lang="en-US" sz="1900"/>
              <a:t>Implementation</a:t>
            </a:r>
          </a:p>
          <a:p>
            <a:pPr>
              <a:lnSpc>
                <a:spcPct val="100000"/>
              </a:lnSpc>
            </a:pPr>
            <a:r>
              <a:rPr lang="en-US" sz="1900"/>
              <a:t>Results</a:t>
            </a:r>
          </a:p>
          <a:p>
            <a:pPr>
              <a:lnSpc>
                <a:spcPct val="100000"/>
              </a:lnSpc>
            </a:pPr>
            <a:r>
              <a:rPr lang="en-US" sz="1900"/>
              <a:t>Performance and Evaluation</a:t>
            </a:r>
          </a:p>
          <a:p>
            <a:pPr>
              <a:lnSpc>
                <a:spcPct val="100000"/>
              </a:lnSpc>
            </a:pPr>
            <a:endParaRPr lang="en-US" sz="1900"/>
          </a:p>
          <a:p>
            <a:pPr>
              <a:lnSpc>
                <a:spcPct val="100000"/>
              </a:lnSpc>
            </a:pPr>
            <a:endParaRPr lang="en-US" sz="1900"/>
          </a:p>
        </p:txBody>
      </p:sp>
      <p:sp>
        <p:nvSpPr>
          <p:cNvPr id="33" name="Freeform: Shape 27">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hand holding a pen and shading circles on a sheet">
            <a:extLst>
              <a:ext uri="{FF2B5EF4-FFF2-40B4-BE49-F238E27FC236}">
                <a16:creationId xmlns:a16="http://schemas.microsoft.com/office/drawing/2014/main" id="{CE2C74EF-54C8-748F-1878-3872FA3FFA04}"/>
              </a:ext>
            </a:extLst>
          </p:cNvPr>
          <p:cNvPicPr>
            <a:picLocks noChangeAspect="1"/>
          </p:cNvPicPr>
          <p:nvPr/>
        </p:nvPicPr>
        <p:blipFill rotWithShape="1">
          <a:blip r:embed="rId2"/>
          <a:srcRect t="873" b="2560"/>
          <a:stretch/>
        </p:blipFill>
        <p:spPr>
          <a:xfrm>
            <a:off x="8150087" y="2415284"/>
            <a:ext cx="3434963" cy="1932176"/>
          </a:xfrm>
          <a:prstGeom prst="rect">
            <a:avLst/>
          </a:prstGeom>
        </p:spPr>
      </p:pic>
      <p:sp>
        <p:nvSpPr>
          <p:cNvPr id="3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0917471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F29A41-B9E7-AD8E-D3E9-F307C507448E}"/>
              </a:ext>
            </a:extLst>
          </p:cNvPr>
          <p:cNvPicPr>
            <a:picLocks noChangeAspect="1"/>
          </p:cNvPicPr>
          <p:nvPr/>
        </p:nvPicPr>
        <p:blipFill rotWithShape="1">
          <a:blip r:embed="rId2">
            <a:duotone>
              <a:schemeClr val="bg2">
                <a:shade val="45000"/>
                <a:satMod val="135000"/>
              </a:schemeClr>
              <a:prstClr val="white"/>
            </a:duotone>
            <a:alphaModFix amt="40000"/>
          </a:blip>
          <a:srcRect t="7964" b="776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4B67D-4DF7-4367-B044-9544FB9FB7B1}"/>
              </a:ext>
            </a:extLst>
          </p:cNvPr>
          <p:cNvSpPr>
            <a:spLocks noGrp="1"/>
          </p:cNvSpPr>
          <p:nvPr>
            <p:ph type="title"/>
          </p:nvPr>
        </p:nvSpPr>
        <p:spPr>
          <a:xfrm>
            <a:off x="758952" y="1201002"/>
            <a:ext cx="3831335" cy="4312829"/>
          </a:xfrm>
        </p:spPr>
        <p:txBody>
          <a:bodyPr>
            <a:normAutofit/>
          </a:bodyPr>
          <a:lstStyle/>
          <a:p>
            <a:r>
              <a:rPr lang="en-US" dirty="0"/>
              <a:t>Problem Statement</a:t>
            </a:r>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6899D3-7646-4F48-A93D-1E0ECF95F9DA}"/>
              </a:ext>
            </a:extLst>
          </p:cNvPr>
          <p:cNvSpPr>
            <a:spLocks noGrp="1"/>
          </p:cNvSpPr>
          <p:nvPr>
            <p:ph idx="1"/>
          </p:nvPr>
        </p:nvSpPr>
        <p:spPr>
          <a:xfrm>
            <a:off x="5232992" y="1201002"/>
            <a:ext cx="6197007" cy="4312829"/>
          </a:xfrm>
        </p:spPr>
        <p:txBody>
          <a:bodyPr>
            <a:normAutofit/>
          </a:bodyPr>
          <a:lstStyle/>
          <a:p>
            <a:pPr marL="0" indent="0">
              <a:lnSpc>
                <a:spcPct val="100000"/>
              </a:lnSpc>
              <a:buNone/>
            </a:pPr>
            <a:r>
              <a:rPr lang="en-US" sz="1600" b="1"/>
              <a:t>Generating high-quality images from text prompts</a:t>
            </a:r>
          </a:p>
          <a:p>
            <a:pPr>
              <a:lnSpc>
                <a:spcPct val="100000"/>
              </a:lnSpc>
            </a:pPr>
            <a:r>
              <a:rPr lang="en-US" sz="1600"/>
              <a:t>Text-to-image synthesis is a challenging task that involves translating textual descriptions or prompts into a corresponding visual representation. </a:t>
            </a:r>
          </a:p>
          <a:p>
            <a:pPr>
              <a:lnSpc>
                <a:spcPct val="100000"/>
              </a:lnSpc>
            </a:pPr>
            <a:r>
              <a:rPr lang="en-US" sz="1600"/>
              <a:t>This problem is particularly difficult because it requires the model to understand the semantics and context of the input text and convert it into a coherent and accurate image.</a:t>
            </a:r>
          </a:p>
          <a:p>
            <a:pPr>
              <a:lnSpc>
                <a:spcPct val="100000"/>
              </a:lnSpc>
            </a:pPr>
            <a:r>
              <a:rPr lang="en-US" sz="1600"/>
              <a:t> Moreover, generating high-quality images that effectively capture the essence of the input text is essential for many applications in fields such as computer vision, natural language processing, and creative arts. </a:t>
            </a:r>
          </a:p>
          <a:p>
            <a:pPr>
              <a:lnSpc>
                <a:spcPct val="100000"/>
              </a:lnSpc>
            </a:pPr>
            <a:r>
              <a:rPr lang="en-US" sz="1600"/>
              <a:t>Therefore, developing accurate and efficient models for text-to-image synthesis is an important area of research in the field of artificial intelligence.</a:t>
            </a:r>
            <a:endParaRPr lang="en-US" sz="1600" b="1"/>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520096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1B6B6-246C-4F14-9764-7634F96B049E}"/>
              </a:ext>
            </a:extLst>
          </p:cNvPr>
          <p:cNvSpPr>
            <a:spLocks noGrp="1"/>
          </p:cNvSpPr>
          <p:nvPr>
            <p:ph type="title"/>
          </p:nvPr>
        </p:nvSpPr>
        <p:spPr>
          <a:xfrm>
            <a:off x="1068497" y="1063255"/>
            <a:ext cx="3122148" cy="4807541"/>
          </a:xfrm>
        </p:spPr>
        <p:txBody>
          <a:bodyPr>
            <a:normAutofit/>
          </a:bodyPr>
          <a:lstStyle/>
          <a:p>
            <a:r>
              <a:rPr lang="en-US" sz="4700"/>
              <a:t>Dataset</a:t>
            </a:r>
            <a:br>
              <a:rPr lang="en-US" sz="4700"/>
            </a:br>
            <a:r>
              <a:rPr lang="en-US" sz="4700"/>
              <a:t>Description</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B7CFF96C-D208-D4D7-2394-946E5FA662C9}"/>
              </a:ext>
            </a:extLst>
          </p:cNvPr>
          <p:cNvGraphicFramePr>
            <a:graphicFrameLocks noGrp="1"/>
          </p:cNvGraphicFramePr>
          <p:nvPr>
            <p:ph idx="1"/>
            <p:extLst>
              <p:ext uri="{D42A27DB-BD31-4B8C-83A1-F6EECF244321}">
                <p14:modId xmlns:p14="http://schemas.microsoft.com/office/powerpoint/2010/main" val="801974574"/>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537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0A1B4-231D-4EFE-8F64-173BF991C92D}"/>
              </a:ext>
            </a:extLst>
          </p:cNvPr>
          <p:cNvSpPr>
            <a:spLocks noGrp="1"/>
          </p:cNvSpPr>
          <p:nvPr>
            <p:ph type="title"/>
          </p:nvPr>
        </p:nvSpPr>
        <p:spPr>
          <a:xfrm>
            <a:off x="758952" y="758952"/>
            <a:ext cx="3831336" cy="4754880"/>
          </a:xfrm>
        </p:spPr>
        <p:txBody>
          <a:bodyPr anchor="ctr">
            <a:normAutofit/>
          </a:bodyPr>
          <a:lstStyle/>
          <a:p>
            <a:r>
              <a:rPr lang="en-US">
                <a:solidFill>
                  <a:schemeClr val="bg1"/>
                </a:solidFill>
              </a:rPr>
              <a:t>Related Works</a:t>
            </a:r>
          </a:p>
        </p:txBody>
      </p:sp>
      <p:sp>
        <p:nvSpPr>
          <p:cNvPr id="1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0" name="Content Placeholder 2">
            <a:extLst>
              <a:ext uri="{FF2B5EF4-FFF2-40B4-BE49-F238E27FC236}">
                <a16:creationId xmlns:a16="http://schemas.microsoft.com/office/drawing/2014/main" id="{A2D54612-AE76-BD8A-1336-1E0DA73D30FB}"/>
              </a:ext>
            </a:extLst>
          </p:cNvPr>
          <p:cNvGraphicFramePr>
            <a:graphicFrameLocks noGrp="1"/>
          </p:cNvGraphicFramePr>
          <p:nvPr>
            <p:ph idx="1"/>
            <p:extLst>
              <p:ext uri="{D42A27DB-BD31-4B8C-83A1-F6EECF244321}">
                <p14:modId xmlns:p14="http://schemas.microsoft.com/office/powerpoint/2010/main" val="1178926627"/>
              </p:ext>
            </p:extLst>
          </p:nvPr>
        </p:nvGraphicFramePr>
        <p:xfrm>
          <a:off x="5725236" y="175098"/>
          <a:ext cx="5704764" cy="6536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34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725B9-85C3-4753-B483-84A1856D1918}"/>
              </a:ext>
            </a:extLst>
          </p:cNvPr>
          <p:cNvSpPr>
            <a:spLocks noGrp="1"/>
          </p:cNvSpPr>
          <p:nvPr>
            <p:ph type="title"/>
          </p:nvPr>
        </p:nvSpPr>
        <p:spPr>
          <a:xfrm>
            <a:off x="758952" y="758952"/>
            <a:ext cx="3831336" cy="4754880"/>
          </a:xfrm>
        </p:spPr>
        <p:txBody>
          <a:bodyPr anchor="ctr">
            <a:normAutofit/>
          </a:bodyPr>
          <a:lstStyle/>
          <a:p>
            <a:r>
              <a:rPr lang="en-US">
                <a:solidFill>
                  <a:schemeClr val="bg1"/>
                </a:solidFill>
              </a:rPr>
              <a:t>Technical Approach</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A875AD16-E0BE-21A5-37C7-3C018F95BCA2}"/>
              </a:ext>
            </a:extLst>
          </p:cNvPr>
          <p:cNvGraphicFramePr>
            <a:graphicFrameLocks noGrp="1"/>
          </p:cNvGraphicFramePr>
          <p:nvPr>
            <p:ph idx="1"/>
            <p:extLst>
              <p:ext uri="{D42A27DB-BD31-4B8C-83A1-F6EECF244321}">
                <p14:modId xmlns:p14="http://schemas.microsoft.com/office/powerpoint/2010/main" val="63066581"/>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225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D73B4-A102-4C3A-870D-6F8FBA8396E3}"/>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3800" i="1" kern="1200" spc="100" baseline="0">
                <a:solidFill>
                  <a:schemeClr val="bg1"/>
                </a:solidFill>
                <a:latin typeface="+mj-lt"/>
                <a:ea typeface="+mj-ea"/>
                <a:cs typeface="+mj-cs"/>
              </a:rPr>
              <a:t>Implementation</a:t>
            </a:r>
          </a:p>
        </p:txBody>
      </p:sp>
      <p:pic>
        <p:nvPicPr>
          <p:cNvPr id="5" name="Content Placeholder 4">
            <a:extLst>
              <a:ext uri="{FF2B5EF4-FFF2-40B4-BE49-F238E27FC236}">
                <a16:creationId xmlns:a16="http://schemas.microsoft.com/office/drawing/2014/main" id="{664DE51A-A01B-46F1-BEEC-BFF986FCC9C9}"/>
              </a:ext>
            </a:extLst>
          </p:cNvPr>
          <p:cNvPicPr>
            <a:picLocks noGrp="1" noChangeAspect="1"/>
          </p:cNvPicPr>
          <p:nvPr>
            <p:ph idx="1"/>
          </p:nvPr>
        </p:nvPicPr>
        <p:blipFill>
          <a:blip r:embed="rId2"/>
          <a:stretch>
            <a:fillRect/>
          </a:stretch>
        </p:blipFill>
        <p:spPr>
          <a:xfrm>
            <a:off x="5796500" y="1638703"/>
            <a:ext cx="5640399" cy="3638056"/>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4005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1A455F-3BE4-4195-8316-0174154FA46E}"/>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b="0" i="1" kern="1200" spc="100" baseline="0">
                <a:solidFill>
                  <a:schemeClr val="bg1"/>
                </a:solidFill>
                <a:effectLst/>
                <a:latin typeface="+mj-lt"/>
                <a:ea typeface="+mj-ea"/>
                <a:cs typeface="+mj-cs"/>
              </a:rPr>
              <a:t>Results</a:t>
            </a:r>
            <a:endParaRPr lang="en-US" sz="5400" i="1" kern="1200" spc="100" baseline="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D2E54D0F-38E8-423E-A149-402B234C672F}"/>
              </a:ext>
            </a:extLst>
          </p:cNvPr>
          <p:cNvPicPr>
            <a:picLocks noGrp="1" noChangeAspect="1"/>
          </p:cNvPicPr>
          <p:nvPr>
            <p:ph idx="1"/>
          </p:nvPr>
        </p:nvPicPr>
        <p:blipFill>
          <a:blip r:embed="rId2"/>
          <a:stretch>
            <a:fillRect/>
          </a:stretch>
        </p:blipFill>
        <p:spPr>
          <a:xfrm>
            <a:off x="5275996" y="1352146"/>
            <a:ext cx="6377740" cy="4134254"/>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1879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AB355-732A-4B87-A82B-75ABAB9CFCB9}"/>
              </a:ext>
            </a:extLst>
          </p:cNvPr>
          <p:cNvSpPr>
            <a:spLocks noGrp="1"/>
          </p:cNvSpPr>
          <p:nvPr>
            <p:ph type="title"/>
          </p:nvPr>
        </p:nvSpPr>
        <p:spPr>
          <a:xfrm>
            <a:off x="758952" y="758952"/>
            <a:ext cx="3831336" cy="4754880"/>
          </a:xfrm>
        </p:spPr>
        <p:txBody>
          <a:bodyPr anchor="ctr">
            <a:normAutofit/>
          </a:bodyPr>
          <a:lstStyle/>
          <a:p>
            <a:r>
              <a:rPr lang="en-US" sz="4700" b="0" i="0">
                <a:solidFill>
                  <a:schemeClr val="bg1"/>
                </a:solidFill>
                <a:effectLst/>
                <a:latin typeface="Lato Extended"/>
              </a:rPr>
              <a:t>Performance evaluation</a:t>
            </a:r>
            <a:endParaRPr lang="en-US" sz="4700">
              <a:solidFill>
                <a:schemeClr val="bg1"/>
              </a:solidFill>
            </a:endParaRP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A969D7C3-A96D-EABA-135E-1BC3C8AA0AB7}"/>
              </a:ext>
            </a:extLst>
          </p:cNvPr>
          <p:cNvGraphicFramePr>
            <a:graphicFrameLocks noGrp="1"/>
          </p:cNvGraphicFramePr>
          <p:nvPr>
            <p:ph idx="1"/>
            <p:extLst>
              <p:ext uri="{D42A27DB-BD31-4B8C-83A1-F6EECF244321}">
                <p14:modId xmlns:p14="http://schemas.microsoft.com/office/powerpoint/2010/main" val="740531481"/>
              </p:ext>
            </p:extLst>
          </p:nvPr>
        </p:nvGraphicFramePr>
        <p:xfrm>
          <a:off x="5725236" y="758825"/>
          <a:ext cx="5704764"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868333"/>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394</TotalTime>
  <Words>845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Lato Extended</vt:lpstr>
      <vt:lpstr>Sitka Banner</vt:lpstr>
      <vt:lpstr>HeadlinesVTI</vt:lpstr>
      <vt:lpstr>From Words to Pictures</vt:lpstr>
      <vt:lpstr>Outline</vt:lpstr>
      <vt:lpstr>Problem Statement</vt:lpstr>
      <vt:lpstr>Dataset Description</vt:lpstr>
      <vt:lpstr>Related Works</vt:lpstr>
      <vt:lpstr>Technical Approach</vt:lpstr>
      <vt:lpstr>Implementation</vt:lpstr>
      <vt:lpstr>Results</vt:lpstr>
      <vt:lpstr>Performance evaluation</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Words to Pictures</dc:title>
  <dc:creator>Mayank Yadav</dc:creator>
  <cp:lastModifiedBy>Mayank Yadav</cp:lastModifiedBy>
  <cp:revision>1</cp:revision>
  <dcterms:created xsi:type="dcterms:W3CDTF">2023-03-20T21:15:24Z</dcterms:created>
  <dcterms:modified xsi:type="dcterms:W3CDTF">2023-03-21T03:49:53Z</dcterms:modified>
</cp:coreProperties>
</file>