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507e8226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97507e8226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97507e8226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97507e8226_1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97507e8226_1_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4" name="Google Shape;744;g97507e8226_1_6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97507e8226_1_1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g97507e8226_1_15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5" name="Google Shape;755;g97507e8226_1_15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97507e8226_1_16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g97507e8226_1_16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97507e8226_1_16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7507e8226_1_1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97507e8226_1_1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3" name="Google Shape;803;g97507e8226_1_12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97507e8226_1_16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g97507e8226_1_16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4" name="Google Shape;814;g97507e8226_1_16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97507e8226_1_1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97507e8226_1_1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3" name="Google Shape;823;g97507e8226_1_16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7507e8226_1_1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g97507e8226_1_1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4" name="Google Shape;834;g97507e8226_1_1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97507e8226_1_16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97507e8226_1_16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5" name="Google Shape;845;g97507e8226_1_16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7507e8226_1_17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g97507e8226_1_17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4" name="Google Shape;854;g97507e8226_1_17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97507e8226_1_1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g97507e8226_1_1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5" name="Google Shape;865;g97507e8226_1_1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7507e8226_1_1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97507e8226_1_1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97507e8226_1_12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97507e8226_1_1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97507e8226_1_1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5" name="Google Shape;875;g97507e8226_1_1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97507e8226_1_17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97507e8226_1_17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5" name="Google Shape;885;g97507e8226_1_17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97507e8226_1_17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97507e8226_1_17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4" name="Google Shape;894;g97507e8226_1_17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97507e8226_1_17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97507e8226_1_17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5" name="Google Shape;905;g97507e8226_1_17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7507e8226_1_1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g97507e8226_1_1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4" name="Google Shape;914;g97507e8226_1_17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7507e8226_1_1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g97507e8226_1_1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5" name="Google Shape;925;g97507e8226_1_1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97507e8226_1_18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g97507e8226_1_18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5" name="Google Shape;935;g97507e8226_1_18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7507e8226_1_18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97507e8226_1_18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5" name="Google Shape;945;g97507e8226_1_18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97507e8226_1_1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g97507e8226_1_1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5" name="Google Shape;955;g97507e8226_1_1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97507e8226_1_17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97507e8226_1_17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97507e8226_1_17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7507e8226_1_19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97507e8226_1_19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97507e8226_1_19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97507e8226_1_18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g97507e8226_1_18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3" name="Google Shape;1003;g97507e8226_1_18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97507e8226_1_18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97507e8226_1_18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4" name="Google Shape;1014;g97507e8226_1_18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97507e8226_1_18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g97507e8226_1_18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3" name="Google Shape;1023;g97507e8226_1_18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7507e8226_1_18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g97507e8226_1_18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3" name="Google Shape;1033;g97507e8226_1_18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7507e8226_1_18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97507e8226_1_18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3" name="Google Shape;1043;g97507e8226_1_18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7507e8226_1_18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g97507e8226_1_18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2" name="Google Shape;1052;g97507e8226_1_18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97507e8226_1_19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97507e8226_1_19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1" name="Google Shape;1061;g97507e8226_1_19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97507e8226_1_19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9" name="Google Shape;1069;g97507e8226_1_19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0" name="Google Shape;1070;g97507e8226_1_19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97507e8226_1_19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8" name="Google Shape;1078;g97507e8226_1_19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9" name="Google Shape;1079;g97507e8226_1_19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7507e8226_1_18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g97507e8226_1_18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8" name="Google Shape;1088;g97507e8226_1_18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97507e8226_1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97507e8226_1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大自然裡一切的訊號，包括我們聽到的聲音、看到的影像，都屬於類比訊號，例如：老師使用麥克風在上課，麥克風是一種聲音的接收器，可以將聲音的大小轉換成電壓的大小，得到的是一個連續的電壓變化，這種「連續的訊號」稱為類比訊號。人類講話的聲音當然是連續的，因為我們的聲音可能是漸漸變大或漸漸變小，隨著聲音的大小，麥克風的電壓也會漸漸變大或漸漸變小。</a:t>
            </a:r>
            <a:endParaRPr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7507e8226_1_1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97507e8226_1_1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g97507e8226_1_1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97507e8226_1_1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3" name="Google Shape;1133;g97507e8226_1_1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4" name="Google Shape;1134;g97507e8226_1_1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97507e8226_1_1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2" name="Google Shape;1142;g97507e8226_1_1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3" name="Google Shape;1143;g97507e8226_1_1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97507e8226_1_19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97507e8226_1_19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4" name="Google Shape;1154;g97507e8226_1_19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97507e8226_0_8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97507e8226_0_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g97507e8226_0_8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7507e8226_1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7507e8226_1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經由我們加工以後可以將連續的類比訊號變成 0 與 1 兩種不連續的訊號，例如：電腦在運算的時候只有低電壓與高電壓，訊號可以由 0（0V）直接跳到 1（1V），也可以由 1（1V）直接跳到 0（0V），得到的是一個不連續的電壓變化，這種「不連續的訊號」稱為數位訊號。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97507e8226_0_8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97507e8226_0_8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4" name="Google Shape;704;g97507e8226_0_8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7507e8226_1_15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97507e8226_1_15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3" name="Google Shape;713;g97507e8226_1_15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97507e8226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g97507e8226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4" name="Google Shape;724;g97507e8226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7507e8226_1_15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g97507e8226_1_15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3" name="Google Shape;733;g97507e8226_1_15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2" name="Google Shape;82;p1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84" name="Google Shape;84;p1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88" name="Google Shape;88;p1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0" name="Google Shape;90;p1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94" name="Google Shape;94;p1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0" name="Google Shape;100;p1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2" name="Google Shape;102;p1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06" name="Google Shape;106;p1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08" name="Google Shape;108;p1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和内容">
  <p:cSld name="6_标题和内容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2" name="Google Shape;112;p1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14" name="Google Shape;114;p1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标题和内容">
  <p:cSld name="7_标题和内容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18" name="Google Shape;118;p1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0" name="Google Shape;120;p1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标题和内容">
  <p:cSld name="8_标题和内容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24" name="Google Shape;124;p2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26" name="Google Shape;126;p2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标题和内容">
  <p:cSld name="9_标题和内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0" name="Google Shape;130;p2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标题和内容">
  <p:cSld name="10_标题和内容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36" name="Google Shape;136;p22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38" name="Google Shape;138;p22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标题和内容">
  <p:cSld name="11_标题和内容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2" name="Google Shape;142;p23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44" name="Google Shape;144;p23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标题和内容">
  <p:cSld name="12_标题和内容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4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48" name="Google Shape;148;p24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0" name="Google Shape;150;p24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24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5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54" name="Google Shape;154;p25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56" name="Google Shape;156;p25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标题和内容">
  <p:cSld name="13_标题和内容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0" name="Google Shape;160;p26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2" name="Google Shape;162;p26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标题和内容">
  <p:cSld name="14_标题和内容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7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66" name="Google Shape;166;p27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68" name="Google Shape;168;p27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标题和内容">
  <p:cSld name="15_标题和内容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8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2" name="Google Shape;172;p28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74" name="Google Shape;174;p28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标题和内容">
  <p:cSld name="16_标题和内容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78" name="Google Shape;178;p29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0" name="Google Shape;180;p29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标题和内容">
  <p:cSld name="17_标题和内容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84" name="Google Shape;184;p30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86" name="Google Shape;186;p30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0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标题和内容">
  <p:cSld name="18_标题和内容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3518883" y="250088"/>
            <a:ext cx="2106225" cy="432000"/>
            <a:chOff x="406574" y="333450"/>
            <a:chExt cx="2808300" cy="576000"/>
          </a:xfrm>
        </p:grpSpPr>
        <p:sp>
          <p:nvSpPr>
            <p:cNvPr id="190" name="Google Shape;190;p31"/>
            <p:cNvSpPr/>
            <p:nvPr/>
          </p:nvSpPr>
          <p:spPr>
            <a:xfrm>
              <a:off x="406574" y="333450"/>
              <a:ext cx="2808300" cy="576000"/>
            </a:xfrm>
            <a:prstGeom prst="roundRect">
              <a:avLst>
                <a:gd fmla="val 12985" name="adj"/>
              </a:avLst>
            </a:prstGeom>
            <a:solidFill>
              <a:srgbClr val="F2F2F2"/>
            </a:solidFill>
            <a:ln cap="flat" cmpd="sng" w="254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563500" y="442761"/>
              <a:ext cx="249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时尚微立体图表合集</a:t>
              </a:r>
              <a:endParaRPr b="1" i="0" sz="15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cxnSp>
        <p:nvCxnSpPr>
          <p:cNvPr id="192" name="Google Shape;192;p31"/>
          <p:cNvCxnSpPr/>
          <p:nvPr/>
        </p:nvCxnSpPr>
        <p:spPr>
          <a:xfrm rot="10800000">
            <a:off x="-95250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31"/>
          <p:cNvCxnSpPr/>
          <p:nvPr/>
        </p:nvCxnSpPr>
        <p:spPr>
          <a:xfrm rot="10800000">
            <a:off x="5629275" y="466111"/>
            <a:ext cx="35814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18314" l="0" r="0" t="0"/>
          <a:stretch/>
        </p:blipFill>
        <p:spPr>
          <a:xfrm>
            <a:off x="96398" y="2144158"/>
            <a:ext cx="8912646" cy="30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2093128" y="1785188"/>
            <a:ext cx="4919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>
                <a:solidFill>
                  <a:schemeClr val="accent1"/>
                </a:solidFill>
              </a:rPr>
              <a:t>呼吸燈</a:t>
            </a:r>
            <a:endParaRPr sz="5400">
              <a:solidFill>
                <a:schemeClr val="accent1"/>
              </a:solidFill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0" y="165"/>
            <a:ext cx="1917762" cy="2240387"/>
            <a:chOff x="3082" y="1214"/>
            <a:chExt cx="1623" cy="1896"/>
          </a:xfrm>
        </p:grpSpPr>
        <p:grpSp>
          <p:nvGrpSpPr>
            <p:cNvPr id="202" name="Google Shape;202;p32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03" name="Google Shape;203;p32"/>
              <p:cNvSpPr/>
              <p:nvPr/>
            </p:nvSpPr>
            <p:spPr>
              <a:xfrm>
                <a:off x="3608" y="2103"/>
                <a:ext cx="13" cy="0"/>
              </a:xfrm>
              <a:custGeom>
                <a:rect b="b" l="l" r="r" t="t"/>
                <a:pathLst>
                  <a:path extrusionOk="0" h="120000"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3576" y="1893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615" y="1903"/>
                <a:ext cx="0" cy="5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3566" y="1893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3820" y="23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3642" y="220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3549" y="215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3610" y="1895"/>
                <a:ext cx="9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926" y="191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3810" y="17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846" y="2474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943" y="254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846" y="24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4156" y="220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4056" y="221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3837" y="24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3954" y="23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3576" y="189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3281" y="254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3364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3360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3353" y="2470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3392" y="2482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3390" y="2480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3341" y="247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3822" y="2279"/>
                <a:ext cx="5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3292" y="252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3699" y="2796"/>
                <a:ext cx="7" cy="5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4616" y="18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3262" y="2567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3570" y="1893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3207" y="2465"/>
                <a:ext cx="183" cy="174"/>
              </a:xfrm>
              <a:custGeom>
                <a:rect b="b" l="l" r="r" t="t"/>
                <a:pathLst>
                  <a:path extrusionOk="0" h="82" w="86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3725" y="226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3474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3799" y="26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3470" y="2079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3825" y="27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3466" y="21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3916" y="25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3899" y="27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3926" y="2582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3850" y="26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3926" y="25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3810" y="27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3827" y="227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3470" y="208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97" y="233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4468" y="231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4451" y="22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385" y="2289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381" y="2277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383" y="22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4504" y="232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3602" y="1893"/>
                <a:ext cx="27" cy="2"/>
              </a:xfrm>
              <a:custGeom>
                <a:rect b="b" l="l" r="r" t="t"/>
                <a:pathLst>
                  <a:path extrusionOk="0" h="1" w="13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4495" y="233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4381" y="2277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4519" y="232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4504" y="2325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391" y="2294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4381" y="228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3332" y="1903"/>
                <a:ext cx="2" cy="7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3566" y="237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4060" y="156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3472" y="207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3474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3702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3421" y="2084"/>
                <a:ext cx="17" cy="15"/>
              </a:xfrm>
              <a:custGeom>
                <a:rect b="b" l="l" r="r" t="t"/>
                <a:pathLst>
                  <a:path extrusionOk="0" h="7" w="8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4381" y="2247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4381" y="224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3914" y="15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3317" y="1492"/>
                <a:ext cx="1065" cy="1219"/>
              </a:xfrm>
              <a:custGeom>
                <a:rect b="b" l="l" r="r" t="t"/>
                <a:pathLst>
                  <a:path extrusionOk="0" h="575" w="501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4586" y="189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3937" y="2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4629" y="1859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3967" y="28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4618" y="187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3814" y="226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3876" y="24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461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3801" y="22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3808" y="22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3878" y="239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3810" y="2266"/>
                <a:ext cx="6" cy="0"/>
              </a:xfrm>
              <a:custGeom>
                <a:rect b="b" l="l" r="r" t="t"/>
                <a:pathLst>
                  <a:path extrusionOk="0" h="120000"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935" y="224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876" y="221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814" y="2266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3801" y="2007"/>
                <a:ext cx="5" cy="7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3837" y="24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398" y="229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376" y="2249"/>
                <a:ext cx="227" cy="119"/>
              </a:xfrm>
              <a:custGeom>
                <a:rect b="b" l="l" r="r" t="t"/>
                <a:pathLst>
                  <a:path extrusionOk="0" h="56" w="107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4117" y="223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4487" y="23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4387" y="228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4508" y="193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4487" y="228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4514" y="192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4506" y="1927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4516" y="192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4495" y="19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3201" y="216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3544" y="1543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914" y="141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3916" y="1409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3893" y="144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3893" y="1437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3909" y="141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912" y="1416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4472" y="1804"/>
                <a:ext cx="233" cy="133"/>
              </a:xfrm>
              <a:custGeom>
                <a:rect b="b" l="l" r="r" t="t"/>
                <a:pathLst>
                  <a:path extrusionOk="0" h="63" w="11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3897" y="1269"/>
                <a:ext cx="6" cy="2"/>
              </a:xfrm>
              <a:custGeom>
                <a:rect b="b" l="l" r="r" t="t"/>
                <a:pathLst>
                  <a:path extrusionOk="0" h="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3935" y="1214"/>
                <a:ext cx="78" cy="253"/>
              </a:xfrm>
              <a:custGeom>
                <a:rect b="b" l="l" r="r" t="t"/>
                <a:pathLst>
                  <a:path extrusionOk="0" h="119" w="37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3914" y="130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3364" y="247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3920" y="1403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3918" y="140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3920" y="1411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3477" y="15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3453" y="145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3477" y="142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4603" y="188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3540" y="153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3489" y="1441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3375" y="1310"/>
                <a:ext cx="174" cy="269"/>
              </a:xfrm>
              <a:custGeom>
                <a:rect b="b" l="l" r="r" t="t"/>
                <a:pathLst>
                  <a:path extrusionOk="0" h="127" w="82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3538" y="152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346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3445" y="1392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3468" y="140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3515" y="15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3470" y="140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3462" y="140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3909" y="1416"/>
                <a:ext cx="11" cy="2"/>
              </a:xfrm>
              <a:custGeom>
                <a:rect b="b" l="l" r="r" t="t"/>
                <a:pathLst>
                  <a:path extrusionOk="0" h="1" w="5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4491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368" y="1484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4504" y="137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4506" y="13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4368" y="14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4364" y="148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4368" y="1492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4487" y="138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4514" y="138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4548" y="1397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4550" y="1399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4521" y="1382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4516" y="1378"/>
                <a:ext cx="5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519" y="138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876" y="135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465" y="1920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4468" y="1918"/>
                <a:ext cx="6" cy="5"/>
              </a:xfrm>
              <a:custGeom>
                <a:rect b="b" l="l" r="r" t="t"/>
                <a:pathLst>
                  <a:path extrusionOk="0" h="2" w="3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3912" y="128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3876" y="132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402" y="145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546" y="140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3914" y="129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423" y="148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465" y="1456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355" y="150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383" y="14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287" y="1378"/>
                <a:ext cx="261" cy="237"/>
              </a:xfrm>
              <a:custGeom>
                <a:rect b="b" l="l" r="r" t="t"/>
                <a:pathLst>
                  <a:path extrusionOk="0" h="112" w="123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499" y="1925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3914" y="1322"/>
                <a:ext cx="2" cy="0"/>
              </a:xfrm>
              <a:custGeom>
                <a:rect b="b" l="l" r="r" t="t"/>
                <a:pathLst>
                  <a:path extrusionOk="0" h="120000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3122" y="2198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3126" y="2183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3540" y="1543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3156" y="221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3129" y="2183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3129" y="219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3129" y="219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3205" y="2162"/>
                <a:ext cx="2" cy="9"/>
              </a:xfrm>
              <a:custGeom>
                <a:rect b="b" l="l" r="r" t="t"/>
                <a:pathLst>
                  <a:path extrusionOk="0" h="4" w="1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3207" y="2166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207" y="216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3194" y="2156"/>
                <a:ext cx="0" cy="6"/>
              </a:xfrm>
              <a:custGeom>
                <a:rect b="b" l="l" r="r" t="t"/>
                <a:pathLst>
                  <a:path extrusionOk="0" h="3" w="12000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3209" y="219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3472" y="207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3201" y="2158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3211" y="219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3317" y="256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3345" y="253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3211" y="2192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3266" y="2548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3271" y="254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3273" y="255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3271" y="255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4616" y="188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3175" y="2211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3137" y="218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3203" y="2166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4497" y="192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3082" y="2156"/>
                <a:ext cx="131" cy="91"/>
              </a:xfrm>
              <a:custGeom>
                <a:rect b="b" l="l" r="r" t="t"/>
                <a:pathLst>
                  <a:path extrusionOk="0" h="43" w="62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3192" y="2160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3146" y="2177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3264" y="185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3209" y="1836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3343" y="24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3186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3188" y="182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3184" y="1833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3351" y="2465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3173" y="183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3536" y="1554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3538" y="155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32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3534" y="1558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3513" y="1581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3513" y="1579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3536" y="1551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3112" y="1810"/>
                <a:ext cx="161" cy="87"/>
              </a:xfrm>
              <a:custGeom>
                <a:rect b="b" l="l" r="r" t="t"/>
                <a:pathLst>
                  <a:path extrusionOk="0" h="41" w="76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3266" y="1867"/>
                <a:ext cx="5" cy="3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3266" y="1861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3260" y="185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3260" y="1893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3269" y="1870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3260" y="1895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4538" y="18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3213" y="1882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190" y="182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3271" y="187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3190" y="187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574" y="1855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3199" y="18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271" y="185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3742" y="3006"/>
                <a:ext cx="6" cy="9"/>
              </a:xfrm>
              <a:custGeom>
                <a:rect b="b" l="l" r="r" t="t"/>
                <a:pathLst>
                  <a:path extrusionOk="0" h="4" w="3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988" y="301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3742" y="300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3748" y="3015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3744" y="2894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3744" y="300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3742" y="2892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3772" y="303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3895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3742" y="289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755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602" y="1823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3922" y="2890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3975" y="28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3954" y="288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3725" y="2760"/>
                <a:ext cx="399" cy="159"/>
              </a:xfrm>
              <a:custGeom>
                <a:rect b="b" l="l" r="r" t="t"/>
                <a:pathLst>
                  <a:path extrusionOk="0" h="75" w="188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4005" y="2851"/>
                <a:ext cx="2" cy="5"/>
              </a:xfrm>
              <a:custGeom>
                <a:rect b="b" l="l" r="r" t="t"/>
                <a:pathLst>
                  <a:path extrusionOk="0" h="5" w="2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3980" y="286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3982" y="2868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3748" y="289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3980" y="2875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3757" y="2909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3776" y="29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3759" y="2904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3893" y="3080"/>
                <a:ext cx="4" cy="9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3786" y="291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3952" y="306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>
                <a:off x="3895" y="3015"/>
                <a:ext cx="152" cy="95"/>
              </a:xfrm>
              <a:custGeom>
                <a:rect b="b" l="l" r="r" t="t"/>
                <a:pathLst>
                  <a:path extrusionOk="0" h="45" w="72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4011" y="3063"/>
                <a:ext cx="5" cy="5"/>
              </a:xfrm>
              <a:custGeom>
                <a:rect b="b" l="l" r="r" t="t"/>
                <a:pathLst>
                  <a:path extrusionOk="0" h="5" w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3912" y="31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3996" y="3089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3595" y="182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3598" y="182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3918" y="285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3924" y="3038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3986" y="3027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3899" y="3091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4013" y="300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903" y="3055"/>
                <a:ext cx="6" cy="2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3905" y="305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3897" y="3085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3897" y="309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3984" y="3095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3600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3905" y="310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4230" y="248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3895" y="3080"/>
                <a:ext cx="4" cy="3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>
                <a:off x="4007" y="307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3598" y="18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4005" y="307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>
                <a:off x="4007" y="308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3598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4009" y="30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>
                <a:off x="3602" y="182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3929" y="1870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3687" y="1579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4086" y="1583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3574" y="1912"/>
                <a:ext cx="2" cy="21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3559" y="1774"/>
                <a:ext cx="77" cy="91"/>
              </a:xfrm>
              <a:custGeom>
                <a:rect b="b" l="l" r="r" t="t"/>
                <a:pathLst>
                  <a:path extrusionOk="0" h="43" w="36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3608" y="190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113" y="1587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3593" y="182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4251" y="1730"/>
                <a:ext cx="4" cy="4"/>
              </a:xfrm>
              <a:custGeom>
                <a:rect b="b" l="l" r="r" t="t"/>
                <a:pathLst>
                  <a:path extrusionOk="0" h="4" w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980" y="24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980" y="2446"/>
                <a:ext cx="4" cy="5"/>
              </a:xfrm>
              <a:custGeom>
                <a:rect b="b" l="l" r="r" t="t"/>
                <a:pathLst>
                  <a:path extrusionOk="0" h="2" w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4062" y="2253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4162" y="220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4164" y="2139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606" y="1819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598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3600" y="1817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598" y="1817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3602" y="1819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3602" y="181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593" y="1814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3598" y="181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3612" y="1821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3977" y="2478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3595" y="1812"/>
                <a:ext cx="3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>
                <a:off x="3598" y="1814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>
                <a:off x="3967" y="2491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3825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3810" y="2268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3835" y="227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3833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>
                <a:off x="3833" y="2328"/>
                <a:ext cx="9" cy="2"/>
              </a:xfrm>
              <a:custGeom>
                <a:rect b="b" l="l" r="r" t="t"/>
                <a:pathLst>
                  <a:path extrusionOk="0" h="1" w="4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3837" y="233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3839" y="2328"/>
                <a:ext cx="5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3827" y="2268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3729" y="28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731" y="2854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3897" y="2822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4007" y="2790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971" y="2813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969" y="2501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3850" y="2864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3668" y="2060"/>
                <a:ext cx="8" cy="17"/>
              </a:xfrm>
              <a:custGeom>
                <a:rect b="b" l="l" r="r" t="t"/>
                <a:pathLst>
                  <a:path extrusionOk="0" h="8" w="4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3837" y="232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3965" y="250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3973" y="2476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3965" y="2497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3835" y="2474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3829" y="2345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3831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3850" y="2491"/>
                <a:ext cx="4" cy="2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3835" y="2336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3835" y="2434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3831" y="2349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3602" y="1823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905" y="2272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3778" y="2979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3746" y="2826"/>
                <a:ext cx="399" cy="167"/>
              </a:xfrm>
              <a:custGeom>
                <a:rect b="b" l="l" r="r" t="t"/>
                <a:pathLst>
                  <a:path extrusionOk="0" h="79" w="188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3757" y="2934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226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3752" y="2940"/>
                <a:ext cx="3" cy="3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3975" y="29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3905" y="22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9" y="2557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3899" y="2262"/>
                <a:ext cx="2" cy="2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39" y="2926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3888" y="2281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3842" y="2270"/>
                <a:ext cx="2" cy="5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3844" y="2268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3899" y="2272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3776" y="298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3795" y="2985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3765" y="2972"/>
                <a:ext cx="7" cy="2"/>
              </a:xfrm>
              <a:custGeom>
                <a:rect b="b" l="l" r="r" t="t"/>
                <a:pathLst>
                  <a:path extrusionOk="0" h="1" w="3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03" y="2985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479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3761" y="296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3943" y="2966"/>
                <a:ext cx="0" cy="2"/>
              </a:xfrm>
              <a:custGeom>
                <a:rect b="b" l="l" r="r" t="t"/>
                <a:pathLst>
                  <a:path extrusionOk="0" h="2" w="12000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003" y="2940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4003" y="294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3996" y="2951"/>
                <a:ext cx="3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3757" y="3023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003" y="2949"/>
                <a:ext cx="0" cy="4"/>
              </a:xfrm>
              <a:custGeom>
                <a:rect b="b" l="l" r="r" t="t"/>
                <a:pathLst>
                  <a:path extrusionOk="0" h="2" w="12000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3869" y="293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026" y="2926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75" y="2542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3472" y="20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4219" y="2518"/>
                <a:ext cx="2" cy="3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4230" y="2525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4217" y="2482"/>
                <a:ext cx="145" cy="117"/>
              </a:xfrm>
              <a:custGeom>
                <a:rect b="b" l="l" r="r" t="t"/>
                <a:pathLst>
                  <a:path extrusionOk="0" h="55" w="68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3472" y="2077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219" y="2506"/>
                <a:ext cx="2" cy="4"/>
              </a:xfrm>
              <a:custGeom>
                <a:rect b="b" l="l" r="r" t="t"/>
                <a:pathLst>
                  <a:path extrusionOk="0" h="2" w="1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228" y="2482"/>
                <a:ext cx="6" cy="3"/>
              </a:xfrm>
              <a:custGeom>
                <a:rect b="b" l="l" r="r" t="t"/>
                <a:pathLst>
                  <a:path extrusionOk="0" h="1" w="3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3472" y="2073"/>
                <a:ext cx="0" cy="2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3472" y="207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4219" y="2510"/>
                <a:ext cx="5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4221" y="2514"/>
                <a:ext cx="3" cy="4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3905" y="2275"/>
                <a:ext cx="0" cy="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4217" y="2510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4296" y="2552"/>
                <a:ext cx="0" cy="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4289" y="255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4296" y="2552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4306" y="2555"/>
                <a:ext cx="2" cy="4"/>
              </a:xfrm>
              <a:custGeom>
                <a:rect b="b" l="l" r="r" t="t"/>
                <a:pathLst>
                  <a:path extrusionOk="0" h="4" w="2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3903" y="227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901" y="257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4285" y="2550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3472" y="2079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3472" y="2079"/>
                <a:ext cx="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4277" y="2495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472" y="2077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4255" y="2533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3678" y="2461"/>
                <a:ext cx="19" cy="13"/>
              </a:xfrm>
              <a:custGeom>
                <a:rect b="b" l="l" r="r" t="t"/>
                <a:pathLst>
                  <a:path extrusionOk="0" h="6" w="9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3496" y="2319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3483" y="215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3534" y="2347"/>
                <a:ext cx="13" cy="6"/>
              </a:xfrm>
              <a:custGeom>
                <a:rect b="b" l="l" r="r" t="t"/>
                <a:pathLst>
                  <a:path extrusionOk="0" h="3" w="6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3466" y="209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3466" y="2103"/>
                <a:ext cx="4" cy="0"/>
              </a:xfrm>
              <a:custGeom>
                <a:rect b="b" l="l" r="r" t="t"/>
                <a:pathLst>
                  <a:path extrusionOk="0" h="120000"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3477" y="215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3466" y="2096"/>
                <a:ext cx="8" cy="5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3470" y="2101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3718" y="2501"/>
                <a:ext cx="5" cy="5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3629" y="2417"/>
                <a:ext cx="7" cy="6"/>
              </a:xfrm>
              <a:custGeom>
                <a:rect b="b" l="l" r="r" t="t"/>
                <a:pathLst>
                  <a:path extrusionOk="0" h="3" w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32"/>
            <p:cNvSpPr/>
            <p:nvPr/>
          </p:nvSpPr>
          <p:spPr>
            <a:xfrm>
              <a:off x="3716" y="2495"/>
              <a:ext cx="5" cy="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06" y="2480"/>
              <a:ext cx="10" cy="15"/>
            </a:xfrm>
            <a:custGeom>
              <a:rect b="b" l="l" r="r" t="t"/>
              <a:pathLst>
                <a:path extrusionOk="0" h="7" w="5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782" y="3038"/>
              <a:ext cx="2" cy="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3631" y="2249"/>
              <a:ext cx="3" cy="2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988" y="3019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856" y="3002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924" y="2998"/>
              <a:ext cx="2" cy="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3561" y="1990"/>
              <a:ext cx="3" cy="9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795" y="3040"/>
              <a:ext cx="2" cy="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958" y="30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3982" y="3027"/>
              <a:ext cx="0" cy="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3595" y="1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757" y="2981"/>
              <a:ext cx="2" cy="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627" y="1789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578" y="179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3" y="1825"/>
              <a:ext cx="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2" w="12000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593" y="1825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38" y="2417"/>
              <a:ext cx="6" cy="6"/>
            </a:xfrm>
            <a:custGeom>
              <a:rect b="b" l="l" r="r" t="t"/>
              <a:pathLst>
                <a:path extrusionOk="0" h="3" w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08" y="2743"/>
              <a:ext cx="2" cy="7"/>
            </a:xfrm>
            <a:custGeom>
              <a:rect b="b" l="l" r="r" t="t"/>
              <a:pathLst>
                <a:path extrusionOk="0" h="3" w="1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714" y="2737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06" y="2737"/>
              <a:ext cx="10" cy="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755" y="2718"/>
              <a:ext cx="4" cy="6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761" y="2733"/>
              <a:ext cx="4" cy="17"/>
            </a:xfrm>
            <a:custGeom>
              <a:rect b="b" l="l" r="r" t="t"/>
              <a:pathLst>
                <a:path extrusionOk="0" h="8" w="2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759" y="2720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761" y="2714"/>
              <a:ext cx="6" cy="12"/>
            </a:xfrm>
            <a:custGeom>
              <a:rect b="b" l="l" r="r" t="t"/>
              <a:pathLst>
                <a:path extrusionOk="0" h="6" w="3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712" y="2737"/>
              <a:ext cx="0" cy="2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742" y="2907"/>
              <a:ext cx="384" cy="146"/>
            </a:xfrm>
            <a:custGeom>
              <a:rect b="b" l="l" r="r" t="t"/>
              <a:pathLst>
                <a:path extrusionOk="0" h="69" w="181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712" y="2809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434" y="1624"/>
              <a:ext cx="862" cy="1213"/>
            </a:xfrm>
            <a:custGeom>
              <a:rect b="b" l="l" r="r" t="t"/>
              <a:pathLst>
                <a:path extrusionOk="0" h="572" w="406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95" y="2760"/>
              <a:ext cx="4" cy="2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99" y="2760"/>
              <a:ext cx="5" cy="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916" y="2586"/>
              <a:ext cx="4" cy="2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941" y="2610"/>
              <a:ext cx="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29" y="2272"/>
              <a:ext cx="2" cy="5"/>
            </a:xfrm>
            <a:custGeom>
              <a:rect b="b" l="l" r="r" t="t"/>
              <a:pathLst>
                <a:path extrusionOk="0" h="2" w="1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852" y="2714"/>
              <a:ext cx="2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850" y="2692"/>
              <a:ext cx="4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848" y="2686"/>
              <a:ext cx="2" cy="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846" y="2711"/>
              <a:ext cx="4" cy="3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822" y="2773"/>
              <a:ext cx="5" cy="2"/>
            </a:xfrm>
            <a:custGeom>
              <a:rect b="b" l="l" r="r" t="t"/>
              <a:pathLst>
                <a:path extrusionOk="0" h="1" w="2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765" y="2315"/>
              <a:ext cx="4" cy="0"/>
            </a:xfrm>
            <a:custGeom>
              <a:rect b="b" l="l" r="r" t="t"/>
              <a:pathLst>
                <a:path extrusionOk="0" h="120000"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842" y="2733"/>
              <a:ext cx="4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822" y="2769"/>
              <a:ext cx="7" cy="2"/>
            </a:xfrm>
            <a:custGeom>
              <a:rect b="b" l="l" r="r" t="t"/>
              <a:pathLst>
                <a:path extrusionOk="0" h="1" w="3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846" y="2731"/>
              <a:ext cx="2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844" y="2724"/>
              <a:ext cx="4" cy="2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844" y="2728"/>
              <a:ext cx="8" cy="3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32"/>
          <p:cNvSpPr txBox="1"/>
          <p:nvPr/>
        </p:nvSpPr>
        <p:spPr>
          <a:xfrm>
            <a:off x="2508488" y="2754103"/>
            <a:ext cx="4088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Peter老師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Midas老師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</a:t>
            </a:r>
            <a:endParaRPr b="1"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1" name="Google Shape;6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825395" y="2060472"/>
            <a:ext cx="3318611" cy="331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</a:t>
            </a: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7" name="Google Shape;7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8" name="Google Shape;748;p41"/>
          <p:cNvGrpSpPr/>
          <p:nvPr/>
        </p:nvGrpSpPr>
        <p:grpSpPr>
          <a:xfrm>
            <a:off x="563775" y="1028944"/>
            <a:ext cx="8448865" cy="6077549"/>
            <a:chOff x="563775" y="1028944"/>
            <a:chExt cx="8448865" cy="6077549"/>
          </a:xfrm>
        </p:grpSpPr>
        <p:pic>
          <p:nvPicPr>
            <p:cNvPr id="749" name="Google Shape;749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775" y="1028944"/>
              <a:ext cx="8448865" cy="6077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0" name="Google Shape;750;p41"/>
            <p:cNvSpPr txBox="1"/>
            <p:nvPr/>
          </p:nvSpPr>
          <p:spPr>
            <a:xfrm>
              <a:off x="4405350" y="1752413"/>
              <a:ext cx="2583300" cy="16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000">
                  <a:solidFill>
                    <a:srgbClr val="FFFFFF"/>
                  </a:solidFill>
                </a:rPr>
                <a:t>點選“控制”</a:t>
              </a:r>
              <a:endParaRPr b="1" sz="3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000">
                  <a:solidFill>
                    <a:schemeClr val="accent1"/>
                  </a:solidFill>
                </a:rPr>
                <a:t>迴圈	do</a:t>
              </a:r>
              <a:endParaRPr b="1" sz="3000"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923131" y="2241750"/>
              <a:ext cx="1399800" cy="4386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58" name="Google Shape;7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788" y="774775"/>
            <a:ext cx="7364422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2"/>
          <p:cNvSpPr txBox="1"/>
          <p:nvPr/>
        </p:nvSpPr>
        <p:spPr>
          <a:xfrm>
            <a:off x="4831550" y="1041750"/>
            <a:ext cx="32130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點選“控制”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</a:rPr>
              <a:t>delay millis 毫秒</a:t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毫秒輸入	5</a:t>
            </a:r>
            <a:endParaRPr b="1" sz="3000">
              <a:solidFill>
                <a:srgbClr val="FF595A"/>
              </a:solidFill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2370374" y="4324325"/>
            <a:ext cx="1696800" cy="438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9" name="Google Shape;769;p43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770" name="Google Shape;770;p43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75" name="Google Shape;775;p43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776" name="Google Shape;776;p43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0" name="Google Shape;780;p43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781" name="Google Shape;781;p43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99" name="Google Shape;799;p43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新程式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06" name="Google Shape;8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" name="Google Shape;807;p44"/>
          <p:cNvGrpSpPr/>
          <p:nvPr/>
        </p:nvGrpSpPr>
        <p:grpSpPr>
          <a:xfrm>
            <a:off x="563775" y="1095500"/>
            <a:ext cx="8448875" cy="3499950"/>
            <a:chOff x="563775" y="1095500"/>
            <a:chExt cx="8448875" cy="3499950"/>
          </a:xfrm>
        </p:grpSpPr>
        <p:pic>
          <p:nvPicPr>
            <p:cNvPr id="808" name="Google Shape;808;p44"/>
            <p:cNvPicPr preferRelativeResize="0"/>
            <p:nvPr/>
          </p:nvPicPr>
          <p:blipFill rotWithShape="1">
            <a:blip r:embed="rId4">
              <a:alphaModFix/>
            </a:blip>
            <a:srcRect b="23334" l="0" r="0" t="19078"/>
            <a:stretch/>
          </p:blipFill>
          <p:spPr>
            <a:xfrm>
              <a:off x="563775" y="1095500"/>
              <a:ext cx="8448875" cy="349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9" name="Google Shape;809;p44"/>
            <p:cNvSpPr txBox="1"/>
            <p:nvPr/>
          </p:nvSpPr>
          <p:spPr>
            <a:xfrm>
              <a:off x="4405350" y="1752425"/>
              <a:ext cx="3170100" cy="16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000">
                  <a:solidFill>
                    <a:srgbClr val="FFFFFF"/>
                  </a:solidFill>
                </a:rPr>
                <a:t>點選“控制”</a:t>
              </a:r>
              <a:endParaRPr b="1" sz="3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lang="zh-TW" sz="3000">
                  <a:solidFill>
                    <a:schemeClr val="accent1"/>
                  </a:solidFill>
                </a:rPr>
                <a:t>當	test</a:t>
              </a:r>
              <a:endParaRPr b="1" sz="3000">
                <a:solidFill>
                  <a:schemeClr val="accent1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000">
                  <a:solidFill>
                    <a:schemeClr val="accent1"/>
                  </a:solidFill>
                </a:rPr>
                <a:t>commands</a:t>
              </a:r>
              <a:endParaRPr b="1" sz="3000"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951075" y="3870950"/>
              <a:ext cx="1399800" cy="7245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7" name="Google Shape;8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4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9" name="Google Shape;819;p45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</a:rPr>
              <a:t>當	test</a:t>
            </a:r>
            <a:endParaRPr sz="30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</a:rPr>
              <a:t>commands</a:t>
            </a:r>
            <a:endParaRPr sz="3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6" name="Google Shape;8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6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8" name="Google Shape;828;p46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9" name="Google Shape;829;p46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什麼是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</a:rPr>
              <a:t>當	test</a:t>
            </a:r>
            <a:endParaRPr sz="30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</a:rPr>
              <a:t>commands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30" name="Google Shape;830;p46"/>
          <p:cNvSpPr txBox="1"/>
          <p:nvPr/>
        </p:nvSpPr>
        <p:spPr>
          <a:xfrm>
            <a:off x="1704225" y="3309125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	判斷符合規定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	要求程式執行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7" name="Google Shape;8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7"/>
          <p:cNvSpPr txBox="1"/>
          <p:nvPr/>
        </p:nvSpPr>
        <p:spPr>
          <a:xfrm>
            <a:off x="1077975" y="13139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9" name="Google Shape;839;p47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0" name="Google Shape;840;p47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口訣：如果	條件符合</a:t>
            </a:r>
            <a:endParaRPr b="1" sz="30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則			執行</a:t>
            </a:r>
            <a:endParaRPr sz="3000">
              <a:solidFill>
                <a:srgbClr val="FFC000"/>
              </a:solidFill>
            </a:endParaRPr>
          </a:p>
        </p:txBody>
      </p:sp>
      <p:sp>
        <p:nvSpPr>
          <p:cNvPr id="841" name="Google Shape;841;p47"/>
          <p:cNvSpPr txBox="1"/>
          <p:nvPr/>
        </p:nvSpPr>
        <p:spPr>
          <a:xfrm>
            <a:off x="3550125" y="2915225"/>
            <a:ext cx="29478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	判斷符合規定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	要求程式執行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它是判斷式唷~~</a:t>
            </a:r>
            <a:endParaRPr b="1" sz="30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48" name="Google Shape;84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4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0" name="Google Shape;850;p48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既然稱為判斷式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它們一定需要一個算式吧？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7" name="Google Shape;85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4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9" name="Google Shape;859;p49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0" name="Google Shape;860;p49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既然稱為判斷式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它們一定需要一個算式吧？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61" name="Google Shape;861;p49"/>
          <p:cNvSpPr txBox="1"/>
          <p:nvPr/>
        </p:nvSpPr>
        <p:spPr>
          <a:xfrm>
            <a:off x="1146100" y="3097800"/>
            <a:ext cx="5351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沒錯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有發現剛剛的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test就是判斷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的意思嗎？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68" name="Google Shape;8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587" y="774775"/>
            <a:ext cx="6398834" cy="43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50"/>
          <p:cNvSpPr/>
          <p:nvPr/>
        </p:nvSpPr>
        <p:spPr>
          <a:xfrm>
            <a:off x="2595025" y="1132100"/>
            <a:ext cx="1020600" cy="528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0"/>
          <p:cNvSpPr txBox="1"/>
          <p:nvPr/>
        </p:nvSpPr>
        <p:spPr>
          <a:xfrm>
            <a:off x="4405350" y="1752413"/>
            <a:ext cx="25833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點選“tests”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</a:rPr>
              <a:t>(  )  &lt;  (  )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33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3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9" name="Google Shape;659;p33"/>
          <p:cNvSpPr txBox="1"/>
          <p:nvPr/>
        </p:nvSpPr>
        <p:spPr>
          <a:xfrm>
            <a:off x="6326850" y="2389700"/>
            <a:ext cx="28173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點選序列埠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出現的COM</a:t>
            </a:r>
            <a:endParaRPr b="1" sz="2700">
              <a:solidFill>
                <a:srgbClr val="FFFFFF"/>
              </a:solidFill>
            </a:endParaRPr>
          </a:p>
        </p:txBody>
      </p:sp>
      <p:pic>
        <p:nvPicPr>
          <p:cNvPr id="660" name="Google Shape;6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3"/>
          <p:cNvSpPr/>
          <p:nvPr/>
        </p:nvSpPr>
        <p:spPr>
          <a:xfrm>
            <a:off x="5075350" y="380236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8" name="Google Shape;87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913" y="774775"/>
            <a:ext cx="6348163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51"/>
          <p:cNvSpPr/>
          <p:nvPr/>
        </p:nvSpPr>
        <p:spPr>
          <a:xfrm>
            <a:off x="2666050" y="830700"/>
            <a:ext cx="1079700" cy="469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1"/>
          <p:cNvSpPr txBox="1"/>
          <p:nvPr/>
        </p:nvSpPr>
        <p:spPr>
          <a:xfrm>
            <a:off x="5172625" y="953825"/>
            <a:ext cx="37308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點選“</a:t>
            </a:r>
            <a:r>
              <a:rPr b="1" lang="zh-TW" sz="3000">
                <a:solidFill>
                  <a:srgbClr val="FFFFFF"/>
                </a:solidFill>
              </a:rPr>
              <a:t>數學運算</a:t>
            </a:r>
            <a:r>
              <a:rPr b="1" lang="zh-TW" sz="3000">
                <a:solidFill>
                  <a:srgbClr val="FFFFFF"/>
                </a:solidFill>
              </a:rPr>
              <a:t>”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</a:rPr>
              <a:t>(  )  +  (  )</a:t>
            </a:r>
            <a:r>
              <a:rPr b="1" lang="zh-TW" sz="3000">
                <a:solidFill>
                  <a:schemeClr val="accent1"/>
                </a:solidFill>
              </a:rPr>
              <a:t>  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8" name="Google Shape;8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5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0" name="Google Shape;890;p52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有發現test很像數學嗎？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其實</a:t>
            </a:r>
            <a:r>
              <a:rPr lang="zh-TW" sz="3000">
                <a:solidFill>
                  <a:schemeClr val="dk1"/>
                </a:solidFill>
              </a:rPr>
              <a:t>test和一般運算數學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是不一樣的，你知道嗎？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7" name="Google Shape;89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9" name="Google Shape;899;p53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0" name="Google Shape;900;p53"/>
          <p:cNvSpPr txBox="1"/>
          <p:nvPr/>
        </p:nvSpPr>
        <p:spPr>
          <a:xfrm>
            <a:off x="1818750" y="13988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有發現test很像數學嗎？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其實test和一般運算數學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是不一樣的，你知道嗎？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1" name="Google Shape;901;p53"/>
          <p:cNvSpPr txBox="1"/>
          <p:nvPr/>
        </p:nvSpPr>
        <p:spPr>
          <a:xfrm>
            <a:off x="1818750" y="3251550"/>
            <a:ext cx="5351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test的判斷可以有文字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數學的判斷兩邊都只能是數字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08" name="Google Shape;9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54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0" name="Google Shape;910;p54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那麼文字可以輸入哪些呢？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認識新程式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7" name="Google Shape;9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55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9" name="Google Shape;919;p55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0" name="Google Shape;920;p55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那麼文字可以輸入哪些呢？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21" name="Google Shape;921;p55"/>
          <p:cNvSpPr txBox="1"/>
          <p:nvPr/>
        </p:nvSpPr>
        <p:spPr>
          <a:xfrm>
            <a:off x="1621325" y="3167700"/>
            <a:ext cx="5351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像箱子一樣，在外面寫上名字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8" name="Google Shape;92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088" y="774775"/>
            <a:ext cx="6367833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56"/>
          <p:cNvSpPr/>
          <p:nvPr/>
        </p:nvSpPr>
        <p:spPr>
          <a:xfrm>
            <a:off x="2608950" y="953825"/>
            <a:ext cx="1796400" cy="528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6"/>
          <p:cNvSpPr txBox="1"/>
          <p:nvPr/>
        </p:nvSpPr>
        <p:spPr>
          <a:xfrm>
            <a:off x="4697400" y="953825"/>
            <a:ext cx="3730800" cy="2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點選“</a:t>
            </a:r>
            <a:r>
              <a:rPr b="1" lang="zh-TW" sz="3000">
                <a:solidFill>
                  <a:srgbClr val="FFFFFF"/>
                </a:solidFill>
              </a:rPr>
              <a:t>變數與常數</a:t>
            </a:r>
            <a:r>
              <a:rPr b="1" lang="zh-TW" sz="3000">
                <a:solidFill>
                  <a:srgbClr val="FFFFFF"/>
                </a:solidFill>
              </a:rPr>
              <a:t>”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</a:rPr>
              <a:t>set integer variable</a:t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變數輸入	bright</a:t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刪除原本的數值</a:t>
            </a:r>
            <a:r>
              <a:rPr b="1" lang="zh-TW" sz="3000">
                <a:solidFill>
                  <a:schemeClr val="accent1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8" name="Google Shape;9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088" y="774775"/>
            <a:ext cx="6367833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57"/>
          <p:cNvSpPr/>
          <p:nvPr/>
        </p:nvSpPr>
        <p:spPr>
          <a:xfrm>
            <a:off x="2692850" y="1411675"/>
            <a:ext cx="1430400" cy="433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7"/>
          <p:cNvSpPr txBox="1"/>
          <p:nvPr/>
        </p:nvSpPr>
        <p:spPr>
          <a:xfrm>
            <a:off x="4697400" y="953825"/>
            <a:ext cx="37308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拉出兩個變數方塊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</a:rPr>
              <a:t>都還是輸入	bright</a:t>
            </a:r>
            <a:endParaRPr b="1" sz="30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088" y="774775"/>
            <a:ext cx="6367833" cy="43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58"/>
          <p:cNvSpPr/>
          <p:nvPr/>
        </p:nvSpPr>
        <p:spPr>
          <a:xfrm>
            <a:off x="2636925" y="1657875"/>
            <a:ext cx="522000" cy="369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8"/>
          <p:cNvSpPr txBox="1"/>
          <p:nvPr/>
        </p:nvSpPr>
        <p:spPr>
          <a:xfrm>
            <a:off x="4697400" y="953825"/>
            <a:ext cx="37308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拉出兩個</a:t>
            </a:r>
            <a:r>
              <a:rPr b="1" lang="zh-TW" sz="3000">
                <a:solidFill>
                  <a:srgbClr val="FFFFFF"/>
                </a:solidFill>
              </a:rPr>
              <a:t>數字</a:t>
            </a:r>
            <a:r>
              <a:rPr b="1" lang="zh-TW" sz="3000">
                <a:solidFill>
                  <a:srgbClr val="FFFFFF"/>
                </a:solidFill>
              </a:rPr>
              <a:t>方塊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</a:rPr>
              <a:t>一個輸入	255</a:t>
            </a:r>
            <a:endParaRPr b="1" sz="3000">
              <a:solidFill>
                <a:srgbClr val="FFC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C000"/>
                </a:solidFill>
              </a:rPr>
              <a:t>一個輸入	1</a:t>
            </a:r>
            <a:endParaRPr b="1" sz="30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8" name="Google Shape;95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25" y="830700"/>
            <a:ext cx="7407550" cy="43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59"/>
          <p:cNvSpPr/>
          <p:nvPr/>
        </p:nvSpPr>
        <p:spPr>
          <a:xfrm>
            <a:off x="2330600" y="2200450"/>
            <a:ext cx="1457100" cy="66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9"/>
          <p:cNvSpPr txBox="1"/>
          <p:nvPr/>
        </p:nvSpPr>
        <p:spPr>
          <a:xfrm>
            <a:off x="4572000" y="961475"/>
            <a:ext cx="37308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FF"/>
                </a:solidFill>
              </a:rPr>
              <a:t>最後	</a:t>
            </a:r>
            <a:r>
              <a:rPr b="1" lang="zh-TW" sz="3000">
                <a:solidFill>
                  <a:srgbClr val="FFFFFF"/>
                </a:solidFill>
              </a:rPr>
              <a:t>點選“接</a:t>
            </a:r>
            <a:r>
              <a:rPr b="1" lang="zh-TW" sz="3000">
                <a:solidFill>
                  <a:srgbClr val="FFFFFF"/>
                </a:solidFill>
              </a:rPr>
              <a:t>角</a:t>
            </a:r>
            <a:r>
              <a:rPr b="1" lang="zh-TW" sz="3000">
                <a:solidFill>
                  <a:srgbClr val="FFFFFF"/>
                </a:solidFill>
              </a:rPr>
              <a:t>”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1"/>
                </a:solidFill>
              </a:rPr>
              <a:t>設置類比數位#</a:t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#輸入	10</a:t>
            </a:r>
            <a:endParaRPr b="1" sz="3000">
              <a:solidFill>
                <a:srgbClr val="FF595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</a:rPr>
              <a:t>  輸入	bright</a:t>
            </a:r>
            <a:endParaRPr b="1" sz="3000">
              <a:solidFill>
                <a:srgbClr val="FF595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9" name="Google Shape;969;p60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970" name="Google Shape;970;p60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1" name="Google Shape;971;p60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2" name="Google Shape;972;p60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4" name="Google Shape;974;p60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75" name="Google Shape;975;p60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976" name="Google Shape;976;p60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7" name="Google Shape;977;p60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8" name="Google Shape;978;p60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0" name="Google Shape;980;p60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981" name="Google Shape;981;p60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4" name="Google Shape;984;p60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5" name="Google Shape;985;p60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6" name="Google Shape;986;p60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7" name="Google Shape;987;p60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8" name="Google Shape;988;p60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9" name="Google Shape;989;p60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0" name="Google Shape;990;p60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1" name="Google Shape;991;p60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2" name="Google Shape;992;p60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3" name="Google Shape;993;p60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4" name="Google Shape;994;p60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5" name="Google Shape;995;p60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6" name="Google Shape;996;p60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7" name="Google Shape;997;p60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8" name="Google Shape;998;p60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99" name="Google Shape;999;p60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實作時間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34"/>
          <p:cNvPicPr preferRelativeResize="0"/>
          <p:nvPr/>
        </p:nvPicPr>
        <p:blipFill rotWithShape="1">
          <a:blip r:embed="rId3">
            <a:alphaModFix/>
          </a:blip>
          <a:srcRect b="19391" l="12192" r="14665" t="4562"/>
          <a:stretch/>
        </p:blipFill>
        <p:spPr>
          <a:xfrm>
            <a:off x="180472" y="32658"/>
            <a:ext cx="719120" cy="99628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4"/>
          <p:cNvSpPr txBox="1"/>
          <p:nvPr/>
        </p:nvSpPr>
        <p:spPr>
          <a:xfrm>
            <a:off x="1180975" y="311507"/>
            <a:ext cx="219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環境配置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6326700" y="2780800"/>
            <a:ext cx="28173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</a:rPr>
              <a:t>點選Ardublock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670" name="Google Shape;6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87" y="1180475"/>
            <a:ext cx="5998557" cy="38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4"/>
          <p:cNvSpPr/>
          <p:nvPr/>
        </p:nvSpPr>
        <p:spPr>
          <a:xfrm>
            <a:off x="1726975" y="2991719"/>
            <a:ext cx="1103700" cy="569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1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6" name="Google Shape;100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61"/>
          <p:cNvSpPr txBox="1"/>
          <p:nvPr/>
        </p:nvSpPr>
        <p:spPr>
          <a:xfrm>
            <a:off x="1243950" y="1554100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找到一顆LED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8" name="Google Shape;1008;p61"/>
          <p:cNvSpPr txBox="1"/>
          <p:nvPr/>
        </p:nvSpPr>
        <p:spPr>
          <a:xfrm>
            <a:off x="1243950" y="3144775"/>
            <a:ext cx="3060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找到三色線*1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9" name="Google Shape;100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300" y="2614938"/>
            <a:ext cx="1904573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025" y="1024263"/>
            <a:ext cx="18192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7" name="Google Shape;101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2"/>
          <p:cNvSpPr txBox="1"/>
          <p:nvPr/>
        </p:nvSpPr>
        <p:spPr>
          <a:xfrm>
            <a:off x="1271900" y="1564788"/>
            <a:ext cx="30609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按順序插進LED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	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V</a:t>
            </a:r>
            <a:r>
              <a:rPr b="1" lang="zh-TW" sz="3000">
                <a:solidFill>
                  <a:srgbClr val="F2F2F2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9" name="Google Shape;101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250" y="576263"/>
            <a:ext cx="3524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6" name="Google Shape;10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63"/>
          <p:cNvSpPr/>
          <p:nvPr/>
        </p:nvSpPr>
        <p:spPr>
          <a:xfrm>
            <a:off x="5101575" y="1565250"/>
            <a:ext cx="475200" cy="1006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3"/>
          <p:cNvSpPr txBox="1"/>
          <p:nvPr/>
        </p:nvSpPr>
        <p:spPr>
          <a:xfrm>
            <a:off x="419400" y="1565250"/>
            <a:ext cx="41526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按順序裝在第10腳位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endParaRPr b="1" sz="3000">
              <a:solidFill>
                <a:srgbClr val="F2F2F2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endParaRPr b="1" sz="3000">
              <a:solidFill>
                <a:srgbClr val="F2F2F2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準備材料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36" name="Google Shape;10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542651"/>
            <a:ext cx="4058200" cy="4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64"/>
          <p:cNvSpPr/>
          <p:nvPr/>
        </p:nvSpPr>
        <p:spPr>
          <a:xfrm>
            <a:off x="5845250" y="1565250"/>
            <a:ext cx="389100" cy="839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 txBox="1"/>
          <p:nvPr/>
        </p:nvSpPr>
        <p:spPr>
          <a:xfrm>
            <a:off x="419400" y="1565250"/>
            <a:ext cx="41526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按順序裝在第10腳位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黑G</a:t>
            </a:r>
            <a:endParaRPr b="1" sz="3000">
              <a:solidFill>
                <a:srgbClr val="F2F2F2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595A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紅V</a:t>
            </a:r>
            <a:endParaRPr b="1" sz="3000">
              <a:solidFill>
                <a:srgbClr val="F2F2F2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B050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綠S</a:t>
            </a:r>
            <a:endParaRPr b="1" sz="3000">
              <a:solidFill>
                <a:srgbClr val="00B05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6" name="Google Shape;104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250" y="1587531"/>
            <a:ext cx="6647499" cy="19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65"/>
          <p:cNvSpPr txBox="1"/>
          <p:nvPr/>
        </p:nvSpPr>
        <p:spPr>
          <a:xfrm>
            <a:off x="2511150" y="368990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	判斷符合規定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bright &lt; 255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	要求程式執行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????????????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5" name="Google Shape;10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400" y="1724005"/>
            <a:ext cx="6597200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6"/>
          <p:cNvSpPr txBox="1"/>
          <p:nvPr/>
        </p:nvSpPr>
        <p:spPr>
          <a:xfrm>
            <a:off x="3076900" y="368990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設定變數名稱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設定變數數值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bright+1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4" name="Google Shape;10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025" y="1158949"/>
            <a:ext cx="5905956" cy="2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67"/>
          <p:cNvSpPr txBox="1"/>
          <p:nvPr/>
        </p:nvSpPr>
        <p:spPr>
          <a:xfrm>
            <a:off x="2175150" y="3984550"/>
            <a:ext cx="47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類比腳位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pin10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腳位的值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bright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呼吸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73" name="Google Shape;107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6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5" name="Google Shape;1075;p68"/>
          <p:cNvSpPr txBox="1"/>
          <p:nvPr/>
        </p:nvSpPr>
        <p:spPr>
          <a:xfrm>
            <a:off x="1818750" y="1515900"/>
            <a:ext cx="4793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那些是判斷後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需要讓程式執行的程式呢？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呼吸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2" name="Google Shape;108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8574"/>
            <a:ext cx="5575275" cy="14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900" y="2768525"/>
            <a:ext cx="4964100" cy="23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91" name="Google Shape;109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900" y="1291923"/>
            <a:ext cx="6952207" cy="3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562500"/>
            <a:ext cx="5600700" cy="4018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5"/>
          <p:cNvSpPr txBox="1"/>
          <p:nvPr/>
        </p:nvSpPr>
        <p:spPr>
          <a:xfrm>
            <a:off x="590550" y="1104900"/>
            <a:ext cx="2114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類比訊號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78" name="Google Shape;678;p35"/>
          <p:cNvSpPr txBox="1"/>
          <p:nvPr/>
        </p:nvSpPr>
        <p:spPr>
          <a:xfrm>
            <a:off x="590550" y="3086100"/>
            <a:ext cx="2114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數位訊號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79" name="Google Shape;679;p35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基本概念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0" name="Google Shape;68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8" y="2144158"/>
            <a:ext cx="8912646" cy="368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994805" y="-226535"/>
            <a:ext cx="3767913" cy="559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0" name="Google Shape;1100;p71"/>
          <p:cNvGrpSpPr/>
          <p:nvPr/>
        </p:nvGrpSpPr>
        <p:grpSpPr>
          <a:xfrm rot="2107153">
            <a:off x="1186575" y="940070"/>
            <a:ext cx="656544" cy="417077"/>
            <a:chOff x="4695" y="752"/>
            <a:chExt cx="880" cy="559"/>
          </a:xfrm>
        </p:grpSpPr>
        <p:sp>
          <p:nvSpPr>
            <p:cNvPr id="1101" name="Google Shape;1101;p71"/>
            <p:cNvSpPr/>
            <p:nvPr/>
          </p:nvSpPr>
          <p:spPr>
            <a:xfrm>
              <a:off x="4695" y="847"/>
              <a:ext cx="162" cy="464"/>
            </a:xfrm>
            <a:custGeom>
              <a:rect b="b" l="l" r="r" t="t"/>
              <a:pathLst>
                <a:path extrusionOk="0" h="196" w="68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2" name="Google Shape;1102;p71"/>
            <p:cNvSpPr/>
            <p:nvPr/>
          </p:nvSpPr>
          <p:spPr>
            <a:xfrm>
              <a:off x="4752" y="979"/>
              <a:ext cx="304" cy="57"/>
            </a:xfrm>
            <a:custGeom>
              <a:rect b="b" l="l" r="r" t="t"/>
              <a:pathLst>
                <a:path extrusionOk="0" h="24" w="128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3" name="Google Shape;1103;p71"/>
            <p:cNvSpPr/>
            <p:nvPr/>
          </p:nvSpPr>
          <p:spPr>
            <a:xfrm>
              <a:off x="4892" y="821"/>
              <a:ext cx="185" cy="431"/>
            </a:xfrm>
            <a:custGeom>
              <a:rect b="b" l="l" r="r" t="t"/>
              <a:pathLst>
                <a:path extrusionOk="0" h="182" w="78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4" name="Google Shape;1104;p71"/>
            <p:cNvSpPr/>
            <p:nvPr/>
          </p:nvSpPr>
          <p:spPr>
            <a:xfrm>
              <a:off x="5044" y="811"/>
              <a:ext cx="355" cy="379"/>
            </a:xfrm>
            <a:custGeom>
              <a:rect b="b" l="l" r="r" t="t"/>
              <a:pathLst>
                <a:path extrusionOk="0" h="160" w="15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5" name="Google Shape;1105;p71"/>
            <p:cNvSpPr/>
            <p:nvPr/>
          </p:nvSpPr>
          <p:spPr>
            <a:xfrm>
              <a:off x="5347" y="752"/>
              <a:ext cx="228" cy="275"/>
            </a:xfrm>
            <a:custGeom>
              <a:rect b="b" l="l" r="r" t="t"/>
              <a:pathLst>
                <a:path extrusionOk="0" h="116" w="9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06" name="Google Shape;1106;p71"/>
          <p:cNvGrpSpPr/>
          <p:nvPr/>
        </p:nvGrpSpPr>
        <p:grpSpPr>
          <a:xfrm rot="-815891">
            <a:off x="7828105" y="3252048"/>
            <a:ext cx="459910" cy="377350"/>
            <a:chOff x="2607" y="911"/>
            <a:chExt cx="490" cy="402"/>
          </a:xfrm>
        </p:grpSpPr>
        <p:sp>
          <p:nvSpPr>
            <p:cNvPr id="1107" name="Google Shape;1107;p71"/>
            <p:cNvSpPr/>
            <p:nvPr/>
          </p:nvSpPr>
          <p:spPr>
            <a:xfrm>
              <a:off x="2607" y="1000"/>
              <a:ext cx="245" cy="258"/>
            </a:xfrm>
            <a:custGeom>
              <a:rect b="b" l="l" r="r" t="t"/>
              <a:pathLst>
                <a:path extrusionOk="0" h="107" w="102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8" name="Google Shape;1108;p71"/>
            <p:cNvSpPr/>
            <p:nvPr/>
          </p:nvSpPr>
          <p:spPr>
            <a:xfrm>
              <a:off x="2799" y="998"/>
              <a:ext cx="106" cy="315"/>
            </a:xfrm>
            <a:custGeom>
              <a:rect b="b" l="l" r="r" t="t"/>
              <a:pathLst>
                <a:path extrusionOk="0" h="131" w="44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9" name="Google Shape;1109;p71"/>
            <p:cNvSpPr/>
            <p:nvPr/>
          </p:nvSpPr>
          <p:spPr>
            <a:xfrm>
              <a:off x="2682" y="1135"/>
              <a:ext cx="215" cy="70"/>
            </a:xfrm>
            <a:custGeom>
              <a:rect b="b" l="l" r="r" t="t"/>
              <a:pathLst>
                <a:path extrusionOk="0" h="29" w="90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0" name="Google Shape;1110;p71"/>
            <p:cNvSpPr/>
            <p:nvPr/>
          </p:nvSpPr>
          <p:spPr>
            <a:xfrm>
              <a:off x="2895" y="911"/>
              <a:ext cx="202" cy="210"/>
            </a:xfrm>
            <a:custGeom>
              <a:rect b="b" l="l" r="r" t="t"/>
              <a:pathLst>
                <a:path extrusionOk="0" h="87" w="84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11" name="Google Shape;1111;p71"/>
          <p:cNvGrpSpPr/>
          <p:nvPr/>
        </p:nvGrpSpPr>
        <p:grpSpPr>
          <a:xfrm rot="-862691">
            <a:off x="260247" y="3701873"/>
            <a:ext cx="1640338" cy="586670"/>
            <a:chOff x="3582" y="1042"/>
            <a:chExt cx="1661" cy="594"/>
          </a:xfrm>
        </p:grpSpPr>
        <p:sp>
          <p:nvSpPr>
            <p:cNvPr id="1112" name="Google Shape;1112;p71"/>
            <p:cNvSpPr/>
            <p:nvPr/>
          </p:nvSpPr>
          <p:spPr>
            <a:xfrm>
              <a:off x="3620" y="1042"/>
              <a:ext cx="881" cy="228"/>
            </a:xfrm>
            <a:custGeom>
              <a:rect b="b" l="l" r="r" t="t"/>
              <a:pathLst>
                <a:path extrusionOk="0" h="96" w="372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3" name="Google Shape;1113;p71"/>
            <p:cNvSpPr/>
            <p:nvPr/>
          </p:nvSpPr>
          <p:spPr>
            <a:xfrm>
              <a:off x="3788" y="1097"/>
              <a:ext cx="109" cy="173"/>
            </a:xfrm>
            <a:custGeom>
              <a:rect b="b" l="l" r="r" t="t"/>
              <a:pathLst>
                <a:path extrusionOk="0" h="73" w="46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4" name="Google Shape;1114;p71"/>
            <p:cNvSpPr/>
            <p:nvPr/>
          </p:nvSpPr>
          <p:spPr>
            <a:xfrm>
              <a:off x="3797" y="1201"/>
              <a:ext cx="86" cy="29"/>
            </a:xfrm>
            <a:custGeom>
              <a:rect b="b" l="l" r="r" t="t"/>
              <a:pathLst>
                <a:path extrusionOk="0" h="12" w="36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5" name="Google Shape;1115;p71"/>
            <p:cNvSpPr/>
            <p:nvPr/>
          </p:nvSpPr>
          <p:spPr>
            <a:xfrm>
              <a:off x="3932" y="1125"/>
              <a:ext cx="48" cy="171"/>
            </a:xfrm>
            <a:custGeom>
              <a:rect b="b" l="l" r="r" t="t"/>
              <a:pathLst>
                <a:path extrusionOk="0" h="72" w="20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6" name="Google Shape;1116;p71"/>
            <p:cNvSpPr/>
            <p:nvPr/>
          </p:nvSpPr>
          <p:spPr>
            <a:xfrm>
              <a:off x="3925" y="1113"/>
              <a:ext cx="159" cy="162"/>
            </a:xfrm>
            <a:custGeom>
              <a:rect b="b" l="l" r="r" t="t"/>
              <a:pathLst>
                <a:path extrusionOk="0" h="68" w="67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7" name="Google Shape;1117;p71"/>
            <p:cNvSpPr/>
            <p:nvPr/>
          </p:nvSpPr>
          <p:spPr>
            <a:xfrm>
              <a:off x="4079" y="1177"/>
              <a:ext cx="119" cy="22"/>
            </a:xfrm>
            <a:custGeom>
              <a:rect b="b" l="l" r="r" t="t"/>
              <a:pathLst>
                <a:path extrusionOk="0" h="9" w="50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8" name="Google Shape;1118;p71"/>
            <p:cNvSpPr/>
            <p:nvPr/>
          </p:nvSpPr>
          <p:spPr>
            <a:xfrm>
              <a:off x="4129" y="1125"/>
              <a:ext cx="36" cy="126"/>
            </a:xfrm>
            <a:custGeom>
              <a:rect b="b" l="l" r="r" t="t"/>
              <a:pathLst>
                <a:path extrusionOk="0" h="53" w="15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9" name="Google Shape;1119;p71"/>
            <p:cNvSpPr/>
            <p:nvPr/>
          </p:nvSpPr>
          <p:spPr>
            <a:xfrm>
              <a:off x="4248" y="1149"/>
              <a:ext cx="121" cy="138"/>
            </a:xfrm>
            <a:custGeom>
              <a:rect b="b" l="l" r="r" t="t"/>
              <a:pathLst>
                <a:path extrusionOk="0" h="58" w="51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0" name="Google Shape;1120;p71"/>
            <p:cNvSpPr/>
            <p:nvPr/>
          </p:nvSpPr>
          <p:spPr>
            <a:xfrm>
              <a:off x="4406" y="1147"/>
              <a:ext cx="50" cy="140"/>
            </a:xfrm>
            <a:custGeom>
              <a:rect b="b" l="l" r="r" t="t"/>
              <a:pathLst>
                <a:path extrusionOk="0" h="59" w="21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1" name="Google Shape;1121;p71"/>
            <p:cNvSpPr/>
            <p:nvPr/>
          </p:nvSpPr>
          <p:spPr>
            <a:xfrm>
              <a:off x="4397" y="1137"/>
              <a:ext cx="123" cy="145"/>
            </a:xfrm>
            <a:custGeom>
              <a:rect b="b" l="l" r="r" t="t"/>
              <a:pathLst>
                <a:path extrusionOk="0" h="61" w="52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2" name="Google Shape;1122;p71"/>
            <p:cNvSpPr/>
            <p:nvPr/>
          </p:nvSpPr>
          <p:spPr>
            <a:xfrm>
              <a:off x="3582" y="1363"/>
              <a:ext cx="1045" cy="19"/>
            </a:xfrm>
            <a:custGeom>
              <a:rect b="b" l="l" r="r" t="t"/>
              <a:pathLst>
                <a:path extrusionOk="0" h="8" w="441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3" name="Google Shape;1123;p71"/>
            <p:cNvSpPr/>
            <p:nvPr/>
          </p:nvSpPr>
          <p:spPr>
            <a:xfrm>
              <a:off x="4032" y="1455"/>
              <a:ext cx="173" cy="181"/>
            </a:xfrm>
            <a:custGeom>
              <a:rect b="b" l="l" r="r" t="t"/>
              <a:pathLst>
                <a:path extrusionOk="0" h="76" w="73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4" name="Google Shape;1124;p71"/>
            <p:cNvSpPr/>
            <p:nvPr/>
          </p:nvSpPr>
          <p:spPr>
            <a:xfrm>
              <a:off x="4693" y="1279"/>
              <a:ext cx="90" cy="50"/>
            </a:xfrm>
            <a:custGeom>
              <a:rect b="b" l="l" r="r" t="t"/>
              <a:pathLst>
                <a:path extrusionOk="0" h="21" w="38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5" name="Google Shape;1125;p71"/>
            <p:cNvSpPr/>
            <p:nvPr/>
          </p:nvSpPr>
          <p:spPr>
            <a:xfrm>
              <a:off x="4707" y="1351"/>
              <a:ext cx="117" cy="16"/>
            </a:xfrm>
            <a:custGeom>
              <a:rect b="b" l="l" r="r" t="t"/>
              <a:pathLst>
                <a:path extrusionOk="0" h="7" w="49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6" name="Google Shape;1126;p71"/>
            <p:cNvSpPr/>
            <p:nvPr/>
          </p:nvSpPr>
          <p:spPr>
            <a:xfrm>
              <a:off x="4923" y="1173"/>
              <a:ext cx="40" cy="285"/>
            </a:xfrm>
            <a:custGeom>
              <a:rect b="b" l="l" r="r" t="t"/>
              <a:pathLst>
                <a:path extrusionOk="0" h="120" w="17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7" name="Google Shape;1127;p71"/>
            <p:cNvSpPr/>
            <p:nvPr/>
          </p:nvSpPr>
          <p:spPr>
            <a:xfrm>
              <a:off x="4928" y="1275"/>
              <a:ext cx="201" cy="35"/>
            </a:xfrm>
            <a:custGeom>
              <a:rect b="b" l="l" r="r" t="t"/>
              <a:pathLst>
                <a:path extrusionOk="0" h="15" w="8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8" name="Google Shape;1128;p71"/>
            <p:cNvSpPr/>
            <p:nvPr/>
          </p:nvSpPr>
          <p:spPr>
            <a:xfrm>
              <a:off x="5080" y="1175"/>
              <a:ext cx="26" cy="283"/>
            </a:xfrm>
            <a:custGeom>
              <a:rect b="b" l="l" r="r" t="t"/>
              <a:pathLst>
                <a:path extrusionOk="0" h="119" w="11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5098" y="1118"/>
              <a:ext cx="145" cy="123"/>
            </a:xfrm>
            <a:custGeom>
              <a:rect b="b" l="l" r="r" t="t"/>
              <a:pathLst>
                <a:path extrusionOk="0" h="52" w="61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30" name="Google Shape;1130;p71"/>
          <p:cNvSpPr txBox="1"/>
          <p:nvPr/>
        </p:nvSpPr>
        <p:spPr>
          <a:xfrm>
            <a:off x="2508509" y="2306292"/>
            <a:ext cx="40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挑戰</a:t>
            </a:r>
            <a:r>
              <a:rPr b="1" lang="zh-TW" sz="3000">
                <a:solidFill>
                  <a:schemeClr val="accent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</a:t>
            </a:r>
            <a:endParaRPr b="1" sz="3000">
              <a:solidFill>
                <a:schemeClr val="accent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72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挑戰題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7" name="Google Shape;113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72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9" name="Google Shape;1139;p72"/>
          <p:cNvSpPr txBox="1"/>
          <p:nvPr/>
        </p:nvSpPr>
        <p:spPr>
          <a:xfrm>
            <a:off x="1818750" y="1515900"/>
            <a:ext cx="62739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現在的呼吸燈似乎不夠逼真，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應該怎麼辦呢？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3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挑戰題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6" name="Google Shape;114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73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8" name="Google Shape;1148;p73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9" name="Google Shape;1149;p73"/>
          <p:cNvSpPr txBox="1"/>
          <p:nvPr/>
        </p:nvSpPr>
        <p:spPr>
          <a:xfrm>
            <a:off x="1818750" y="1515900"/>
            <a:ext cx="62739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現在的呼吸燈似乎不夠逼真，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應該怎麼辦呢？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0" name="Google Shape;1150;p73"/>
          <p:cNvSpPr txBox="1"/>
          <p:nvPr/>
        </p:nvSpPr>
        <p:spPr>
          <a:xfrm>
            <a:off x="1704225" y="3305025"/>
            <a:ext cx="47937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亮到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最亮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後，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緩慢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變暗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最暗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後，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緩慢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變亮</a:t>
            </a:r>
            <a:endParaRPr b="1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74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編寫程式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57" name="Google Shape;115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325" y="86700"/>
            <a:ext cx="6320675" cy="4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Google Shape;116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877" y="1761823"/>
            <a:ext cx="8912646" cy="3683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5" name="Google Shape;1165;p75"/>
          <p:cNvGrpSpPr/>
          <p:nvPr/>
        </p:nvGrpSpPr>
        <p:grpSpPr>
          <a:xfrm rot="8869377">
            <a:off x="3591527" y="1043678"/>
            <a:ext cx="2238171" cy="941762"/>
            <a:chOff x="4105117" y="764592"/>
            <a:chExt cx="2984251" cy="1255692"/>
          </a:xfrm>
        </p:grpSpPr>
        <p:sp>
          <p:nvSpPr>
            <p:cNvPr id="1166" name="Google Shape;1166;p75"/>
            <p:cNvSpPr/>
            <p:nvPr/>
          </p:nvSpPr>
          <p:spPr>
            <a:xfrm flipH="1">
              <a:off x="4105117" y="764592"/>
              <a:ext cx="686851" cy="445337"/>
            </a:xfrm>
            <a:custGeom>
              <a:rect b="b" l="l" r="r" t="t"/>
              <a:pathLst>
                <a:path extrusionOk="0" h="63" w="97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75"/>
            <p:cNvSpPr/>
            <p:nvPr/>
          </p:nvSpPr>
          <p:spPr>
            <a:xfrm>
              <a:off x="4859515" y="1043962"/>
              <a:ext cx="2229853" cy="976322"/>
            </a:xfrm>
            <a:custGeom>
              <a:rect b="b" l="l" r="r" t="t"/>
              <a:pathLst>
                <a:path extrusionOk="0" h="1090863" w="222985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8" name="Google Shape;1168;p75"/>
          <p:cNvSpPr txBox="1"/>
          <p:nvPr/>
        </p:nvSpPr>
        <p:spPr>
          <a:xfrm>
            <a:off x="2344750" y="2198140"/>
            <a:ext cx="444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下課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基本概念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6" name="Google Shape;6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6"/>
          <p:cNvPicPr preferRelativeResize="0"/>
          <p:nvPr/>
        </p:nvPicPr>
        <p:blipFill rotWithShape="1">
          <a:blip r:embed="rId4">
            <a:alphaModFix/>
          </a:blip>
          <a:srcRect b="7809" l="0" r="22106" t="50000"/>
          <a:stretch/>
        </p:blipFill>
        <p:spPr>
          <a:xfrm>
            <a:off x="1771650" y="2038350"/>
            <a:ext cx="4362450" cy="169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8" name="Google Shape;688;p36"/>
          <p:cNvCxnSpPr/>
          <p:nvPr/>
        </p:nvCxnSpPr>
        <p:spPr>
          <a:xfrm rot="10800000">
            <a:off x="1378650" y="971250"/>
            <a:ext cx="0" cy="3315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36"/>
          <p:cNvCxnSpPr/>
          <p:nvPr/>
        </p:nvCxnSpPr>
        <p:spPr>
          <a:xfrm>
            <a:off x="1352550" y="3733800"/>
            <a:ext cx="68133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36"/>
          <p:cNvSpPr txBox="1"/>
          <p:nvPr/>
        </p:nvSpPr>
        <p:spPr>
          <a:xfrm>
            <a:off x="966150" y="33910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0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1" name="Google Shape;691;p36"/>
          <p:cNvSpPr txBox="1"/>
          <p:nvPr/>
        </p:nvSpPr>
        <p:spPr>
          <a:xfrm>
            <a:off x="877925" y="235260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2" name="Google Shape;692;p36"/>
          <p:cNvSpPr txBox="1"/>
          <p:nvPr/>
        </p:nvSpPr>
        <p:spPr>
          <a:xfrm>
            <a:off x="2084250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3779700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4" name="Google Shape;694;p36"/>
          <p:cNvSpPr txBox="1"/>
          <p:nvPr/>
        </p:nvSpPr>
        <p:spPr>
          <a:xfrm>
            <a:off x="5560875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695" name="Google Shape;695;p36"/>
          <p:cNvPicPr preferRelativeResize="0"/>
          <p:nvPr/>
        </p:nvPicPr>
        <p:blipFill rotWithShape="1">
          <a:blip r:embed="rId4">
            <a:alphaModFix/>
          </a:blip>
          <a:srcRect b="7809" l="2040" r="69217" t="50000"/>
          <a:stretch/>
        </p:blipFill>
        <p:spPr>
          <a:xfrm>
            <a:off x="5936475" y="2038350"/>
            <a:ext cx="1609726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6"/>
          <p:cNvSpPr txBox="1"/>
          <p:nvPr/>
        </p:nvSpPr>
        <p:spPr>
          <a:xfrm>
            <a:off x="5379900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6237150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1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2931975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0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4670288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0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7094388" y="1971750"/>
            <a:ext cx="375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FF"/>
                </a:solidFill>
              </a:rPr>
              <a:t>0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7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呼吸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07" name="Google Shape;7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7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你是怎麼呼吸的？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呼吸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16" name="Google Shape;7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8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8" name="Google Shape;718;p38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9" name="Google Shape;719;p38"/>
          <p:cNvSpPr txBox="1"/>
          <p:nvPr/>
        </p:nvSpPr>
        <p:spPr>
          <a:xfrm>
            <a:off x="1818750" y="1515900"/>
            <a:ext cx="4793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你是怎麼呼吸的？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0" name="Google Shape;720;p38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吸氣吸到</a:t>
            </a: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最飽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後，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慢慢</a:t>
            </a: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的吐氣呀！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7" name="Google Shape;7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9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9" name="Google Shape;729;p39"/>
          <p:cNvSpPr txBox="1"/>
          <p:nvPr/>
        </p:nvSpPr>
        <p:spPr>
          <a:xfrm>
            <a:off x="1818750" y="1515900"/>
            <a:ext cx="7325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那麼呼吸燈的最飽亮度是多少呢？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"/>
          <p:cNvSpPr/>
          <p:nvPr/>
        </p:nvSpPr>
        <p:spPr>
          <a:xfrm>
            <a:off x="966159" y="40547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亮度</a:t>
            </a:r>
            <a:endParaRPr b="1" sz="2400">
              <a:solidFill>
                <a:srgbClr val="FFC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36" name="Google Shape;7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" y="218789"/>
            <a:ext cx="790362" cy="7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0"/>
          <p:cNvSpPr txBox="1"/>
          <p:nvPr/>
        </p:nvSpPr>
        <p:spPr>
          <a:xfrm>
            <a:off x="966150" y="1439700"/>
            <a:ext cx="8526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☺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8" name="Google Shape;738;p40"/>
          <p:cNvSpPr txBox="1"/>
          <p:nvPr/>
        </p:nvSpPr>
        <p:spPr>
          <a:xfrm>
            <a:off x="6497925" y="3074925"/>
            <a:ext cx="852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48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☻</a:t>
            </a:r>
            <a:endParaRPr sz="48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9" name="Google Shape;739;p40"/>
          <p:cNvSpPr txBox="1"/>
          <p:nvPr/>
        </p:nvSpPr>
        <p:spPr>
          <a:xfrm>
            <a:off x="1818750" y="1515900"/>
            <a:ext cx="7325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那麼呼吸燈的最飽亮度是多少呢？</a:t>
            </a:r>
            <a:endParaRPr sz="30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0" name="Google Shape;740;p40"/>
          <p:cNvSpPr txBox="1"/>
          <p:nvPr/>
        </p:nvSpPr>
        <p:spPr>
          <a:xfrm>
            <a:off x="1704225" y="3305025"/>
            <a:ext cx="479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595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最高亮度是255</a:t>
            </a:r>
            <a:endParaRPr b="1" sz="2400">
              <a:solidFill>
                <a:srgbClr val="FF595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那最低呢？</a:t>
            </a:r>
            <a:endParaRPr sz="2400">
              <a:solidFill>
                <a:srgbClr val="F2F2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自定义 406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