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83d9df1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83d9df1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983d9df1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9981c98083_3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9981c98083_3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3" name="Google Shape;773;g9981c98083_3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9981c98083_2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9981c98083_2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6" name="Google Shape;786;g9981c98083_2_3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9981c98083_3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9981c98083_3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8" name="Google Shape;798;g9981c98083_3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981c98083_3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9981c98083_3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0" name="Google Shape;810;g9981c98083_3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983d9df152_0_7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g983d9df152_0_7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983d9df152_0_7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981c9808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g9981c9808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9" name="Google Shape;859;g9981c98083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9981c98083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g9981c98083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8" name="Google Shape;868;g9981c98083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9981c98083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g9981c98083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7" name="Google Shape;877;g9981c98083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9981c98083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g9981c98083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7" name="Google Shape;887;g9981c98083_2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9981c98083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g9981c98083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6" name="Google Shape;896;g9981c98083_2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83d9df152_0_4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983d9df152_0_4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983d9df152_0_4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9981c98083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g9981c98083_2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5" name="Google Shape;905;g9981c98083_2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9981c98083_2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9981c98083_2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7" name="Google Shape;917;g9981c98083_2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9981c98083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g9981c98083_2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9" name="Google Shape;929;g9981c98083_2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9981c98083_2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g9981c98083_2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8" name="Google Shape;938;g9981c98083_2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83d9df152_0_7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g983d9df152_0_7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6" name="Google Shape;946;g983d9df152_0_7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983d9df152_0_7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g983d9df152_0_7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7" name="Google Shape;957;g983d9df152_0_7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983d9df152_0_7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g983d9df152_0_7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6" name="Google Shape;966;g983d9df152_0_7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83d9df152_0_8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983d9df152_0_8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6" name="Google Shape;976;g983d9df152_0_8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983d9df152_0_9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g983d9df152_0_9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5" name="Google Shape;985;g983d9df152_0_9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97102b5fb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g997102b5fb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6" name="Google Shape;996;g997102b5fb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83d9df152_0_4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983d9df152_0_4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983d9df152_0_4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997102b5fb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4" name="Google Shape;1004;g997102b5fb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5" name="Google Shape;1005;g997102b5fb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997102b5fb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g997102b5fb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4" name="Google Shape;1014;g997102b5fb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997102b5fb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2" name="Google Shape;1022;g997102b5fb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3" name="Google Shape;1023;g997102b5fb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997102b5fb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g997102b5fb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4" name="Google Shape;1034;g997102b5fb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97102b5fb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997102b5fb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3" name="Google Shape;1043;g997102b5fb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83d9df152_0_9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3" name="Google Shape;1053;g983d9df152_0_9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4" name="Google Shape;1054;g983d9df152_0_9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83d9df152_0_9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g983d9df152_0_9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g983d9df152_0_9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983d9df152_0_5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983d9df152_0_5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983d9df152_0_5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9981c98083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9981c98083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3" name="Google Shape;713;g9981c98083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81c98083_2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9981c98083_2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2" name="Google Shape;722;g9981c98083_2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9981c98083_2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9981c98083_2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2" name="Google Shape;732;g9981c98083_2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9981c98083_3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9981c98083_3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4" name="Google Shape;744;g9981c98083_3_2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81c98083_3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9981c98083_3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8" name="Google Shape;758;g9981c98083_3_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2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2093128" y="1785188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>
                <a:solidFill>
                  <a:schemeClr val="accent1"/>
                </a:solidFill>
              </a:rPr>
              <a:t>進階</a:t>
            </a:r>
            <a:r>
              <a:rPr lang="zh-TW" sz="5400">
                <a:solidFill>
                  <a:schemeClr val="accent1"/>
                </a:solidFill>
              </a:rPr>
              <a:t>呼吸燈</a:t>
            </a:r>
            <a:endParaRPr sz="5400">
              <a:solidFill>
                <a:schemeClr val="accent1"/>
              </a:solidFill>
            </a:endParaRPr>
          </a:p>
        </p:txBody>
      </p:sp>
      <p:grpSp>
        <p:nvGrpSpPr>
          <p:cNvPr id="201" name="Google Shape;201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2" name="Google Shape;202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3" name="Google Shape;203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32"/>
          <p:cNvSpPr txBox="1"/>
          <p:nvPr/>
        </p:nvSpPr>
        <p:spPr>
          <a:xfrm>
            <a:off x="2508488" y="2754103"/>
            <a:ext cx="4088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1" name="Google Shape;6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825395" y="2060472"/>
            <a:ext cx="3318611" cy="331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76" name="Google Shape;7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8" name="Google Shape;778;p41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什麼是變數？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什麼是常數？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79" name="Google Shape;77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509" y="961475"/>
            <a:ext cx="29718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625" y="2117400"/>
            <a:ext cx="2270700" cy="2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41"/>
          <p:cNvSpPr txBox="1"/>
          <p:nvPr/>
        </p:nvSpPr>
        <p:spPr>
          <a:xfrm>
            <a:off x="5314725" y="4296925"/>
            <a:ext cx="2404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「老師的箱子」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782" name="Google Shape;78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1038" y="2504526"/>
            <a:ext cx="651875" cy="6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89" name="Google Shape;7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1" name="Google Shape;791;p42"/>
          <p:cNvSpPr txBox="1"/>
          <p:nvPr/>
        </p:nvSpPr>
        <p:spPr>
          <a:xfrm>
            <a:off x="7597325" y="31121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2" name="Google Shape;792;p42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什麼是變數？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什麼是常數？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3" name="Google Shape;793;p42"/>
          <p:cNvSpPr txBox="1"/>
          <p:nvPr/>
        </p:nvSpPr>
        <p:spPr>
          <a:xfrm>
            <a:off x="1910650" y="2952425"/>
            <a:ext cx="56865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常數	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相反的常數也就是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固定不能改變的數字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例如: 平常我們的數學題目</a:t>
            </a:r>
            <a:endParaRPr sz="300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94" name="Google Shape;7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334" y="1735950"/>
            <a:ext cx="29718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1" name="Google Shape;8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43"/>
          <p:cNvSpPr txBox="1"/>
          <p:nvPr/>
        </p:nvSpPr>
        <p:spPr>
          <a:xfrm>
            <a:off x="5652700" y="1277625"/>
            <a:ext cx="1825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變</a:t>
            </a:r>
            <a:r>
              <a:rPr lang="zh-TW" sz="3000">
                <a:solidFill>
                  <a:schemeClr val="dk1"/>
                </a:solidFill>
              </a:rPr>
              <a:t>數</a:t>
            </a:r>
            <a:r>
              <a:rPr lang="zh-TW" sz="3000">
                <a:solidFill>
                  <a:schemeClr val="dk1"/>
                </a:solidFill>
              </a:rPr>
              <a:t>名稱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03" name="Google Shape;8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775" y="2054675"/>
            <a:ext cx="73914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3"/>
          <p:cNvSpPr/>
          <p:nvPr/>
        </p:nvSpPr>
        <p:spPr>
          <a:xfrm rot="5622531">
            <a:off x="6375163" y="1884029"/>
            <a:ext cx="380296" cy="260662"/>
          </a:xfrm>
          <a:prstGeom prst="rightArrow">
            <a:avLst>
              <a:gd fmla="val 35797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3"/>
          <p:cNvSpPr txBox="1"/>
          <p:nvPr/>
        </p:nvSpPr>
        <p:spPr>
          <a:xfrm>
            <a:off x="4949900" y="3506575"/>
            <a:ext cx="1825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變數的值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06" name="Google Shape;806;p43"/>
          <p:cNvSpPr/>
          <p:nvPr/>
        </p:nvSpPr>
        <p:spPr>
          <a:xfrm rot="-6814347">
            <a:off x="5449255" y="3249126"/>
            <a:ext cx="380337" cy="260504"/>
          </a:xfrm>
          <a:prstGeom prst="rightArrow">
            <a:avLst>
              <a:gd fmla="val 35797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3" name="Google Shape;8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575" y="1730497"/>
            <a:ext cx="20764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900" y="3141300"/>
            <a:ext cx="2209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4"/>
          <p:cNvSpPr txBox="1"/>
          <p:nvPr/>
        </p:nvSpPr>
        <p:spPr>
          <a:xfrm>
            <a:off x="5621400" y="3139050"/>
            <a:ext cx="1825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判斷式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5621400" y="1737775"/>
            <a:ext cx="1825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運算</a:t>
            </a:r>
            <a:r>
              <a:rPr lang="zh-TW" sz="3000">
                <a:solidFill>
                  <a:schemeClr val="dk1"/>
                </a:solidFill>
              </a:rPr>
              <a:t>式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5" name="Google Shape;825;p45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826" name="Google Shape;826;p45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31" name="Google Shape;831;p45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832" name="Google Shape;832;p45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36" name="Google Shape;836;p45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837" name="Google Shape;837;p45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55" name="Google Shape;855;p45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2" name="Google Shape;8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250" y="1587531"/>
            <a:ext cx="6647499" cy="19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6"/>
          <p:cNvSpPr txBox="1"/>
          <p:nvPr/>
        </p:nvSpPr>
        <p:spPr>
          <a:xfrm>
            <a:off x="2175150" y="3689900"/>
            <a:ext cx="61749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	判斷符合規定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brightness &lt; 255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則	要求程式執行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????????????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1" name="Google Shape;87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47"/>
          <p:cNvSpPr txBox="1"/>
          <p:nvPr/>
        </p:nvSpPr>
        <p:spPr>
          <a:xfrm>
            <a:off x="1522250" y="2479125"/>
            <a:ext cx="67503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最亮是255  </a:t>
            </a:r>
            <a:r>
              <a:rPr b="1" lang="zh-TW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brightness</a:t>
            </a: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小於它</a:t>
            </a:r>
            <a:endParaRPr b="1"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brightness</a:t>
            </a: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才可以往上成長，變得更亮</a:t>
            </a:r>
            <a:endParaRPr b="1"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但要怎麼成長呢？</a:t>
            </a:r>
            <a:endParaRPr b="1"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3" name="Google Shape;8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950" y="961475"/>
            <a:ext cx="5742100" cy="13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0" name="Google Shape;88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48"/>
          <p:cNvSpPr txBox="1"/>
          <p:nvPr/>
        </p:nvSpPr>
        <p:spPr>
          <a:xfrm>
            <a:off x="1522250" y="2479125"/>
            <a:ext cx="54432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</a:t>
            </a:r>
            <a:r>
              <a:rPr b="1" lang="zh-TW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brightness</a:t>
            </a: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+1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加到255前為止。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為什麼只加到255而已？</a:t>
            </a:r>
            <a:endParaRPr b="1"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2" name="Google Shape;88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209" y="852025"/>
            <a:ext cx="56007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150" y="2815875"/>
            <a:ext cx="2513350" cy="18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0" name="Google Shape;8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400" y="1297205"/>
            <a:ext cx="6597200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49"/>
          <p:cNvSpPr txBox="1"/>
          <p:nvPr/>
        </p:nvSpPr>
        <p:spPr>
          <a:xfrm>
            <a:off x="2175150" y="3307175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設定變數名稱 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brightness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設定變數數值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brightness+1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9" name="Google Shape;8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025" y="1158949"/>
            <a:ext cx="5905956" cy="28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50"/>
          <p:cNvSpPr txBox="1"/>
          <p:nvPr/>
        </p:nvSpPr>
        <p:spPr>
          <a:xfrm>
            <a:off x="2175150" y="39845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設定類比腳位	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pin10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設定腳位的值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brightness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33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3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59" name="Google Shape;659;p33"/>
          <p:cNvSpPr txBox="1"/>
          <p:nvPr/>
        </p:nvSpPr>
        <p:spPr>
          <a:xfrm>
            <a:off x="6326850" y="2389700"/>
            <a:ext cx="28173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點選序列埠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出現的COM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660" name="Google Shape;6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3"/>
          <p:cNvSpPr/>
          <p:nvPr/>
        </p:nvSpPr>
        <p:spPr>
          <a:xfrm>
            <a:off x="5075350" y="380236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8" name="Google Shape;9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5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0" name="Google Shape;910;p51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那些是判斷後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需要讓程式執行的程式呢？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11" name="Google Shape;91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950" y="2484906"/>
            <a:ext cx="6647499" cy="19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51"/>
          <p:cNvSpPr/>
          <p:nvPr/>
        </p:nvSpPr>
        <p:spPr>
          <a:xfrm>
            <a:off x="3261225" y="3392525"/>
            <a:ext cx="4930800" cy="941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51"/>
          <p:cNvSpPr/>
          <p:nvPr/>
        </p:nvSpPr>
        <p:spPr>
          <a:xfrm rot="4013165">
            <a:off x="3528432" y="2800235"/>
            <a:ext cx="666394" cy="2189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0" name="Google Shape;9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00" y="1099324"/>
            <a:ext cx="5575275" cy="14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125" y="2648125"/>
            <a:ext cx="4964100" cy="2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52"/>
          <p:cNvSpPr txBox="1"/>
          <p:nvPr/>
        </p:nvSpPr>
        <p:spPr>
          <a:xfrm>
            <a:off x="6533350" y="1444350"/>
            <a:ext cx="1827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64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設定變數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24" name="Google Shape;924;p52"/>
          <p:cNvSpPr txBox="1"/>
          <p:nvPr/>
        </p:nvSpPr>
        <p:spPr>
          <a:xfrm>
            <a:off x="0" y="3041325"/>
            <a:ext cx="373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64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設定腳位, 輸出數值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25" name="Google Shape;925;p52"/>
          <p:cNvSpPr txBox="1"/>
          <p:nvPr/>
        </p:nvSpPr>
        <p:spPr>
          <a:xfrm>
            <a:off x="966150" y="3923850"/>
            <a:ext cx="2548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64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設定休息多久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2" name="Google Shape;93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3"/>
          <p:cNvSpPr txBox="1"/>
          <p:nvPr/>
        </p:nvSpPr>
        <p:spPr>
          <a:xfrm>
            <a:off x="1105950" y="1559400"/>
            <a:ext cx="54279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動手試試看！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要怎麼把它們組合在一起？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FF00"/>
                </a:solidFill>
              </a:rPr>
              <a:t>“</a:t>
            </a:r>
            <a:r>
              <a:rPr lang="zh-TW" sz="2800">
                <a:solidFill>
                  <a:srgbClr val="00FF00"/>
                </a:solidFill>
              </a:rPr>
              <a:t>積木組好</a:t>
            </a:r>
            <a:r>
              <a:rPr lang="zh-TW" sz="2800">
                <a:solidFill>
                  <a:srgbClr val="00FF00"/>
                </a:solidFill>
              </a:rPr>
              <a:t>的就舉手”</a:t>
            </a:r>
            <a:endParaRPr sz="2800">
              <a:solidFill>
                <a:srgbClr val="00FF00"/>
              </a:solidFill>
            </a:endParaRPr>
          </a:p>
        </p:txBody>
      </p:sp>
      <p:pic>
        <p:nvPicPr>
          <p:cNvPr id="934" name="Google Shape;9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450" y="1859100"/>
            <a:ext cx="2234325" cy="26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1" name="Google Shape;9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900" y="961473"/>
            <a:ext cx="6952207" cy="3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9" name="Google Shape;94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55"/>
          <p:cNvSpPr txBox="1"/>
          <p:nvPr/>
        </p:nvSpPr>
        <p:spPr>
          <a:xfrm>
            <a:off x="1243950" y="1554100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找到一顆LED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1" name="Google Shape;951;p55"/>
          <p:cNvSpPr txBox="1"/>
          <p:nvPr/>
        </p:nvSpPr>
        <p:spPr>
          <a:xfrm>
            <a:off x="1243950" y="3144775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找到三色線*1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2" name="Google Shape;95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300" y="2614938"/>
            <a:ext cx="1904573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025" y="1024263"/>
            <a:ext cx="18192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0" name="Google Shape;96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56"/>
          <p:cNvSpPr txBox="1"/>
          <p:nvPr/>
        </p:nvSpPr>
        <p:spPr>
          <a:xfrm>
            <a:off x="1271900" y="1564788"/>
            <a:ext cx="30609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按順序插進LED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	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V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2" name="Google Shape;9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250" y="576263"/>
            <a:ext cx="3524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9" name="Google Shape;96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542651"/>
            <a:ext cx="4058200" cy="4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57"/>
          <p:cNvSpPr/>
          <p:nvPr/>
        </p:nvSpPr>
        <p:spPr>
          <a:xfrm>
            <a:off x="5800400" y="1565250"/>
            <a:ext cx="475200" cy="1006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7"/>
          <p:cNvSpPr txBox="1"/>
          <p:nvPr/>
        </p:nvSpPr>
        <p:spPr>
          <a:xfrm>
            <a:off x="419400" y="1565250"/>
            <a:ext cx="41526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按順序裝在第10腳位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黑G</a:t>
            </a:r>
            <a:endParaRPr b="1" sz="3000">
              <a:solidFill>
                <a:srgbClr val="F2F2F2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紅V</a:t>
            </a:r>
            <a:endParaRPr b="1" sz="3000">
              <a:solidFill>
                <a:srgbClr val="F2F2F2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9" name="Google Shape;97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5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1" name="Google Shape;981;p58"/>
          <p:cNvSpPr txBox="1"/>
          <p:nvPr/>
        </p:nvSpPr>
        <p:spPr>
          <a:xfrm>
            <a:off x="1818750" y="1515900"/>
            <a:ext cx="62739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現在的呼吸燈似乎不夠逼真，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應該怎麼辦呢？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8" name="Google Shape;98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5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0" name="Google Shape;990;p59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1" name="Google Shape;991;p59"/>
          <p:cNvSpPr txBox="1"/>
          <p:nvPr/>
        </p:nvSpPr>
        <p:spPr>
          <a:xfrm>
            <a:off x="1818750" y="1515900"/>
            <a:ext cx="62739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現在的呼吸燈似乎不夠逼真，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應該怎麼辦呢？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2" name="Google Shape;992;p59"/>
          <p:cNvSpPr txBox="1"/>
          <p:nvPr/>
        </p:nvSpPr>
        <p:spPr>
          <a:xfrm>
            <a:off x="1704225" y="3305025"/>
            <a:ext cx="47937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亮到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最亮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後，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緩慢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變暗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最暗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後，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緩慢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變亮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9" name="Google Shape;99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250" y="1587531"/>
            <a:ext cx="6647499" cy="19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60"/>
          <p:cNvSpPr txBox="1"/>
          <p:nvPr/>
        </p:nvSpPr>
        <p:spPr>
          <a:xfrm>
            <a:off x="2175150" y="368990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這段程式是什麼意思呢？</a:t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34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4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9" name="Google Shape;669;p34"/>
          <p:cNvSpPr txBox="1"/>
          <p:nvPr/>
        </p:nvSpPr>
        <p:spPr>
          <a:xfrm>
            <a:off x="6326700" y="2780800"/>
            <a:ext cx="28173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點選Ardublock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id="670" name="Google Shape;6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4"/>
          <p:cNvSpPr/>
          <p:nvPr/>
        </p:nvSpPr>
        <p:spPr>
          <a:xfrm>
            <a:off x="1726975" y="299171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8" name="Google Shape;100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61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0" name="Google Shape;1010;p61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 亮度 小於最大亮度255時</a:t>
            </a:r>
            <a:endParaRPr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則 要求程式</a:t>
            </a:r>
            <a:r>
              <a:rPr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不斷的執行</a:t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直到亮度達到255</a:t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7" name="Google Shape;101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6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9" name="Google Shape;1019;p62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那麼燈光如果要變暗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應該怎麼執行程式</a:t>
            </a:r>
            <a:r>
              <a:rPr lang="zh-TW" sz="3000">
                <a:solidFill>
                  <a:schemeClr val="dk1"/>
                </a:solidFill>
              </a:rPr>
              <a:t>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6" name="Google Shape;102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6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8" name="Google Shape;1028;p63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9" name="Google Shape;1029;p63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那麼燈光如果要變暗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應該怎麼執行程式？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30" name="Google Shape;1030;p63"/>
          <p:cNvSpPr txBox="1"/>
          <p:nvPr/>
        </p:nvSpPr>
        <p:spPr>
          <a:xfrm>
            <a:off x="1146100" y="3097800"/>
            <a:ext cx="5351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 大於 0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(0是最小亮度)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7" name="Google Shape;103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6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9" name="Google Shape;1039;p64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小提示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前一個判斷式執行完後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亮度為255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目標要變成0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6" name="Google Shape;104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6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8" name="Google Shape;1048;p65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9" name="Google Shape;1049;p65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前一個判斷式執行完後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亮度為255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目標要變成0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50" name="Google Shape;1050;p65"/>
          <p:cNvSpPr txBox="1"/>
          <p:nvPr/>
        </p:nvSpPr>
        <p:spPr>
          <a:xfrm>
            <a:off x="1146100" y="3097800"/>
            <a:ext cx="5351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 亮度 </a:t>
            </a:r>
            <a:r>
              <a:rPr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大於最低亮度0</a:t>
            </a: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</a:t>
            </a:r>
            <a:endParaRPr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則 要求程式</a:t>
            </a:r>
            <a:r>
              <a:rPr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不斷的執行</a:t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直到亮度達到0</a:t>
            </a:r>
            <a:endParaRPr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6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7" name="Google Shape;105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050" y="86700"/>
            <a:ext cx="6320675" cy="49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Google Shape;10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5" name="Google Shape;1065;p67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066" name="Google Shape;1066;p67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7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8" name="Google Shape;1068;p67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9" name="Google Shape;679;p35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680" name="Google Shape;680;p35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85" name="Google Shape;685;p35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686" name="Google Shape;686;p35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90" name="Google Shape;690;p35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691" name="Google Shape;691;p35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09" name="Google Shape;709;p35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16" name="Google Shape;7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6"/>
          <p:cNvSpPr txBox="1"/>
          <p:nvPr/>
        </p:nvSpPr>
        <p:spPr>
          <a:xfrm>
            <a:off x="4925900" y="1752450"/>
            <a:ext cx="43449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3000">
                <a:solidFill>
                  <a:schemeClr val="accent1"/>
                </a:solidFill>
              </a:rPr>
              <a:t>當	test</a:t>
            </a:r>
            <a:endParaRPr b="1" sz="30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</a:rPr>
              <a:t>commands</a:t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這個積木是什麼意思？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8" name="Google Shape;7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451" y="1558750"/>
            <a:ext cx="3251550" cy="2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5" name="Google Shape;7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7" name="Google Shape;727;p37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什麼是變數？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什麼是常數？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28" name="Google Shape;7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334" y="1735950"/>
            <a:ext cx="29718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5" name="Google Shape;7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7" name="Google Shape;737;p38"/>
          <p:cNvSpPr txBox="1"/>
          <p:nvPr/>
        </p:nvSpPr>
        <p:spPr>
          <a:xfrm>
            <a:off x="75054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8" name="Google Shape;738;p38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什麼是變數？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什麼是常數？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9" name="Google Shape;739;p38"/>
          <p:cNvSpPr txBox="1"/>
          <p:nvPr/>
        </p:nvSpPr>
        <p:spPr>
          <a:xfrm>
            <a:off x="1818750" y="2915225"/>
            <a:ext cx="56865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	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像將積木放在積木盒內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而外面由我們寫上名字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可以不斷改變箱子內的積木數量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0" name="Google Shape;7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509" y="961475"/>
            <a:ext cx="29718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7" name="Google Shape;7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9" name="Google Shape;749;p39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什麼是變數？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什麼是常數？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50" name="Google Shape;7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509" y="961475"/>
            <a:ext cx="29718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625" y="2117400"/>
            <a:ext cx="2270700" cy="227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2" name="Google Shape;752;p39"/>
          <p:cNvCxnSpPr/>
          <p:nvPr/>
        </p:nvCxnSpPr>
        <p:spPr>
          <a:xfrm flipH="1">
            <a:off x="6866625" y="1677325"/>
            <a:ext cx="785700" cy="12288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39"/>
          <p:cNvSpPr txBox="1"/>
          <p:nvPr/>
        </p:nvSpPr>
        <p:spPr>
          <a:xfrm>
            <a:off x="5314725" y="4296925"/>
            <a:ext cx="2404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「老師的箱子」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754" name="Google Shape;75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1200" y="961475"/>
            <a:ext cx="604451" cy="6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1" name="Google Shape;7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3" name="Google Shape;763;p40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什麼是變數？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什麼是常數？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64" name="Google Shape;7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509" y="961475"/>
            <a:ext cx="29718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625" y="2117400"/>
            <a:ext cx="2270700" cy="2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40"/>
          <p:cNvSpPr txBox="1"/>
          <p:nvPr/>
        </p:nvSpPr>
        <p:spPr>
          <a:xfrm>
            <a:off x="5314725" y="4296925"/>
            <a:ext cx="2404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「老師的箱子」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767" name="Google Shape;76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4750" y="2571750"/>
            <a:ext cx="604451" cy="604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8" name="Google Shape;768;p40"/>
          <p:cNvCxnSpPr/>
          <p:nvPr/>
        </p:nvCxnSpPr>
        <p:spPr>
          <a:xfrm flipH="1">
            <a:off x="6866625" y="1677325"/>
            <a:ext cx="785700" cy="12288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9" name="Google Shape;76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7775" y="961476"/>
            <a:ext cx="651875" cy="6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